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5" r:id="rId3"/>
    <p:sldId id="258" r:id="rId4"/>
    <p:sldId id="257" r:id="rId5"/>
    <p:sldId id="259" r:id="rId6"/>
    <p:sldId id="287" r:id="rId7"/>
    <p:sldId id="286" r:id="rId8"/>
    <p:sldId id="289" r:id="rId9"/>
    <p:sldId id="290" r:id="rId10"/>
    <p:sldId id="262" r:id="rId11"/>
    <p:sldId id="263" r:id="rId12"/>
    <p:sldId id="264" r:id="rId13"/>
    <p:sldId id="265" r:id="rId14"/>
    <p:sldId id="266" r:id="rId15"/>
    <p:sldId id="267" r:id="rId16"/>
    <p:sldId id="276" r:id="rId17"/>
    <p:sldId id="277" r:id="rId18"/>
    <p:sldId id="280" r:id="rId19"/>
    <p:sldId id="278" r:id="rId20"/>
    <p:sldId id="279" r:id="rId21"/>
    <p:sldId id="281" r:id="rId22"/>
    <p:sldId id="282" r:id="rId23"/>
    <p:sldId id="284" r:id="rId24"/>
    <p:sldId id="291" r:id="rId25"/>
    <p:sldId id="292" r:id="rId26"/>
    <p:sldId id="268" r:id="rId27"/>
    <p:sldId id="275" r:id="rId28"/>
    <p:sldId id="269" r:id="rId29"/>
    <p:sldId id="293" r:id="rId30"/>
    <p:sldId id="270" r:id="rId31"/>
    <p:sldId id="271" r:id="rId32"/>
    <p:sldId id="272" r:id="rId33"/>
    <p:sldId id="273" r:id="rId34"/>
    <p:sldId id="274" r:id="rId3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FFCC"/>
    <a:srgbClr val="00CC00"/>
    <a:srgbClr val="3366CC"/>
    <a:srgbClr val="C5E2FF"/>
    <a:srgbClr val="EAEAEA"/>
    <a:srgbClr val="B2B2B2"/>
    <a:srgbClr val="CC9900"/>
    <a:srgbClr val="4D4D4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88206" autoAdjust="0"/>
  </p:normalViewPr>
  <p:slideViewPr>
    <p:cSldViewPr>
      <p:cViewPr varScale="1">
        <p:scale>
          <a:sx n="124" d="100"/>
          <a:sy n="124" d="100"/>
        </p:scale>
        <p:origin x="1470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AE1DD-BF72-4A80-869D-F5C1C43BF8DF}" type="datetimeFigureOut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6D89A-D2C2-4B88-9A33-8E20B2E148F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suites « leader » et 4 domaines en informatique de gestion (gauche du tableau) + disciplines phares en bureautique (droite)</a:t>
            </a:r>
          </a:p>
          <a:p>
            <a:r>
              <a:rPr lang="fr-FR" dirty="0"/>
              <a:t>Nom des logiciels équivalents dans chaque suite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6D89A-D2C2-4B88-9A33-8E20B2E148F6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238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 noter les </a:t>
            </a:r>
            <a:r>
              <a:rPr lang="fr-FR" dirty="0" err="1"/>
              <a:t>countunique</a:t>
            </a:r>
            <a:r>
              <a:rPr lang="fr-FR" dirty="0"/>
              <a:t>, </a:t>
            </a:r>
            <a:r>
              <a:rPr lang="fr-FR" dirty="0" err="1"/>
              <a:t>countblank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6D89A-D2C2-4B88-9A33-8E20B2E148F6}" type="slidenum">
              <a:rPr lang="fr-FR" smtClean="0"/>
              <a:pPr/>
              <a:t>32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Valeur réelle</a:t>
            </a:r>
            <a:r>
              <a:rPr lang="fr-FR" baseline="0" dirty="0"/>
              <a:t> de 29/12 (1967) : 42002</a:t>
            </a:r>
          </a:p>
          <a:p>
            <a:r>
              <a:rPr lang="fr-FR" baseline="0" dirty="0"/>
              <a:t>Valeur réelle de 9 heures : 0.375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6D89A-D2C2-4B88-9A33-8E20B2E148F6}" type="slidenum">
              <a:rPr lang="fr-FR" smtClean="0"/>
              <a:pPr/>
              <a:t>33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 noter les </a:t>
            </a:r>
            <a:r>
              <a:rPr lang="fr-FR" dirty="0" err="1"/>
              <a:t>countunique</a:t>
            </a:r>
            <a:r>
              <a:rPr lang="fr-FR" dirty="0"/>
              <a:t>, </a:t>
            </a:r>
            <a:r>
              <a:rPr lang="fr-FR" dirty="0" err="1"/>
              <a:t>countblank</a:t>
            </a:r>
            <a:endParaRPr lang="fr-FR" dirty="0"/>
          </a:p>
          <a:p>
            <a:r>
              <a:rPr lang="fr-FR" dirty="0"/>
              <a:t>Valeur réelle</a:t>
            </a:r>
            <a:r>
              <a:rPr lang="fr-FR" baseline="0" dirty="0"/>
              <a:t> de 29/12 (1967) : 42002</a:t>
            </a:r>
          </a:p>
          <a:p>
            <a:r>
              <a:rPr lang="fr-FR" baseline="0" dirty="0"/>
              <a:t>Valeur réelle de 9 heures : 0.375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6D89A-D2C2-4B88-9A33-8E20B2E148F6}" type="slidenum">
              <a:rPr lang="fr-FR" smtClean="0"/>
              <a:pPr/>
              <a:t>34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Notion d’embarquement (SaaS) ou d’installation</a:t>
            </a:r>
          </a:p>
          <a:p>
            <a:r>
              <a:rPr lang="fr-FR" dirty="0"/>
              <a:t>Compatibilité des 3 tableurs avec ces modes selon les OS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6D89A-D2C2-4B88-9A33-8E20B2E148F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Podium des 3 tableurs sur différents critères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6D89A-D2C2-4B88-9A33-8E20B2E148F6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263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Capacités des </a:t>
            </a:r>
            <a:r>
              <a:rPr lang="fr-FR" dirty="0" err="1"/>
              <a:t>grlles</a:t>
            </a:r>
            <a:r>
              <a:rPr lang="fr-FR" dirty="0"/>
              <a:t> et nommage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6D89A-D2C2-4B88-9A33-8E20B2E148F6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80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Montrer -= </a:t>
            </a:r>
            <a:r>
              <a:rPr lang="fr-FR" dirty="0" err="1"/>
              <a:t>selectionner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6D89A-D2C2-4B88-9A33-8E20B2E148F6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8356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6D89A-D2C2-4B88-9A33-8E20B2E148F6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9751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Afficher les formules dans </a:t>
            </a:r>
            <a:r>
              <a:rPr lang="fr-FR" dirty="0" err="1"/>
              <a:t>Gsheets</a:t>
            </a:r>
            <a:r>
              <a:rPr lang="fr-FR" baseline="0" dirty="0"/>
              <a:t> : Affichage – toutes les formules (Ctrl + 7alpha) </a:t>
            </a:r>
          </a:p>
          <a:p>
            <a:r>
              <a:rPr lang="fr-FR" baseline="0" dirty="0"/>
              <a:t>Lien hypertexte dans Calc : Insertion – Hyperlien  (Alt; I; H)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6D89A-D2C2-4B88-9A33-8E20B2E148F6}" type="slidenum">
              <a:rPr lang="fr-FR" smtClean="0"/>
              <a:pPr/>
              <a:t>26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Maintenant</a:t>
            </a:r>
            <a:r>
              <a:rPr lang="fr-FR" baseline="0" dirty="0"/>
              <a:t> / NOW : comme AUJOURDHUI() avec l’heure en +</a:t>
            </a:r>
          </a:p>
          <a:p>
            <a:r>
              <a:rPr lang="fr-FR" baseline="0" dirty="0"/>
              <a:t>Aléatoire, voir aussi : ALEA.ENTRE.BORNES / RANDBETWEEN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6D89A-D2C2-4B88-9A33-8E20B2E148F6}" type="slidenum">
              <a:rPr lang="fr-FR" smtClean="0"/>
              <a:pPr/>
              <a:t>28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Maintenant</a:t>
            </a:r>
            <a:r>
              <a:rPr lang="fr-FR" baseline="0" dirty="0"/>
              <a:t> / NOW : comme AUJOURDHUI() avec l’heure en +</a:t>
            </a:r>
          </a:p>
          <a:p>
            <a:r>
              <a:rPr lang="fr-FR" baseline="0" dirty="0"/>
              <a:t>Aléatoire, voir aussi : ALEA.ENTRE.BORNES / RANDBETWEEN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6D89A-D2C2-4B88-9A33-8E20B2E148F6}" type="slidenum">
              <a:rPr lang="fr-FR" smtClean="0"/>
              <a:pPr/>
              <a:t>29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2624" y="132791"/>
            <a:ext cx="7427168" cy="38505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64625" y="4731990"/>
            <a:ext cx="907008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1B24605-7874-43D0-91B6-61F7F2EAAE8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7CDA09E-E092-4BA7-8996-5194A31CF0BA}" type="datetimeFigureOut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B24605-7874-43D0-91B6-61F7F2EAAE8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7CDA09E-E092-4BA7-8996-5194A31CF0BA}" type="datetimeFigureOut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B24605-7874-43D0-91B6-61F7F2EAAE8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7CDA09E-E092-4BA7-8996-5194A31CF0BA}" type="datetimeFigureOut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B24605-7874-43D0-91B6-61F7F2EAAE8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7CDA09E-E092-4BA7-8996-5194A31CF0BA}" type="datetimeFigureOut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B24605-7874-43D0-91B6-61F7F2EAAE8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7CDA09E-E092-4BA7-8996-5194A31CF0BA}" type="datetimeFigureOut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B24605-7874-43D0-91B6-61F7F2EAAE8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7CDA09E-E092-4BA7-8996-5194A31CF0BA}" type="datetimeFigureOut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B24605-7874-43D0-91B6-61F7F2EAAE8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7CDA09E-E092-4BA7-8996-5194A31CF0BA}" type="datetimeFigureOut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B24605-7874-43D0-91B6-61F7F2EAAE8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7CDA09E-E092-4BA7-8996-5194A31CF0BA}" type="datetimeFigureOut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B24605-7874-43D0-91B6-61F7F2EAAE8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7CDA09E-E092-4BA7-8996-5194A31CF0BA}" type="datetimeFigureOut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B24605-7874-43D0-91B6-61F7F2EAAE8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7CDA09E-E092-4BA7-8996-5194A31CF0BA}" type="datetimeFigureOut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B24605-7874-43D0-91B6-61F7F2EAAE8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st9ph.fr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hlinkClick r:id="rId13"/>
            <a:extLst>
              <a:ext uri="{FF2B5EF4-FFF2-40B4-BE49-F238E27FC236}">
                <a16:creationId xmlns:a16="http://schemas.microsoft.com/office/drawing/2014/main" id="{DEF0B63A-5FA7-FCA6-C91E-1616E5ADD72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28269"/>
            <a:ext cx="401960" cy="401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st9ph.fr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6.png"/><Relationship Id="rId7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8.png"/><Relationship Id="rId7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45.png"/><Relationship Id="rId4" Type="http://schemas.openxmlformats.org/officeDocument/2006/relationships/image" Target="../media/image50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t9ph.fr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22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e 69"/>
          <p:cNvGrpSpPr/>
          <p:nvPr/>
        </p:nvGrpSpPr>
        <p:grpSpPr>
          <a:xfrm>
            <a:off x="3563888" y="2571750"/>
            <a:ext cx="432048" cy="432048"/>
            <a:chOff x="827584" y="555526"/>
            <a:chExt cx="432048" cy="432048"/>
          </a:xfrm>
        </p:grpSpPr>
        <p:sp>
          <p:nvSpPr>
            <p:cNvPr id="67" name="Rectangle 66"/>
            <p:cNvSpPr/>
            <p:nvPr/>
          </p:nvSpPr>
          <p:spPr>
            <a:xfrm>
              <a:off x="827584" y="699542"/>
              <a:ext cx="144016" cy="2880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71600" y="555526"/>
              <a:ext cx="144016" cy="43204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15616" y="771550"/>
              <a:ext cx="144016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Rectangle à coins arrondis 19"/>
          <p:cNvSpPr/>
          <p:nvPr/>
        </p:nvSpPr>
        <p:spPr>
          <a:xfrm>
            <a:off x="4139952" y="3147814"/>
            <a:ext cx="648072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3419872" y="1851670"/>
            <a:ext cx="648072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4860032" y="1851670"/>
            <a:ext cx="64807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6372200" y="1851670"/>
            <a:ext cx="648072" cy="576064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3419872" y="3147814"/>
            <a:ext cx="64807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2699792" y="2499742"/>
            <a:ext cx="648072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5580112" y="3147814"/>
            <a:ext cx="648072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2702294" y="3775433"/>
            <a:ext cx="648072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4139952" y="3795886"/>
            <a:ext cx="648072" cy="576064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4860032" y="3795886"/>
            <a:ext cx="648072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4788024" y="192367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Lundi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508104" y="321982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@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4067944" y="386789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80 %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627784" y="386789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- 5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347864" y="321982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Ecart</a:t>
            </a:r>
          </a:p>
        </p:txBody>
      </p:sp>
      <p:pic>
        <p:nvPicPr>
          <p:cNvPr id="46" name="Image 4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47814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Image 4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51670"/>
            <a:ext cx="6267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à coins arrondis 27"/>
          <p:cNvSpPr/>
          <p:nvPr/>
        </p:nvSpPr>
        <p:spPr>
          <a:xfrm>
            <a:off x="2699792" y="3147814"/>
            <a:ext cx="64807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5580112" y="2499742"/>
            <a:ext cx="648072" cy="57606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4" name="Image 3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31590"/>
            <a:ext cx="640469" cy="66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à coins arrondis 36"/>
          <p:cNvSpPr/>
          <p:nvPr/>
        </p:nvSpPr>
        <p:spPr>
          <a:xfrm>
            <a:off x="1979712" y="1203598"/>
            <a:ext cx="64807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5580112" y="3795886"/>
            <a:ext cx="64807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1907704" y="127560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4,90 €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5508104" y="386789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sym typeface="Wingdings 3"/>
              </a:rPr>
              <a:t>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3" name="Rectangle à coins arrondis 52"/>
          <p:cNvSpPr/>
          <p:nvPr/>
        </p:nvSpPr>
        <p:spPr>
          <a:xfrm>
            <a:off x="1979712" y="1851670"/>
            <a:ext cx="648072" cy="576064"/>
          </a:xfrm>
          <a:prstGeom prst="roundRect">
            <a:avLst/>
          </a:prstGeom>
          <a:solidFill>
            <a:srgbClr val="B2B2B2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Rectangle à coins arrondis 53"/>
          <p:cNvSpPr/>
          <p:nvPr/>
        </p:nvSpPr>
        <p:spPr>
          <a:xfrm>
            <a:off x="1979712" y="3147814"/>
            <a:ext cx="648072" cy="576064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1835696" y="192367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sym typeface="Wingdings 2"/>
              </a:rPr>
              <a:t>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2699792" y="1203598"/>
            <a:ext cx="648072" cy="576064"/>
          </a:xfrm>
          <a:prstGeom prst="roundRect">
            <a:avLst/>
          </a:prstGeom>
          <a:solidFill>
            <a:srgbClr val="CC99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Rectangle à coins arrondis 56"/>
          <p:cNvSpPr/>
          <p:nvPr/>
        </p:nvSpPr>
        <p:spPr>
          <a:xfrm>
            <a:off x="5580112" y="1203598"/>
            <a:ext cx="648072" cy="57606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3347864" y="127560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 Black" pitchFamily="34" charset="0"/>
              </a:rPr>
              <a:t>Tableur</a:t>
            </a:r>
          </a:p>
        </p:txBody>
      </p:sp>
      <p:sp>
        <p:nvSpPr>
          <p:cNvPr id="59" name="Rectangle à coins arrondis 58"/>
          <p:cNvSpPr/>
          <p:nvPr/>
        </p:nvSpPr>
        <p:spPr>
          <a:xfrm>
            <a:off x="2699792" y="1851670"/>
            <a:ext cx="648072" cy="57606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ZoneTexte 59"/>
          <p:cNvSpPr txBox="1"/>
          <p:nvPr/>
        </p:nvSpPr>
        <p:spPr>
          <a:xfrm>
            <a:off x="3851920" y="267569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rial Black" pitchFamily="34" charset="0"/>
              </a:rPr>
              <a:t>Grapheur</a:t>
            </a:r>
          </a:p>
        </p:txBody>
      </p:sp>
      <p:sp>
        <p:nvSpPr>
          <p:cNvPr id="61" name="Rectangle à coins arrondis 60"/>
          <p:cNvSpPr/>
          <p:nvPr/>
        </p:nvSpPr>
        <p:spPr>
          <a:xfrm>
            <a:off x="6372200" y="3795886"/>
            <a:ext cx="64807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6372200" y="3147814"/>
            <a:ext cx="648072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Rectangle à coins arrondis 62"/>
          <p:cNvSpPr/>
          <p:nvPr/>
        </p:nvSpPr>
        <p:spPr>
          <a:xfrm>
            <a:off x="6372200" y="1203598"/>
            <a:ext cx="648072" cy="576064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4" name="ZoneTexte 38"/>
          <p:cNvSpPr txBox="1"/>
          <p:nvPr/>
        </p:nvSpPr>
        <p:spPr>
          <a:xfrm>
            <a:off x="6372200" y="120359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ym typeface="Wingdings"/>
              </a:rPr>
              <a:t></a:t>
            </a:r>
            <a:endParaRPr lang="fr-FR" sz="2400" dirty="0"/>
          </a:p>
        </p:txBody>
      </p:sp>
      <p:sp>
        <p:nvSpPr>
          <p:cNvPr id="65" name="Rectangle à coins arrondis 64"/>
          <p:cNvSpPr/>
          <p:nvPr/>
        </p:nvSpPr>
        <p:spPr>
          <a:xfrm>
            <a:off x="1979712" y="2499742"/>
            <a:ext cx="648072" cy="576064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6" name="ZoneTexte 32"/>
          <p:cNvSpPr txBox="1"/>
          <p:nvPr/>
        </p:nvSpPr>
        <p:spPr>
          <a:xfrm>
            <a:off x="1907704" y="249974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ym typeface="Wingdings 3"/>
              </a:rPr>
              <a:t></a:t>
            </a:r>
            <a:endParaRPr lang="fr-FR" sz="2400" dirty="0"/>
          </a:p>
        </p:txBody>
      </p:sp>
      <p:sp>
        <p:nvSpPr>
          <p:cNvPr id="71" name="Rectangle à coins arrondis 70"/>
          <p:cNvSpPr/>
          <p:nvPr/>
        </p:nvSpPr>
        <p:spPr>
          <a:xfrm>
            <a:off x="5580112" y="1851670"/>
            <a:ext cx="720080" cy="576064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72" name="ZoneTexte 11"/>
          <p:cNvSpPr txBox="1"/>
          <p:nvPr/>
        </p:nvSpPr>
        <p:spPr>
          <a:xfrm>
            <a:off x="5652120" y="192367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ym typeface="Wingdings"/>
              </a:rPr>
              <a:t></a:t>
            </a:r>
            <a:endParaRPr lang="fr-FR" sz="1600" dirty="0"/>
          </a:p>
        </p:txBody>
      </p:sp>
      <p:sp>
        <p:nvSpPr>
          <p:cNvPr id="73" name="Rectangle à coins arrondis 72"/>
          <p:cNvSpPr/>
          <p:nvPr/>
        </p:nvSpPr>
        <p:spPr>
          <a:xfrm>
            <a:off x="6372200" y="2499742"/>
            <a:ext cx="648072" cy="576064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74" name="ZoneTexte 132"/>
          <p:cNvSpPr txBox="1"/>
          <p:nvPr/>
        </p:nvSpPr>
        <p:spPr>
          <a:xfrm>
            <a:off x="6372200" y="2552005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sym typeface="Wingdings 3"/>
              </a:rPr>
              <a:t></a:t>
            </a:r>
            <a:r>
              <a:rPr lang="fr-FR" sz="1600" dirty="0"/>
              <a:t>  </a:t>
            </a:r>
          </a:p>
        </p:txBody>
      </p:sp>
      <p:pic>
        <p:nvPicPr>
          <p:cNvPr id="5" name="Image 4" descr="Une image contenant texte&#10;&#10;Description générée automatiquement">
            <a:hlinkClick r:id="rId5"/>
            <a:extLst>
              <a:ext uri="{FF2B5EF4-FFF2-40B4-BE49-F238E27FC236}">
                <a16:creationId xmlns:a16="http://schemas.microsoft.com/office/drawing/2014/main" id="{4A52F32D-9AD0-B772-D2FD-B991F61EFFB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76" y="1995686"/>
            <a:ext cx="1593468" cy="15934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1295128" y="113159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2015208" y="113159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735288" y="113159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455368" y="113159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175448" y="113159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895528" y="113159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1295128" y="1707654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295128" y="199568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1295128" y="1419622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1295128" y="2283718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1295128" y="2571750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1295128" y="2859782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95128" y="77155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015208" y="77155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735288" y="771550"/>
            <a:ext cx="720080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455368" y="77155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75448" y="77155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511152" y="7715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231232" y="7715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951312" y="7715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671392" y="7715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391472" y="7715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75048" y="1131590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575048" y="1419622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575048" y="1707654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75048" y="1995686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575048" y="2283718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75048" y="2571750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935088" y="113159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935088" y="141962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935088" y="170765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935088" y="199568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935088" y="228371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935088" y="257175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6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35288" y="1707654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1439144" y="1116489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A1        B1         C1         D1         E1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A2        B2         C2         D2         E2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A3        B3         C3         D3         E3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A4        B4         C4         D4         E4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A5        B5         C5         D5         E5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A6        B6         C6         D6         E6</a:t>
            </a:r>
          </a:p>
          <a:p>
            <a:endParaRPr lang="fr-FR" dirty="0"/>
          </a:p>
        </p:txBody>
      </p:sp>
      <p:sp>
        <p:nvSpPr>
          <p:cNvPr id="55" name="Rectangle 54"/>
          <p:cNvSpPr/>
          <p:nvPr/>
        </p:nvSpPr>
        <p:spPr>
          <a:xfrm>
            <a:off x="467544" y="3651870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611560" y="365187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1000  +</a:t>
            </a:r>
          </a:p>
        </p:txBody>
      </p:sp>
      <p:pic>
        <p:nvPicPr>
          <p:cNvPr id="57" name="Image 5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55926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 5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55926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Image 5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579862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179512" y="4537452"/>
            <a:ext cx="1008112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251520" y="453745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1048576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327576" y="77155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5471592" y="77155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AA</a:t>
            </a:r>
          </a:p>
        </p:txBody>
      </p:sp>
      <p:pic>
        <p:nvPicPr>
          <p:cNvPr id="64" name="Image 6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9664" y="771550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ZoneTexte 64"/>
          <p:cNvSpPr txBox="1"/>
          <p:nvPr/>
        </p:nvSpPr>
        <p:spPr>
          <a:xfrm>
            <a:off x="5471592" y="113159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27  +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551712" y="77155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6623720" y="7715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AMJ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6551712" y="113159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1024</a:t>
            </a:r>
          </a:p>
        </p:txBody>
      </p:sp>
      <p:pic>
        <p:nvPicPr>
          <p:cNvPr id="69" name="Image 6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800" y="771550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69"/>
          <p:cNvSpPr/>
          <p:nvPr/>
        </p:nvSpPr>
        <p:spPr>
          <a:xfrm>
            <a:off x="7919864" y="77155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>
            <a:off x="7991872" y="7715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XFD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7919864" y="113159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36376</a:t>
            </a:r>
          </a:p>
        </p:txBody>
      </p:sp>
      <p:pic>
        <p:nvPicPr>
          <p:cNvPr id="73" name="Image 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1952" y="771550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Groupe 53"/>
          <p:cNvGrpSpPr/>
          <p:nvPr/>
        </p:nvGrpSpPr>
        <p:grpSpPr>
          <a:xfrm>
            <a:off x="2735288" y="1707654"/>
            <a:ext cx="720080" cy="864096"/>
            <a:chOff x="6516216" y="1491630"/>
            <a:chExt cx="720080" cy="864096"/>
          </a:xfrm>
        </p:grpSpPr>
        <p:sp>
          <p:nvSpPr>
            <p:cNvPr id="52" name="Rectangle 51"/>
            <p:cNvSpPr/>
            <p:nvPr/>
          </p:nvSpPr>
          <p:spPr>
            <a:xfrm>
              <a:off x="6516216" y="1491630"/>
              <a:ext cx="720080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516216" y="1779662"/>
              <a:ext cx="720080" cy="576064"/>
            </a:xfrm>
            <a:prstGeom prst="rect">
              <a:avLst/>
            </a:prstGeom>
            <a:solidFill>
              <a:srgbClr val="4D4D4D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575048" y="1995686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575048" y="2283718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935088" y="199568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935088" y="228371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r="30729"/>
          <a:stretch>
            <a:fillRect/>
          </a:stretch>
        </p:blipFill>
        <p:spPr bwMode="auto">
          <a:xfrm>
            <a:off x="503040" y="2859782"/>
            <a:ext cx="453650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ZoneTexte 79"/>
          <p:cNvSpPr txBox="1"/>
          <p:nvPr/>
        </p:nvSpPr>
        <p:spPr>
          <a:xfrm>
            <a:off x="5903640" y="27157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Cellule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5903640" y="163564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Grille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5903640" y="199568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Colonnes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5903640" y="235572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Lignes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5903640" y="307580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Plage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5903640" y="350785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Feuille de calcul</a:t>
            </a:r>
          </a:p>
        </p:txBody>
      </p:sp>
      <p:pic>
        <p:nvPicPr>
          <p:cNvPr id="86" name="Image 8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208" y="3723878"/>
            <a:ext cx="640469" cy="66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Image 8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1312" y="3795886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Image 8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1432" y="3795886"/>
            <a:ext cx="5546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ZoneTexte 88"/>
          <p:cNvSpPr txBox="1"/>
          <p:nvPr/>
        </p:nvSpPr>
        <p:spPr>
          <a:xfrm>
            <a:off x="2231232" y="433739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3311352" y="43719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4391472" y="437195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+</a:t>
            </a:r>
          </a:p>
        </p:txBody>
      </p:sp>
      <p:sp>
        <p:nvSpPr>
          <p:cNvPr id="78" name="Rectangle 77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La grille (feuille de calcul)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b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 animBg="1"/>
      <p:bldP spid="56" grpId="0"/>
      <p:bldP spid="60" grpId="0" animBg="1"/>
      <p:bldP spid="61" grpId="0"/>
      <p:bldP spid="62" grpId="0" animBg="1"/>
      <p:bldP spid="63" grpId="0"/>
      <p:bldP spid="65" grpId="0"/>
      <p:bldP spid="66" grpId="0" animBg="1"/>
      <p:bldP spid="67" grpId="0"/>
      <p:bldP spid="68" grpId="0"/>
      <p:bldP spid="70" grpId="0" animBg="1"/>
      <p:bldP spid="71" grpId="0"/>
      <p:bldP spid="72" grpId="0"/>
      <p:bldP spid="74" grpId="0" animBg="1"/>
      <p:bldP spid="75" grpId="0" animBg="1"/>
      <p:bldP spid="76" grpId="0"/>
      <p:bldP spid="77" grpId="0"/>
      <p:bldP spid="80" grpId="0"/>
      <p:bldP spid="82" grpId="0"/>
      <p:bldP spid="83" grpId="0"/>
      <p:bldP spid="84" grpId="0"/>
      <p:bldP spid="85" grpId="0"/>
      <p:bldP spid="89" grpId="0"/>
      <p:bldP spid="90" grpId="0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118762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90770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62778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34786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06794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78802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1187624" y="1563638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187624" y="1851670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1187624" y="127560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1187624" y="2139702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1187624" y="2427734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1187624" y="271576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87624" y="62753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907704" y="62753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627784" y="627534"/>
            <a:ext cx="720080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347864" y="62753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067944" y="62753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403648" y="62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123728" y="62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843808" y="62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563888" y="62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283968" y="62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7544" y="987574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467544" y="1275606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67544" y="1563638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467544" y="1851670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467544" y="2139702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467544" y="2427734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827584" y="98757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827584" y="127560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827584" y="156363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27584" y="185167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827584" y="213970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827584" y="242773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6</a:t>
            </a:r>
          </a:p>
        </p:txBody>
      </p:sp>
      <p:grpSp>
        <p:nvGrpSpPr>
          <p:cNvPr id="2" name="Groupe 53"/>
          <p:cNvGrpSpPr/>
          <p:nvPr/>
        </p:nvGrpSpPr>
        <p:grpSpPr>
          <a:xfrm>
            <a:off x="2627784" y="1563638"/>
            <a:ext cx="720080" cy="864096"/>
            <a:chOff x="6516216" y="1491630"/>
            <a:chExt cx="720080" cy="864096"/>
          </a:xfrm>
        </p:grpSpPr>
        <p:sp>
          <p:nvSpPr>
            <p:cNvPr id="52" name="Rectangle 51"/>
            <p:cNvSpPr/>
            <p:nvPr/>
          </p:nvSpPr>
          <p:spPr>
            <a:xfrm>
              <a:off x="6516216" y="1491630"/>
              <a:ext cx="720080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516216" y="1779662"/>
              <a:ext cx="720080" cy="576064"/>
            </a:xfrm>
            <a:prstGeom prst="rect">
              <a:avLst/>
            </a:prstGeom>
            <a:solidFill>
              <a:srgbClr val="4D4D4D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8" name="ZoneTexte 77"/>
          <p:cNvSpPr txBox="1"/>
          <p:nvPr/>
        </p:nvSpPr>
        <p:spPr>
          <a:xfrm>
            <a:off x="4860032" y="177966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C3:C5</a:t>
            </a:r>
          </a:p>
        </p:txBody>
      </p:sp>
      <p:cxnSp>
        <p:nvCxnSpPr>
          <p:cNvPr id="92" name="Connecteur droit 91"/>
          <p:cNvCxnSpPr/>
          <p:nvPr/>
        </p:nvCxnSpPr>
        <p:spPr>
          <a:xfrm>
            <a:off x="1691680" y="3363838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>
            <a:off x="1691680" y="3867894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4211960" y="3003798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6660232" y="2931790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2699792" y="2931790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2123728" y="336383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: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1619672" y="293179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Symbole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2843808" y="293179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Signification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4788024" y="293179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Touche clavier</a:t>
            </a:r>
          </a:p>
        </p:txBody>
      </p:sp>
      <p:cxnSp>
        <p:nvCxnSpPr>
          <p:cNvPr id="108" name="Connecteur droit 107"/>
          <p:cNvCxnSpPr/>
          <p:nvPr/>
        </p:nvCxnSpPr>
        <p:spPr>
          <a:xfrm>
            <a:off x="1691680" y="4443958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ZoneTexte 111"/>
          <p:cNvSpPr txBox="1"/>
          <p:nvPr/>
        </p:nvSpPr>
        <p:spPr>
          <a:xfrm>
            <a:off x="2843808" y="343584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Jusqu’à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4283968" y="343584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Shift</a:t>
            </a:r>
          </a:p>
        </p:txBody>
      </p:sp>
      <p:sp>
        <p:nvSpPr>
          <p:cNvPr id="116" name="Rectangle à coins arrondis 115"/>
          <p:cNvSpPr/>
          <p:nvPr/>
        </p:nvSpPr>
        <p:spPr>
          <a:xfrm>
            <a:off x="5652120" y="3406229"/>
            <a:ext cx="576064" cy="432048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7" name="ZoneTexte 38"/>
          <p:cNvSpPr txBox="1"/>
          <p:nvPr/>
        </p:nvSpPr>
        <p:spPr>
          <a:xfrm>
            <a:off x="5652120" y="3406229"/>
            <a:ext cx="47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ym typeface="Wingdings"/>
              </a:rPr>
              <a:t></a:t>
            </a:r>
            <a:endParaRPr lang="fr-FR" sz="2400" dirty="0"/>
          </a:p>
        </p:txBody>
      </p:sp>
      <p:sp>
        <p:nvSpPr>
          <p:cNvPr id="54" name="Rectangle 53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Montrer les cellules, les plages 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contigües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b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7" name="Image 5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95486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 5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95486"/>
            <a:ext cx="364314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Image 5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95486"/>
            <a:ext cx="311820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00" grpId="0"/>
      <p:bldP spid="112" grpId="0"/>
      <p:bldP spid="114" grpId="0"/>
      <p:bldP spid="116" grpId="0" animBg="1"/>
      <p:bldP spid="1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118762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90770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62778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34786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06794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78802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1187624" y="1563638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187624" y="1851670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1187624" y="127560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1187624" y="2139702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1187624" y="2427734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1187624" y="271576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87624" y="62753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907704" y="627534"/>
            <a:ext cx="720080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627784" y="62753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347864" y="627534"/>
            <a:ext cx="720080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067944" y="62753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403648" y="62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123728" y="62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843808" y="62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563888" y="62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283968" y="62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7544" y="987574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467544" y="1275606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67544" y="1563638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467544" y="1851670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467544" y="2139702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467544" y="2427734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827584" y="98757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827584" y="127560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827584" y="156363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27584" y="185167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827584" y="213970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827584" y="242773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6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47864" y="156363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4860032" y="177966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B3:B5;D3</a:t>
            </a:r>
          </a:p>
        </p:txBody>
      </p:sp>
      <p:cxnSp>
        <p:nvCxnSpPr>
          <p:cNvPr id="92" name="Connecteur droit 91"/>
          <p:cNvCxnSpPr/>
          <p:nvPr/>
        </p:nvCxnSpPr>
        <p:spPr>
          <a:xfrm>
            <a:off x="1691680" y="3363838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>
            <a:off x="1691680" y="3867894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4211960" y="3003798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6660232" y="2931790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2699792" y="2931790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2123728" y="336383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: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1619672" y="293179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Symbole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2843808" y="293179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Signification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4788024" y="293179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Touche clavier</a:t>
            </a:r>
          </a:p>
        </p:txBody>
      </p:sp>
      <p:cxnSp>
        <p:nvCxnSpPr>
          <p:cNvPr id="108" name="Connecteur droit 107"/>
          <p:cNvCxnSpPr/>
          <p:nvPr/>
        </p:nvCxnSpPr>
        <p:spPr>
          <a:xfrm>
            <a:off x="1691680" y="4443958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2123728" y="393990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;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2843808" y="343584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Jusqu’à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2843808" y="393990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Puis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4283968" y="343584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Shift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4283968" y="393990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Contrôle</a:t>
            </a:r>
          </a:p>
        </p:txBody>
      </p:sp>
      <p:sp>
        <p:nvSpPr>
          <p:cNvPr id="116" name="Rectangle à coins arrondis 115"/>
          <p:cNvSpPr/>
          <p:nvPr/>
        </p:nvSpPr>
        <p:spPr>
          <a:xfrm>
            <a:off x="5652120" y="3406229"/>
            <a:ext cx="576064" cy="432048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7" name="ZoneTexte 38"/>
          <p:cNvSpPr txBox="1"/>
          <p:nvPr/>
        </p:nvSpPr>
        <p:spPr>
          <a:xfrm>
            <a:off x="5652120" y="3406229"/>
            <a:ext cx="47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ym typeface="Wingdings"/>
              </a:rPr>
              <a:t></a:t>
            </a:r>
            <a:endParaRPr lang="fr-FR" sz="2400" dirty="0"/>
          </a:p>
        </p:txBody>
      </p:sp>
      <p:sp>
        <p:nvSpPr>
          <p:cNvPr id="118" name="Rectangle à coins arrondis 117"/>
          <p:cNvSpPr/>
          <p:nvPr/>
        </p:nvSpPr>
        <p:spPr>
          <a:xfrm>
            <a:off x="5652120" y="3939902"/>
            <a:ext cx="576064" cy="432048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9" name="ZoneTexte 5"/>
          <p:cNvSpPr txBox="1"/>
          <p:nvPr/>
        </p:nvSpPr>
        <p:spPr>
          <a:xfrm>
            <a:off x="5652120" y="393990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Ctrl</a:t>
            </a:r>
          </a:p>
        </p:txBody>
      </p:sp>
      <p:grpSp>
        <p:nvGrpSpPr>
          <p:cNvPr id="59" name="Groupe 53"/>
          <p:cNvGrpSpPr/>
          <p:nvPr/>
        </p:nvGrpSpPr>
        <p:grpSpPr>
          <a:xfrm>
            <a:off x="1907704" y="1563638"/>
            <a:ext cx="720080" cy="864096"/>
            <a:chOff x="6516216" y="1491630"/>
            <a:chExt cx="720080" cy="864096"/>
          </a:xfrm>
        </p:grpSpPr>
        <p:sp>
          <p:nvSpPr>
            <p:cNvPr id="60" name="Rectangle 59"/>
            <p:cNvSpPr/>
            <p:nvPr/>
          </p:nvSpPr>
          <p:spPr>
            <a:xfrm>
              <a:off x="6516216" y="1491630"/>
              <a:ext cx="720080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516216" y="1491630"/>
              <a:ext cx="720080" cy="864096"/>
            </a:xfrm>
            <a:prstGeom prst="rect">
              <a:avLst/>
            </a:prstGeom>
            <a:solidFill>
              <a:srgbClr val="4D4D4D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Montrer les cellules, les plages 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distantes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b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65" name="Image 6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95486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Image 6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95486"/>
            <a:ext cx="364314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Image 6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95486"/>
            <a:ext cx="311820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11" grpId="0"/>
      <p:bldP spid="113" grpId="0"/>
      <p:bldP spid="115" grpId="0"/>
      <p:bldP spid="118" grpId="0" animBg="1"/>
      <p:bldP spid="1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118762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90770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62778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34786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06794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78802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1187624" y="1563638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187624" y="1851670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1187624" y="127560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1187624" y="2139702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1187624" y="2427734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1187624" y="271576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87624" y="62753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907704" y="627534"/>
            <a:ext cx="720080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627784" y="62753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347864" y="627534"/>
            <a:ext cx="720080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067944" y="62753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403648" y="62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123728" y="62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843808" y="62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563888" y="62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283968" y="62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7544" y="987574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467544" y="1275606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67544" y="1563638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467544" y="1851670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467544" y="2139702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467544" y="2427734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827584" y="98757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827584" y="127560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827584" y="156363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27584" y="185167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827584" y="213970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827584" y="242773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6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4860032" y="177966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B3:B5;D3:D5</a:t>
            </a:r>
          </a:p>
        </p:txBody>
      </p:sp>
      <p:cxnSp>
        <p:nvCxnSpPr>
          <p:cNvPr id="92" name="Connecteur droit 91"/>
          <p:cNvCxnSpPr/>
          <p:nvPr/>
        </p:nvCxnSpPr>
        <p:spPr>
          <a:xfrm>
            <a:off x="1691680" y="3363838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>
            <a:off x="1691680" y="3867894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4211960" y="3003798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6660232" y="2931790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2699792" y="2931790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2123728" y="336383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: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1619672" y="293179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Symbole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2843808" y="293179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Signification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4788024" y="293179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Touche clavier</a:t>
            </a:r>
          </a:p>
        </p:txBody>
      </p:sp>
      <p:cxnSp>
        <p:nvCxnSpPr>
          <p:cNvPr id="108" name="Connecteur droit 107"/>
          <p:cNvCxnSpPr/>
          <p:nvPr/>
        </p:nvCxnSpPr>
        <p:spPr>
          <a:xfrm>
            <a:off x="1691680" y="4443958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2123728" y="393990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;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2843808" y="343584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Jusqu’à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2843808" y="393990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Puis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4283968" y="343584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Shift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4283968" y="393990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Contrôle</a:t>
            </a:r>
          </a:p>
        </p:txBody>
      </p:sp>
      <p:sp>
        <p:nvSpPr>
          <p:cNvPr id="116" name="Rectangle à coins arrondis 115"/>
          <p:cNvSpPr/>
          <p:nvPr/>
        </p:nvSpPr>
        <p:spPr>
          <a:xfrm>
            <a:off x="5652120" y="3406229"/>
            <a:ext cx="576064" cy="432048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7" name="ZoneTexte 38"/>
          <p:cNvSpPr txBox="1"/>
          <p:nvPr/>
        </p:nvSpPr>
        <p:spPr>
          <a:xfrm>
            <a:off x="5652120" y="3406229"/>
            <a:ext cx="47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ym typeface="Wingdings"/>
              </a:rPr>
              <a:t></a:t>
            </a:r>
            <a:endParaRPr lang="fr-FR" sz="2400" dirty="0"/>
          </a:p>
        </p:txBody>
      </p:sp>
      <p:sp>
        <p:nvSpPr>
          <p:cNvPr id="118" name="Rectangle à coins arrondis 117"/>
          <p:cNvSpPr/>
          <p:nvPr/>
        </p:nvSpPr>
        <p:spPr>
          <a:xfrm>
            <a:off x="5652120" y="3939902"/>
            <a:ext cx="576064" cy="432048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9" name="ZoneTexte 5"/>
          <p:cNvSpPr txBox="1"/>
          <p:nvPr/>
        </p:nvSpPr>
        <p:spPr>
          <a:xfrm>
            <a:off x="5652120" y="393990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Ctrl</a:t>
            </a:r>
          </a:p>
        </p:txBody>
      </p:sp>
      <p:grpSp>
        <p:nvGrpSpPr>
          <p:cNvPr id="2" name="Groupe 53"/>
          <p:cNvGrpSpPr/>
          <p:nvPr/>
        </p:nvGrpSpPr>
        <p:grpSpPr>
          <a:xfrm>
            <a:off x="1907704" y="1563638"/>
            <a:ext cx="720080" cy="864096"/>
            <a:chOff x="6516216" y="1491630"/>
            <a:chExt cx="720080" cy="864096"/>
          </a:xfrm>
        </p:grpSpPr>
        <p:sp>
          <p:nvSpPr>
            <p:cNvPr id="60" name="Rectangle 59"/>
            <p:cNvSpPr/>
            <p:nvPr/>
          </p:nvSpPr>
          <p:spPr>
            <a:xfrm>
              <a:off x="6516216" y="1491630"/>
              <a:ext cx="720080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516216" y="1491630"/>
              <a:ext cx="720080" cy="864096"/>
            </a:xfrm>
            <a:prstGeom prst="rect">
              <a:avLst/>
            </a:prstGeom>
            <a:solidFill>
              <a:srgbClr val="4D4D4D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2" name="Groupe 53"/>
          <p:cNvGrpSpPr/>
          <p:nvPr/>
        </p:nvGrpSpPr>
        <p:grpSpPr>
          <a:xfrm>
            <a:off x="3347864" y="1563638"/>
            <a:ext cx="720080" cy="864096"/>
            <a:chOff x="6516216" y="1491630"/>
            <a:chExt cx="720080" cy="864096"/>
          </a:xfrm>
        </p:grpSpPr>
        <p:sp>
          <p:nvSpPr>
            <p:cNvPr id="63" name="Rectangle 62"/>
            <p:cNvSpPr/>
            <p:nvPr/>
          </p:nvSpPr>
          <p:spPr>
            <a:xfrm>
              <a:off x="6516216" y="1491630"/>
              <a:ext cx="720080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516216" y="1779662"/>
              <a:ext cx="720080" cy="576064"/>
            </a:xfrm>
            <a:prstGeom prst="rect">
              <a:avLst/>
            </a:prstGeom>
            <a:solidFill>
              <a:srgbClr val="4D4D4D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Montrer les cellules, les plages 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mixtes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b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68" name="Image 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95486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Image 6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95486"/>
            <a:ext cx="364314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Image 6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95486"/>
            <a:ext cx="311820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118762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90770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62778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34786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06794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78802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1187624" y="1563638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187624" y="1851670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1187624" y="127560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1187624" y="2139702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1187624" y="2427734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87624" y="62753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907704" y="627534"/>
            <a:ext cx="720080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627784" y="62753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347864" y="627534"/>
            <a:ext cx="720080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067944" y="62753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403648" y="62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123728" y="62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843808" y="62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563888" y="62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283968" y="62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7544" y="987574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467544" y="1275606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67544" y="1563638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467544" y="1851670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467544" y="2139702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467544" y="2427734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827584" y="98757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827584" y="127560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827584" y="156363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27584" y="185167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827584" y="213970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827584" y="242773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6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4860032" y="177966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B:B;D:D</a:t>
            </a:r>
          </a:p>
        </p:txBody>
      </p:sp>
      <p:cxnSp>
        <p:nvCxnSpPr>
          <p:cNvPr id="92" name="Connecteur droit 91"/>
          <p:cNvCxnSpPr/>
          <p:nvPr/>
        </p:nvCxnSpPr>
        <p:spPr>
          <a:xfrm>
            <a:off x="1691680" y="3363838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>
            <a:off x="1691680" y="3867894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4211960" y="3003798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6660232" y="2931790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2699792" y="2931790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2123728" y="336383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: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1619672" y="293179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Symbole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2843808" y="293179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Signification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4788024" y="293179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Touche clavier</a:t>
            </a:r>
          </a:p>
        </p:txBody>
      </p:sp>
      <p:cxnSp>
        <p:nvCxnSpPr>
          <p:cNvPr id="108" name="Connecteur droit 107"/>
          <p:cNvCxnSpPr/>
          <p:nvPr/>
        </p:nvCxnSpPr>
        <p:spPr>
          <a:xfrm>
            <a:off x="1691680" y="4443958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2123728" y="393990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;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2843808" y="343584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Jusqu’à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2843808" y="393990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Puis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4283968" y="343584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Shift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4283968" y="393990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Contrôle</a:t>
            </a:r>
          </a:p>
        </p:txBody>
      </p:sp>
      <p:sp>
        <p:nvSpPr>
          <p:cNvPr id="116" name="Rectangle à coins arrondis 115"/>
          <p:cNvSpPr/>
          <p:nvPr/>
        </p:nvSpPr>
        <p:spPr>
          <a:xfrm>
            <a:off x="5652120" y="3406229"/>
            <a:ext cx="576064" cy="432048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7" name="ZoneTexte 38"/>
          <p:cNvSpPr txBox="1"/>
          <p:nvPr/>
        </p:nvSpPr>
        <p:spPr>
          <a:xfrm>
            <a:off x="5652120" y="3406229"/>
            <a:ext cx="47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ym typeface="Wingdings"/>
              </a:rPr>
              <a:t></a:t>
            </a:r>
            <a:endParaRPr lang="fr-FR" sz="2400" dirty="0"/>
          </a:p>
        </p:txBody>
      </p:sp>
      <p:sp>
        <p:nvSpPr>
          <p:cNvPr id="118" name="Rectangle à coins arrondis 117"/>
          <p:cNvSpPr/>
          <p:nvPr/>
        </p:nvSpPr>
        <p:spPr>
          <a:xfrm>
            <a:off x="5652120" y="3939902"/>
            <a:ext cx="576064" cy="432048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9" name="ZoneTexte 5"/>
          <p:cNvSpPr txBox="1"/>
          <p:nvPr/>
        </p:nvSpPr>
        <p:spPr>
          <a:xfrm>
            <a:off x="5652120" y="393990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Ctrl</a:t>
            </a:r>
          </a:p>
        </p:txBody>
      </p:sp>
      <p:grpSp>
        <p:nvGrpSpPr>
          <p:cNvPr id="2" name="Groupe 53"/>
          <p:cNvGrpSpPr/>
          <p:nvPr/>
        </p:nvGrpSpPr>
        <p:grpSpPr>
          <a:xfrm>
            <a:off x="1907704" y="987574"/>
            <a:ext cx="720080" cy="1728192"/>
            <a:chOff x="6516216" y="1491630"/>
            <a:chExt cx="720080" cy="864096"/>
          </a:xfrm>
        </p:grpSpPr>
        <p:sp>
          <p:nvSpPr>
            <p:cNvPr id="60" name="Rectangle 59"/>
            <p:cNvSpPr/>
            <p:nvPr/>
          </p:nvSpPr>
          <p:spPr>
            <a:xfrm>
              <a:off x="6516216" y="1491630"/>
              <a:ext cx="720080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516216" y="1491630"/>
              <a:ext cx="720080" cy="864096"/>
            </a:xfrm>
            <a:prstGeom prst="rect">
              <a:avLst/>
            </a:prstGeom>
            <a:solidFill>
              <a:srgbClr val="4D4D4D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65" name="Connecteur droit 64"/>
          <p:cNvCxnSpPr/>
          <p:nvPr/>
        </p:nvCxnSpPr>
        <p:spPr>
          <a:xfrm>
            <a:off x="1907704" y="2715766"/>
            <a:ext cx="720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34786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4067944" y="987574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e 53"/>
          <p:cNvGrpSpPr/>
          <p:nvPr/>
        </p:nvGrpSpPr>
        <p:grpSpPr>
          <a:xfrm>
            <a:off x="3347864" y="987574"/>
            <a:ext cx="720080" cy="1728192"/>
            <a:chOff x="6516216" y="1491630"/>
            <a:chExt cx="720080" cy="864096"/>
          </a:xfrm>
        </p:grpSpPr>
        <p:sp>
          <p:nvSpPr>
            <p:cNvPr id="69" name="Rectangle 68"/>
            <p:cNvSpPr/>
            <p:nvPr/>
          </p:nvSpPr>
          <p:spPr>
            <a:xfrm>
              <a:off x="6516216" y="1491630"/>
              <a:ext cx="720080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516216" y="1635646"/>
              <a:ext cx="720080" cy="720080"/>
            </a:xfrm>
            <a:prstGeom prst="rect">
              <a:avLst/>
            </a:prstGeom>
            <a:solidFill>
              <a:srgbClr val="4D4D4D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71" name="Connecteur droit 70"/>
          <p:cNvCxnSpPr/>
          <p:nvPr/>
        </p:nvCxnSpPr>
        <p:spPr>
          <a:xfrm>
            <a:off x="3347864" y="2715766"/>
            <a:ext cx="720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1187624" y="271576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Montrer les cellules, les plages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b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75" name="Image 7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95486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Image 7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95486"/>
            <a:ext cx="364314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Image 7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95486"/>
            <a:ext cx="311820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1187624" y="96841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907704" y="96841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627784" y="96841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347864" y="96841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067944" y="96841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788024" y="96841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1187624" y="1544474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187624" y="183250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1187624" y="1256442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1187624" y="2120538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1187624" y="2408570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87624" y="608370"/>
            <a:ext cx="720080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907704" y="608370"/>
            <a:ext cx="720080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627784" y="608370"/>
            <a:ext cx="720080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347864" y="608370"/>
            <a:ext cx="720080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067944" y="608370"/>
            <a:ext cx="720080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403648" y="60837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123728" y="60837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843808" y="60837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563888" y="60837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283968" y="60837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7544" y="968410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467544" y="1256442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67544" y="1544474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467544" y="1832506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467544" y="2120538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467544" y="2408570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827584" y="96841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827584" y="125644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827584" y="154447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27584" y="183250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827584" y="212053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827584" y="240857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6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4860032" y="96841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5:5</a:t>
            </a:r>
          </a:p>
        </p:txBody>
      </p:sp>
      <p:cxnSp>
        <p:nvCxnSpPr>
          <p:cNvPr id="92" name="Connecteur droit 91"/>
          <p:cNvCxnSpPr/>
          <p:nvPr/>
        </p:nvCxnSpPr>
        <p:spPr>
          <a:xfrm>
            <a:off x="1691680" y="3363838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>
            <a:off x="1691680" y="3867894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4211960" y="3003798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6660232" y="2931790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2699792" y="2931790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2123728" y="336383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: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1619672" y="293179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Symbole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2843808" y="293179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Signification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4788024" y="293179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Touche clavier</a:t>
            </a:r>
          </a:p>
        </p:txBody>
      </p:sp>
      <p:cxnSp>
        <p:nvCxnSpPr>
          <p:cNvPr id="108" name="Connecteur droit 107"/>
          <p:cNvCxnSpPr/>
          <p:nvPr/>
        </p:nvCxnSpPr>
        <p:spPr>
          <a:xfrm>
            <a:off x="1691680" y="4443958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2123728" y="393990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;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2843808" y="343584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Jusqu’à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2843808" y="393990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Puis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4283968" y="343584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Shift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4283968" y="393990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Contrôle</a:t>
            </a:r>
          </a:p>
        </p:txBody>
      </p:sp>
      <p:sp>
        <p:nvSpPr>
          <p:cNvPr id="116" name="Rectangle à coins arrondis 115"/>
          <p:cNvSpPr/>
          <p:nvPr/>
        </p:nvSpPr>
        <p:spPr>
          <a:xfrm>
            <a:off x="5652120" y="3406229"/>
            <a:ext cx="576064" cy="432048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7" name="ZoneTexte 38"/>
          <p:cNvSpPr txBox="1"/>
          <p:nvPr/>
        </p:nvSpPr>
        <p:spPr>
          <a:xfrm>
            <a:off x="5652120" y="3406229"/>
            <a:ext cx="47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ym typeface="Wingdings"/>
              </a:rPr>
              <a:t></a:t>
            </a:r>
            <a:endParaRPr lang="fr-FR" sz="2400" dirty="0"/>
          </a:p>
        </p:txBody>
      </p:sp>
      <p:sp>
        <p:nvSpPr>
          <p:cNvPr id="118" name="Rectangle à coins arrondis 117"/>
          <p:cNvSpPr/>
          <p:nvPr/>
        </p:nvSpPr>
        <p:spPr>
          <a:xfrm>
            <a:off x="5652120" y="3939902"/>
            <a:ext cx="576064" cy="432048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9" name="ZoneTexte 5"/>
          <p:cNvSpPr txBox="1"/>
          <p:nvPr/>
        </p:nvSpPr>
        <p:spPr>
          <a:xfrm>
            <a:off x="5652120" y="393990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Ctrl</a:t>
            </a:r>
          </a:p>
        </p:txBody>
      </p:sp>
      <p:cxnSp>
        <p:nvCxnSpPr>
          <p:cNvPr id="65" name="Connecteur droit 64"/>
          <p:cNvCxnSpPr/>
          <p:nvPr/>
        </p:nvCxnSpPr>
        <p:spPr>
          <a:xfrm>
            <a:off x="1907704" y="2696602"/>
            <a:ext cx="720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347864" y="96841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4067944" y="96841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53"/>
          <p:cNvGrpSpPr/>
          <p:nvPr/>
        </p:nvGrpSpPr>
        <p:grpSpPr>
          <a:xfrm rot="16200000">
            <a:off x="2843808" y="464354"/>
            <a:ext cx="288032" cy="3600400"/>
            <a:chOff x="6516216" y="1491630"/>
            <a:chExt cx="720080" cy="864096"/>
          </a:xfrm>
        </p:grpSpPr>
        <p:sp>
          <p:nvSpPr>
            <p:cNvPr id="69" name="Rectangle 68"/>
            <p:cNvSpPr/>
            <p:nvPr/>
          </p:nvSpPr>
          <p:spPr>
            <a:xfrm>
              <a:off x="6516216" y="1491630"/>
              <a:ext cx="720080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516216" y="1664450"/>
              <a:ext cx="720080" cy="691276"/>
            </a:xfrm>
            <a:prstGeom prst="rect">
              <a:avLst/>
            </a:prstGeom>
            <a:solidFill>
              <a:srgbClr val="4D4D4D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71" name="Connecteur droit 70"/>
          <p:cNvCxnSpPr/>
          <p:nvPr/>
        </p:nvCxnSpPr>
        <p:spPr>
          <a:xfrm>
            <a:off x="3347864" y="2696602"/>
            <a:ext cx="720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1187624" y="2696602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4788024" y="2120538"/>
            <a:ext cx="0" cy="2880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5004048" y="154447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A5:XFD5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5004048" y="197652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A5:AMJ5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5004048" y="240857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A5:AA5</a:t>
            </a:r>
          </a:p>
        </p:txBody>
      </p:sp>
      <p:pic>
        <p:nvPicPr>
          <p:cNvPr id="76" name="Image 7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616482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Image 7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048530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Image 7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480578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Rectangle 79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80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Montrer les cellules, les plages 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-étendue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b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3" grpId="0"/>
      <p:bldP spid="74" grpId="0"/>
      <p:bldP spid="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Bouée 230"/>
          <p:cNvSpPr/>
          <p:nvPr/>
        </p:nvSpPr>
        <p:spPr>
          <a:xfrm>
            <a:off x="5868144" y="1184434"/>
            <a:ext cx="2376264" cy="1008112"/>
          </a:xfrm>
          <a:prstGeom prst="don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1184434"/>
            <a:ext cx="513944" cy="37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2"/>
          <p:cNvCxnSpPr/>
          <p:nvPr/>
        </p:nvCxnSpPr>
        <p:spPr>
          <a:xfrm>
            <a:off x="971600" y="149163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691680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411760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131840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851920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572000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971600" y="235572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971600" y="2787774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971600" y="1923678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971600" y="3219822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71600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691680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411760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131840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851920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187624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907704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627784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347864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067944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1560" y="1491630"/>
            <a:ext cx="360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11560" y="1923678"/>
            <a:ext cx="360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11560" y="2355726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11560" y="2787774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11560" y="3219822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611560" y="156363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11560" y="201717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11560" y="244922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11560" y="288126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11560" y="329183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</a:t>
            </a:r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1043608" y="3651870"/>
            <a:ext cx="35283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763688" y="14916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</a:t>
            </a:r>
            <a:endParaRPr lang="fr-FR" sz="2400" dirty="0"/>
          </a:p>
        </p:txBody>
      </p:sp>
      <p:sp>
        <p:nvSpPr>
          <p:cNvPr id="49" name="Rectangle 48"/>
          <p:cNvSpPr/>
          <p:nvPr/>
        </p:nvSpPr>
        <p:spPr>
          <a:xfrm>
            <a:off x="1043608" y="149163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</a:t>
            </a:r>
            <a:endParaRPr lang="fr-FR" sz="2800" dirty="0"/>
          </a:p>
        </p:txBody>
      </p:sp>
      <p:sp>
        <p:nvSpPr>
          <p:cNvPr id="50" name="Rectangle 49"/>
          <p:cNvSpPr/>
          <p:nvPr/>
        </p:nvSpPr>
        <p:spPr>
          <a:xfrm>
            <a:off x="1115616" y="321982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</a:t>
            </a:r>
            <a:endParaRPr lang="fr-FR" sz="2400" dirty="0"/>
          </a:p>
        </p:txBody>
      </p:sp>
      <p:sp>
        <p:nvSpPr>
          <p:cNvPr id="51" name="Rectangle 50"/>
          <p:cNvSpPr/>
          <p:nvPr/>
        </p:nvSpPr>
        <p:spPr>
          <a:xfrm>
            <a:off x="3923928" y="314781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</a:t>
            </a:r>
            <a:endParaRPr lang="fr-FR" sz="3200" dirty="0"/>
          </a:p>
        </p:txBody>
      </p:sp>
      <p:sp>
        <p:nvSpPr>
          <p:cNvPr id="52" name="Rectangle 51"/>
          <p:cNvSpPr/>
          <p:nvPr/>
        </p:nvSpPr>
        <p:spPr>
          <a:xfrm>
            <a:off x="3995936" y="1419622"/>
            <a:ext cx="455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Symbol"/>
              </a:rPr>
              <a:t></a:t>
            </a:r>
            <a:endParaRPr lang="fr-FR" sz="2800" dirty="0"/>
          </a:p>
        </p:txBody>
      </p:sp>
      <p:sp>
        <p:nvSpPr>
          <p:cNvPr id="53" name="Rectangle 52"/>
          <p:cNvSpPr/>
          <p:nvPr/>
        </p:nvSpPr>
        <p:spPr>
          <a:xfrm>
            <a:off x="3923928" y="185167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</a:t>
            </a:r>
            <a:endParaRPr lang="fr-FR" sz="3200" dirty="0"/>
          </a:p>
        </p:txBody>
      </p:sp>
      <p:sp>
        <p:nvSpPr>
          <p:cNvPr id="54" name="Rectangle 53"/>
          <p:cNvSpPr/>
          <p:nvPr/>
        </p:nvSpPr>
        <p:spPr>
          <a:xfrm>
            <a:off x="1043608" y="184295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</a:t>
            </a:r>
            <a:endParaRPr lang="fr-FR" sz="3200" dirty="0"/>
          </a:p>
        </p:txBody>
      </p:sp>
      <p:sp>
        <p:nvSpPr>
          <p:cNvPr id="55" name="Rectangle 54"/>
          <p:cNvSpPr/>
          <p:nvPr/>
        </p:nvSpPr>
        <p:spPr>
          <a:xfrm>
            <a:off x="3956253" y="228371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</a:t>
            </a:r>
            <a:endParaRPr lang="fr-FR" sz="2800" dirty="0"/>
          </a:p>
        </p:txBody>
      </p:sp>
      <p:sp>
        <p:nvSpPr>
          <p:cNvPr id="56" name="Rectangle 55"/>
          <p:cNvSpPr/>
          <p:nvPr/>
        </p:nvSpPr>
        <p:spPr>
          <a:xfrm>
            <a:off x="1043608" y="228371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</a:t>
            </a:r>
            <a:endParaRPr lang="fr-FR" sz="3200" dirty="0"/>
          </a:p>
        </p:txBody>
      </p:sp>
      <p:sp>
        <p:nvSpPr>
          <p:cNvPr id="57" name="Rectangle 56"/>
          <p:cNvSpPr/>
          <p:nvPr/>
        </p:nvSpPr>
        <p:spPr>
          <a:xfrm>
            <a:off x="1115616" y="2715766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"/>
              </a:rPr>
              <a:t></a:t>
            </a:r>
            <a:endParaRPr lang="fr-FR" sz="2800" dirty="0"/>
          </a:p>
        </p:txBody>
      </p:sp>
      <p:sp>
        <p:nvSpPr>
          <p:cNvPr id="58" name="Rectangle 57"/>
          <p:cNvSpPr/>
          <p:nvPr/>
        </p:nvSpPr>
        <p:spPr>
          <a:xfrm>
            <a:off x="2483768" y="14916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</a:t>
            </a:r>
            <a:endParaRPr lang="fr-FR" sz="2400" dirty="0"/>
          </a:p>
        </p:txBody>
      </p:sp>
      <p:sp>
        <p:nvSpPr>
          <p:cNvPr id="59" name="Rectangle 58"/>
          <p:cNvSpPr/>
          <p:nvPr/>
        </p:nvSpPr>
        <p:spPr>
          <a:xfrm>
            <a:off x="3203848" y="14196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</a:t>
            </a:r>
            <a:endParaRPr lang="fr-FR" sz="2800" dirty="0"/>
          </a:p>
        </p:txBody>
      </p:sp>
      <p:sp>
        <p:nvSpPr>
          <p:cNvPr id="60" name="Rectangle 59"/>
          <p:cNvSpPr/>
          <p:nvPr/>
        </p:nvSpPr>
        <p:spPr>
          <a:xfrm>
            <a:off x="3131840" y="17796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ym typeface="Webdings"/>
              </a:rPr>
              <a:t></a:t>
            </a:r>
            <a:endParaRPr lang="fr-FR" sz="3600" dirty="0"/>
          </a:p>
        </p:txBody>
      </p:sp>
      <p:sp>
        <p:nvSpPr>
          <p:cNvPr id="61" name="Rectangle 60"/>
          <p:cNvSpPr/>
          <p:nvPr/>
        </p:nvSpPr>
        <p:spPr>
          <a:xfrm>
            <a:off x="2483768" y="314781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</a:t>
            </a:r>
            <a:endParaRPr lang="fr-FR" sz="3200" dirty="0"/>
          </a:p>
        </p:txBody>
      </p:sp>
      <p:sp>
        <p:nvSpPr>
          <p:cNvPr id="62" name="Rectangle 61"/>
          <p:cNvSpPr/>
          <p:nvPr/>
        </p:nvSpPr>
        <p:spPr>
          <a:xfrm>
            <a:off x="1744717" y="185167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</a:t>
            </a:r>
            <a:endParaRPr lang="fr-FR" sz="3200" dirty="0"/>
          </a:p>
        </p:txBody>
      </p:sp>
      <p:sp>
        <p:nvSpPr>
          <p:cNvPr id="63" name="Rectangle 62"/>
          <p:cNvSpPr/>
          <p:nvPr/>
        </p:nvSpPr>
        <p:spPr>
          <a:xfrm>
            <a:off x="1763688" y="3149555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ym typeface="Wingdings"/>
              </a:rPr>
              <a:t></a:t>
            </a:r>
            <a:endParaRPr lang="fr-FR" sz="3600" dirty="0"/>
          </a:p>
        </p:txBody>
      </p:sp>
      <p:sp>
        <p:nvSpPr>
          <p:cNvPr id="64" name="Rectangle 63"/>
          <p:cNvSpPr/>
          <p:nvPr/>
        </p:nvSpPr>
        <p:spPr>
          <a:xfrm>
            <a:off x="1675661" y="2275007"/>
            <a:ext cx="736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ingdings"/>
              </a:rPr>
              <a:t></a:t>
            </a:r>
            <a:endParaRPr lang="fr-FR" sz="3200" dirty="0"/>
          </a:p>
        </p:txBody>
      </p:sp>
      <p:sp>
        <p:nvSpPr>
          <p:cNvPr id="65" name="Rectangle 64"/>
          <p:cNvSpPr/>
          <p:nvPr/>
        </p:nvSpPr>
        <p:spPr>
          <a:xfrm>
            <a:off x="2483768" y="1923678"/>
            <a:ext cx="551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 2"/>
              </a:rPr>
              <a:t></a:t>
            </a:r>
            <a:endParaRPr lang="fr-FR" sz="2800" dirty="0"/>
          </a:p>
        </p:txBody>
      </p:sp>
      <p:sp>
        <p:nvSpPr>
          <p:cNvPr id="66" name="Rectangle 65"/>
          <p:cNvSpPr/>
          <p:nvPr/>
        </p:nvSpPr>
        <p:spPr>
          <a:xfrm>
            <a:off x="2493778" y="2275007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</a:t>
            </a:r>
            <a:endParaRPr lang="fr-FR" sz="3200" dirty="0"/>
          </a:p>
        </p:txBody>
      </p:sp>
      <p:sp>
        <p:nvSpPr>
          <p:cNvPr id="67" name="Rectangle 66"/>
          <p:cNvSpPr/>
          <p:nvPr/>
        </p:nvSpPr>
        <p:spPr>
          <a:xfrm>
            <a:off x="3923928" y="271576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</a:t>
            </a:r>
            <a:endParaRPr lang="fr-FR" sz="3200" dirty="0"/>
          </a:p>
        </p:txBody>
      </p:sp>
      <p:sp>
        <p:nvSpPr>
          <p:cNvPr id="68" name="Rectangle 67"/>
          <p:cNvSpPr/>
          <p:nvPr/>
        </p:nvSpPr>
        <p:spPr>
          <a:xfrm>
            <a:off x="3203848" y="3139103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</a:t>
            </a:r>
            <a:endParaRPr lang="fr-FR" sz="3200" dirty="0"/>
          </a:p>
        </p:txBody>
      </p:sp>
      <p:sp>
        <p:nvSpPr>
          <p:cNvPr id="69" name="Rectangle 68"/>
          <p:cNvSpPr/>
          <p:nvPr/>
        </p:nvSpPr>
        <p:spPr>
          <a:xfrm>
            <a:off x="2483768" y="271576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</a:t>
            </a:r>
            <a:endParaRPr lang="fr-FR" sz="2800" dirty="0"/>
          </a:p>
        </p:txBody>
      </p:sp>
      <p:sp>
        <p:nvSpPr>
          <p:cNvPr id="70" name="Rectangle 69"/>
          <p:cNvSpPr/>
          <p:nvPr/>
        </p:nvSpPr>
        <p:spPr>
          <a:xfrm>
            <a:off x="3275856" y="2275007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</a:t>
            </a:r>
            <a:endParaRPr lang="fr-FR" sz="3200" dirty="0"/>
          </a:p>
        </p:txBody>
      </p:sp>
      <p:sp>
        <p:nvSpPr>
          <p:cNvPr id="71" name="Rectangle 70"/>
          <p:cNvSpPr/>
          <p:nvPr/>
        </p:nvSpPr>
        <p:spPr>
          <a:xfrm>
            <a:off x="3275856" y="271576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</a:t>
            </a:r>
            <a:endParaRPr lang="fr-FR" sz="2800" dirty="0"/>
          </a:p>
        </p:txBody>
      </p:sp>
      <p:sp>
        <p:nvSpPr>
          <p:cNvPr id="200" name="Rectangle 199"/>
          <p:cNvSpPr/>
          <p:nvPr/>
        </p:nvSpPr>
        <p:spPr>
          <a:xfrm>
            <a:off x="4932040" y="824394"/>
            <a:ext cx="736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ingdings"/>
              </a:rPr>
              <a:t></a:t>
            </a:r>
            <a:endParaRPr lang="fr-FR" sz="3200" dirty="0"/>
          </a:p>
        </p:txBody>
      </p:sp>
      <p:sp>
        <p:nvSpPr>
          <p:cNvPr id="201" name="Rectangle 200"/>
          <p:cNvSpPr/>
          <p:nvPr/>
        </p:nvSpPr>
        <p:spPr>
          <a:xfrm>
            <a:off x="8388424" y="824394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</a:t>
            </a:r>
            <a:endParaRPr lang="fr-FR" sz="3200" dirty="0"/>
          </a:p>
        </p:txBody>
      </p:sp>
      <p:sp>
        <p:nvSpPr>
          <p:cNvPr id="202" name="Rectangle 201"/>
          <p:cNvSpPr/>
          <p:nvPr/>
        </p:nvSpPr>
        <p:spPr>
          <a:xfrm>
            <a:off x="6300192" y="233656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</a:t>
            </a:r>
            <a:endParaRPr lang="fr-FR" sz="2800" dirty="0"/>
          </a:p>
        </p:txBody>
      </p:sp>
      <p:sp>
        <p:nvSpPr>
          <p:cNvPr id="203" name="Rectangle 202"/>
          <p:cNvSpPr/>
          <p:nvPr/>
        </p:nvSpPr>
        <p:spPr>
          <a:xfrm>
            <a:off x="6156176" y="536362"/>
            <a:ext cx="551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 2"/>
              </a:rPr>
              <a:t></a:t>
            </a:r>
            <a:endParaRPr lang="fr-FR" sz="2800" dirty="0"/>
          </a:p>
        </p:txBody>
      </p:sp>
      <p:pic>
        <p:nvPicPr>
          <p:cNvPr id="2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0641" y="1760498"/>
            <a:ext cx="425695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" name="Flèche droite 209"/>
          <p:cNvSpPr/>
          <p:nvPr/>
        </p:nvSpPr>
        <p:spPr>
          <a:xfrm rot="5400000">
            <a:off x="6846605" y="2156542"/>
            <a:ext cx="504056" cy="576064"/>
          </a:xfrm>
          <a:prstGeom prst="rightArrow">
            <a:avLst>
              <a:gd name="adj1" fmla="val 50000"/>
              <a:gd name="adj2" fmla="val 7994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968410"/>
            <a:ext cx="425695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" name="Flèche droite 211"/>
          <p:cNvSpPr/>
          <p:nvPr/>
        </p:nvSpPr>
        <p:spPr>
          <a:xfrm rot="16200000">
            <a:off x="6840252" y="644374"/>
            <a:ext cx="504056" cy="576064"/>
          </a:xfrm>
          <a:prstGeom prst="rightArrow">
            <a:avLst>
              <a:gd name="adj1" fmla="val 50000"/>
              <a:gd name="adj2" fmla="val 7994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472466"/>
            <a:ext cx="509017" cy="4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" name="Flèche droite 214"/>
          <p:cNvSpPr/>
          <p:nvPr/>
        </p:nvSpPr>
        <p:spPr>
          <a:xfrm>
            <a:off x="8244408" y="1508470"/>
            <a:ext cx="504056" cy="576064"/>
          </a:xfrm>
          <a:prstGeom prst="rightArrow">
            <a:avLst>
              <a:gd name="adj1" fmla="val 50000"/>
              <a:gd name="adj2" fmla="val 7994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6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472466"/>
            <a:ext cx="509017" cy="4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472466"/>
            <a:ext cx="513944" cy="37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" name="Flèche droite 217"/>
          <p:cNvSpPr/>
          <p:nvPr/>
        </p:nvSpPr>
        <p:spPr>
          <a:xfrm rot="10800000">
            <a:off x="5220072" y="1472467"/>
            <a:ext cx="504056" cy="576064"/>
          </a:xfrm>
          <a:prstGeom prst="rightArrow">
            <a:avLst>
              <a:gd name="adj1" fmla="val 50000"/>
              <a:gd name="adj2" fmla="val 7994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6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608370"/>
            <a:ext cx="410770" cy="41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076056" y="1328450"/>
            <a:ext cx="410770" cy="41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460432" y="1328450"/>
            <a:ext cx="410770" cy="41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732240" y="2408570"/>
            <a:ext cx="410770" cy="41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" name="ZoneTexte 231"/>
          <p:cNvSpPr txBox="1"/>
          <p:nvPr/>
        </p:nvSpPr>
        <p:spPr>
          <a:xfrm>
            <a:off x="5508104" y="197652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Saisie sécurisée</a:t>
            </a:r>
          </a:p>
        </p:txBody>
      </p:sp>
      <p:grpSp>
        <p:nvGrpSpPr>
          <p:cNvPr id="233" name="Groupe 53"/>
          <p:cNvGrpSpPr/>
          <p:nvPr/>
        </p:nvGrpSpPr>
        <p:grpSpPr>
          <a:xfrm>
            <a:off x="2411760" y="1923678"/>
            <a:ext cx="720080" cy="1296144"/>
            <a:chOff x="6516216" y="1491630"/>
            <a:chExt cx="720080" cy="864096"/>
          </a:xfrm>
        </p:grpSpPr>
        <p:sp>
          <p:nvSpPr>
            <p:cNvPr id="234" name="Rectangle 233"/>
            <p:cNvSpPr/>
            <p:nvPr/>
          </p:nvSpPr>
          <p:spPr>
            <a:xfrm>
              <a:off x="6516216" y="1491630"/>
              <a:ext cx="720080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516216" y="1779662"/>
              <a:ext cx="720080" cy="576064"/>
            </a:xfrm>
            <a:prstGeom prst="rect">
              <a:avLst/>
            </a:prstGeom>
            <a:solidFill>
              <a:srgbClr val="4D4D4D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6" name="Rectangle 235"/>
          <p:cNvSpPr/>
          <p:nvPr/>
        </p:nvSpPr>
        <p:spPr>
          <a:xfrm>
            <a:off x="6732240" y="1400458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</a:t>
            </a:r>
            <a:endParaRPr lang="fr-FR" sz="3200" dirty="0"/>
          </a:p>
        </p:txBody>
      </p:sp>
      <p:grpSp>
        <p:nvGrpSpPr>
          <p:cNvPr id="237" name="Groupe 53"/>
          <p:cNvGrpSpPr/>
          <p:nvPr/>
        </p:nvGrpSpPr>
        <p:grpSpPr>
          <a:xfrm>
            <a:off x="5004048" y="3098971"/>
            <a:ext cx="720080" cy="1296144"/>
            <a:chOff x="6516216" y="1491630"/>
            <a:chExt cx="720080" cy="864096"/>
          </a:xfrm>
        </p:grpSpPr>
        <p:sp>
          <p:nvSpPr>
            <p:cNvPr id="238" name="Rectangle 237"/>
            <p:cNvSpPr/>
            <p:nvPr/>
          </p:nvSpPr>
          <p:spPr>
            <a:xfrm>
              <a:off x="6516216" y="1491630"/>
              <a:ext cx="720080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516216" y="1779662"/>
              <a:ext cx="720080" cy="576064"/>
            </a:xfrm>
            <a:prstGeom prst="rect">
              <a:avLst/>
            </a:prstGeom>
            <a:solidFill>
              <a:srgbClr val="4D4D4D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1" name="Rectangle 240"/>
          <p:cNvSpPr/>
          <p:nvPr/>
        </p:nvSpPr>
        <p:spPr>
          <a:xfrm>
            <a:off x="5076056" y="3098971"/>
            <a:ext cx="551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 2"/>
              </a:rPr>
              <a:t></a:t>
            </a:r>
            <a:endParaRPr lang="fr-FR" sz="2800" dirty="0"/>
          </a:p>
        </p:txBody>
      </p:sp>
      <p:sp>
        <p:nvSpPr>
          <p:cNvPr id="242" name="Rectangle 241"/>
          <p:cNvSpPr/>
          <p:nvPr/>
        </p:nvSpPr>
        <p:spPr>
          <a:xfrm>
            <a:off x="5086066" y="3450300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</a:t>
            </a:r>
            <a:endParaRPr lang="fr-FR" sz="3200" dirty="0"/>
          </a:p>
        </p:txBody>
      </p:sp>
      <p:sp>
        <p:nvSpPr>
          <p:cNvPr id="243" name="Rectangle 242"/>
          <p:cNvSpPr/>
          <p:nvPr/>
        </p:nvSpPr>
        <p:spPr>
          <a:xfrm>
            <a:off x="5076056" y="389105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</a:t>
            </a:r>
            <a:endParaRPr lang="fr-FR" sz="2800" dirty="0"/>
          </a:p>
        </p:txBody>
      </p:sp>
      <p:sp>
        <p:nvSpPr>
          <p:cNvPr id="245" name="Rectangle 244"/>
          <p:cNvSpPr/>
          <p:nvPr/>
        </p:nvSpPr>
        <p:spPr>
          <a:xfrm>
            <a:off x="6516216" y="3098971"/>
            <a:ext cx="720080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6" name="Rectangle 245"/>
          <p:cNvSpPr/>
          <p:nvPr/>
        </p:nvSpPr>
        <p:spPr>
          <a:xfrm>
            <a:off x="6516216" y="3963067"/>
            <a:ext cx="720080" cy="432048"/>
          </a:xfrm>
          <a:prstGeom prst="rect">
            <a:avLst/>
          </a:prstGeom>
          <a:solidFill>
            <a:srgbClr val="4D4D4D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7" name="Rectangle 246"/>
          <p:cNvSpPr/>
          <p:nvPr/>
        </p:nvSpPr>
        <p:spPr>
          <a:xfrm>
            <a:off x="6588224" y="3098971"/>
            <a:ext cx="551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 2"/>
              </a:rPr>
              <a:t></a:t>
            </a:r>
            <a:endParaRPr lang="fr-FR" sz="2800" dirty="0"/>
          </a:p>
        </p:txBody>
      </p:sp>
      <p:sp>
        <p:nvSpPr>
          <p:cNvPr id="248" name="Rectangle 247"/>
          <p:cNvSpPr/>
          <p:nvPr/>
        </p:nvSpPr>
        <p:spPr>
          <a:xfrm>
            <a:off x="6598234" y="3450300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</a:t>
            </a:r>
            <a:endParaRPr lang="fr-FR" sz="3200" dirty="0"/>
          </a:p>
        </p:txBody>
      </p:sp>
      <p:sp>
        <p:nvSpPr>
          <p:cNvPr id="249" name="Rectangle 248"/>
          <p:cNvSpPr/>
          <p:nvPr/>
        </p:nvSpPr>
        <p:spPr>
          <a:xfrm>
            <a:off x="6588224" y="389105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</a:t>
            </a:r>
            <a:endParaRPr lang="fr-FR" sz="2800" dirty="0"/>
          </a:p>
        </p:txBody>
      </p:sp>
      <p:grpSp>
        <p:nvGrpSpPr>
          <p:cNvPr id="250" name="Groupe 53"/>
          <p:cNvGrpSpPr/>
          <p:nvPr/>
        </p:nvGrpSpPr>
        <p:grpSpPr>
          <a:xfrm>
            <a:off x="7956376" y="3079807"/>
            <a:ext cx="720080" cy="1296144"/>
            <a:chOff x="6516216" y="1491630"/>
            <a:chExt cx="720080" cy="864096"/>
          </a:xfrm>
        </p:grpSpPr>
        <p:sp>
          <p:nvSpPr>
            <p:cNvPr id="251" name="Rectangle 250"/>
            <p:cNvSpPr/>
            <p:nvPr/>
          </p:nvSpPr>
          <p:spPr>
            <a:xfrm>
              <a:off x="6516216" y="1491630"/>
              <a:ext cx="720080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6516216" y="1504406"/>
              <a:ext cx="720080" cy="576064"/>
            </a:xfrm>
            <a:prstGeom prst="rect">
              <a:avLst/>
            </a:prstGeom>
            <a:solidFill>
              <a:srgbClr val="4D4D4D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3" name="Rectangle 252"/>
          <p:cNvSpPr/>
          <p:nvPr/>
        </p:nvSpPr>
        <p:spPr>
          <a:xfrm>
            <a:off x="8028384" y="3079807"/>
            <a:ext cx="551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 2"/>
              </a:rPr>
              <a:t></a:t>
            </a:r>
            <a:endParaRPr lang="fr-FR" sz="2800" dirty="0"/>
          </a:p>
        </p:txBody>
      </p:sp>
      <p:sp>
        <p:nvSpPr>
          <p:cNvPr id="254" name="Rectangle 253"/>
          <p:cNvSpPr/>
          <p:nvPr/>
        </p:nvSpPr>
        <p:spPr>
          <a:xfrm>
            <a:off x="8038394" y="3431136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</a:t>
            </a:r>
            <a:endParaRPr lang="fr-FR" sz="3200" dirty="0"/>
          </a:p>
        </p:txBody>
      </p:sp>
      <p:sp>
        <p:nvSpPr>
          <p:cNvPr id="255" name="Rectangle 254"/>
          <p:cNvSpPr/>
          <p:nvPr/>
        </p:nvSpPr>
        <p:spPr>
          <a:xfrm>
            <a:off x="8028384" y="387189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</a:t>
            </a:r>
            <a:endParaRPr lang="fr-FR" sz="2800" dirty="0"/>
          </a:p>
        </p:txBody>
      </p:sp>
      <p:sp>
        <p:nvSpPr>
          <p:cNvPr id="256" name="Flèche droite 255"/>
          <p:cNvSpPr/>
          <p:nvPr/>
        </p:nvSpPr>
        <p:spPr>
          <a:xfrm>
            <a:off x="5940152" y="3242987"/>
            <a:ext cx="504056" cy="576064"/>
          </a:xfrm>
          <a:prstGeom prst="rightArrow">
            <a:avLst>
              <a:gd name="adj1" fmla="val 50000"/>
              <a:gd name="adj2" fmla="val 7994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7" name="Flèche droite 256"/>
          <p:cNvSpPr/>
          <p:nvPr/>
        </p:nvSpPr>
        <p:spPr>
          <a:xfrm>
            <a:off x="7380312" y="3242987"/>
            <a:ext cx="504056" cy="576064"/>
          </a:xfrm>
          <a:prstGeom prst="rightArrow">
            <a:avLst>
              <a:gd name="adj1" fmla="val 50000"/>
              <a:gd name="adj2" fmla="val 7994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8" name="Flèche droite 257"/>
          <p:cNvSpPr/>
          <p:nvPr/>
        </p:nvSpPr>
        <p:spPr>
          <a:xfrm rot="10800000">
            <a:off x="5868145" y="3675035"/>
            <a:ext cx="504056" cy="576064"/>
          </a:xfrm>
          <a:prstGeom prst="rightArrow">
            <a:avLst>
              <a:gd name="adj1" fmla="val 50000"/>
              <a:gd name="adj2" fmla="val 7994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9" name="Flèche droite 258"/>
          <p:cNvSpPr/>
          <p:nvPr/>
        </p:nvSpPr>
        <p:spPr>
          <a:xfrm rot="10800000">
            <a:off x="7308305" y="3675035"/>
            <a:ext cx="504056" cy="576064"/>
          </a:xfrm>
          <a:prstGeom prst="rightArrow">
            <a:avLst>
              <a:gd name="adj1" fmla="val 50000"/>
              <a:gd name="adj2" fmla="val 7994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0" name="Rectangle 259"/>
          <p:cNvSpPr/>
          <p:nvPr/>
        </p:nvSpPr>
        <p:spPr>
          <a:xfrm>
            <a:off x="6516216" y="3098971"/>
            <a:ext cx="720080" cy="432048"/>
          </a:xfrm>
          <a:prstGeom prst="rect">
            <a:avLst/>
          </a:prstGeom>
          <a:solidFill>
            <a:srgbClr val="4D4D4D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1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098971"/>
            <a:ext cx="509017" cy="4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1335" y="3122136"/>
            <a:ext cx="509017" cy="4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323107"/>
            <a:ext cx="509017" cy="4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323107"/>
            <a:ext cx="509017" cy="4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963067"/>
            <a:ext cx="513944" cy="37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3963067"/>
            <a:ext cx="513944" cy="37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" name="Ellipse 266"/>
          <p:cNvSpPr/>
          <p:nvPr/>
        </p:nvSpPr>
        <p:spPr>
          <a:xfrm>
            <a:off x="2339752" y="2211710"/>
            <a:ext cx="792088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1" name="Rectangle 270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2" name="ZoneTexte 271"/>
          <p:cNvSpPr txBox="1"/>
          <p:nvPr/>
        </p:nvSpPr>
        <p:spPr>
          <a:xfrm>
            <a:off x="971600" y="12347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Atteindre les cellules contigües, 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saisie sécurisée</a:t>
            </a:r>
          </a:p>
        </p:txBody>
      </p:sp>
      <p:sp>
        <p:nvSpPr>
          <p:cNvPr id="273" name="ZoneTexte 272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b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3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274" name="Image 27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95486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" name="Image 27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195486"/>
            <a:ext cx="364314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" name="Image 27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195486"/>
            <a:ext cx="311820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" name="Rectangle 276"/>
          <p:cNvSpPr/>
          <p:nvPr/>
        </p:nvSpPr>
        <p:spPr>
          <a:xfrm>
            <a:off x="633046" y="144964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  <a:latin typeface="Arial Black" pitchFamily="34" charset="0"/>
              </a:rPr>
              <a:t>a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2" grpId="0"/>
      <p:bldP spid="241" grpId="0"/>
      <p:bldP spid="242" grpId="0"/>
      <p:bldP spid="243" grpId="0"/>
      <p:bldP spid="245" grpId="0" animBg="1"/>
      <p:bldP spid="246" grpId="0" animBg="1"/>
      <p:bldP spid="247" grpId="0"/>
      <p:bldP spid="248" grpId="0"/>
      <p:bldP spid="249" grpId="0"/>
      <p:bldP spid="253" grpId="0"/>
      <p:bldP spid="254" grpId="0"/>
      <p:bldP spid="255" grpId="0"/>
      <p:bldP spid="256" grpId="0" animBg="1"/>
      <p:bldP spid="257" grpId="0" animBg="1"/>
      <p:bldP spid="258" grpId="0" animBg="1"/>
      <p:bldP spid="259" grpId="0" animBg="1"/>
      <p:bldP spid="260" grpId="0" animBg="1"/>
      <p:bldP spid="267" grpId="0" animBg="1"/>
      <p:bldP spid="26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443958"/>
            <a:ext cx="5497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081641" y="4454597"/>
            <a:ext cx="432048" cy="41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435846"/>
            <a:ext cx="5497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435846"/>
            <a:ext cx="410770" cy="41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4460" y="1410911"/>
            <a:ext cx="5497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94807" y="1421550"/>
            <a:ext cx="432048" cy="41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" name="Flèche droite 150"/>
          <p:cNvSpPr/>
          <p:nvPr/>
        </p:nvSpPr>
        <p:spPr>
          <a:xfrm>
            <a:off x="5364088" y="906855"/>
            <a:ext cx="1080120" cy="576064"/>
          </a:xfrm>
          <a:prstGeom prst="rightArrow">
            <a:avLst>
              <a:gd name="adj1" fmla="val 50000"/>
              <a:gd name="adj2" fmla="val 7994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1187624" y="149163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90770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62778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34786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06794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78802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1187624" y="235572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1187624" y="2787774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1187624" y="1923678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187624" y="3219822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8762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90770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62778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34786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06794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40364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12372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84380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56388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28396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7584" y="1491630"/>
            <a:ext cx="360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827584" y="1923678"/>
            <a:ext cx="360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827584" y="2355726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827584" y="2787774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27584" y="3219822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827584" y="156363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827584" y="201717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27584" y="244922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827584" y="288126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827584" y="329183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</a:t>
            </a:r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1187624" y="3651870"/>
            <a:ext cx="35283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979712" y="14916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</a:t>
            </a:r>
            <a:endParaRPr lang="fr-FR" sz="2400" dirty="0"/>
          </a:p>
        </p:txBody>
      </p:sp>
      <p:sp>
        <p:nvSpPr>
          <p:cNvPr id="49" name="Rectangle 48"/>
          <p:cNvSpPr/>
          <p:nvPr/>
        </p:nvSpPr>
        <p:spPr>
          <a:xfrm>
            <a:off x="1259632" y="149163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</a:t>
            </a:r>
            <a:endParaRPr lang="fr-FR" sz="2800" dirty="0"/>
          </a:p>
        </p:txBody>
      </p:sp>
      <p:sp>
        <p:nvSpPr>
          <p:cNvPr id="50" name="Rectangle 49"/>
          <p:cNvSpPr/>
          <p:nvPr/>
        </p:nvSpPr>
        <p:spPr>
          <a:xfrm>
            <a:off x="1331640" y="321982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</a:t>
            </a:r>
            <a:endParaRPr lang="fr-FR" sz="2400" dirty="0"/>
          </a:p>
        </p:txBody>
      </p:sp>
      <p:sp>
        <p:nvSpPr>
          <p:cNvPr id="51" name="Rectangle 50"/>
          <p:cNvSpPr/>
          <p:nvPr/>
        </p:nvSpPr>
        <p:spPr>
          <a:xfrm>
            <a:off x="4139952" y="314781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</a:t>
            </a:r>
            <a:endParaRPr lang="fr-FR" sz="3200" dirty="0"/>
          </a:p>
        </p:txBody>
      </p:sp>
      <p:sp>
        <p:nvSpPr>
          <p:cNvPr id="52" name="Rectangle 51"/>
          <p:cNvSpPr/>
          <p:nvPr/>
        </p:nvSpPr>
        <p:spPr>
          <a:xfrm>
            <a:off x="4211960" y="1419622"/>
            <a:ext cx="455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Symbol"/>
              </a:rPr>
              <a:t></a:t>
            </a:r>
            <a:endParaRPr lang="fr-FR" sz="2800" dirty="0"/>
          </a:p>
        </p:txBody>
      </p:sp>
      <p:sp>
        <p:nvSpPr>
          <p:cNvPr id="53" name="Rectangle 52"/>
          <p:cNvSpPr/>
          <p:nvPr/>
        </p:nvSpPr>
        <p:spPr>
          <a:xfrm>
            <a:off x="4139952" y="185167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</a:t>
            </a:r>
            <a:endParaRPr lang="fr-FR" sz="3200" dirty="0"/>
          </a:p>
        </p:txBody>
      </p:sp>
      <p:sp>
        <p:nvSpPr>
          <p:cNvPr id="54" name="Rectangle 53"/>
          <p:cNvSpPr/>
          <p:nvPr/>
        </p:nvSpPr>
        <p:spPr>
          <a:xfrm>
            <a:off x="1259632" y="184295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</a:t>
            </a:r>
            <a:endParaRPr lang="fr-FR" sz="3200" dirty="0"/>
          </a:p>
        </p:txBody>
      </p:sp>
      <p:sp>
        <p:nvSpPr>
          <p:cNvPr id="55" name="Rectangle 54"/>
          <p:cNvSpPr/>
          <p:nvPr/>
        </p:nvSpPr>
        <p:spPr>
          <a:xfrm>
            <a:off x="4172277" y="228371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</a:t>
            </a:r>
            <a:endParaRPr lang="fr-FR" sz="2800" dirty="0"/>
          </a:p>
        </p:txBody>
      </p:sp>
      <p:sp>
        <p:nvSpPr>
          <p:cNvPr id="56" name="Rectangle 55"/>
          <p:cNvSpPr/>
          <p:nvPr/>
        </p:nvSpPr>
        <p:spPr>
          <a:xfrm>
            <a:off x="1259632" y="228371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</a:t>
            </a:r>
            <a:endParaRPr lang="fr-FR" sz="3200" dirty="0"/>
          </a:p>
        </p:txBody>
      </p:sp>
      <p:sp>
        <p:nvSpPr>
          <p:cNvPr id="57" name="Rectangle 56"/>
          <p:cNvSpPr/>
          <p:nvPr/>
        </p:nvSpPr>
        <p:spPr>
          <a:xfrm>
            <a:off x="1331640" y="2715766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"/>
              </a:rPr>
              <a:t></a:t>
            </a:r>
            <a:endParaRPr lang="fr-FR" sz="2800" dirty="0"/>
          </a:p>
        </p:txBody>
      </p:sp>
      <p:sp>
        <p:nvSpPr>
          <p:cNvPr id="58" name="Rectangle 57"/>
          <p:cNvSpPr/>
          <p:nvPr/>
        </p:nvSpPr>
        <p:spPr>
          <a:xfrm>
            <a:off x="2699792" y="14916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</a:t>
            </a:r>
            <a:endParaRPr lang="fr-FR" sz="2400" dirty="0"/>
          </a:p>
        </p:txBody>
      </p:sp>
      <p:sp>
        <p:nvSpPr>
          <p:cNvPr id="59" name="Rectangle 58"/>
          <p:cNvSpPr/>
          <p:nvPr/>
        </p:nvSpPr>
        <p:spPr>
          <a:xfrm>
            <a:off x="3419872" y="14196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</a:t>
            </a:r>
            <a:endParaRPr lang="fr-FR" sz="2800" dirty="0"/>
          </a:p>
        </p:txBody>
      </p:sp>
      <p:sp>
        <p:nvSpPr>
          <p:cNvPr id="60" name="Rectangle 59"/>
          <p:cNvSpPr/>
          <p:nvPr/>
        </p:nvSpPr>
        <p:spPr>
          <a:xfrm>
            <a:off x="3347864" y="17796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ym typeface="Webdings"/>
              </a:rPr>
              <a:t></a:t>
            </a:r>
            <a:endParaRPr lang="fr-FR" sz="3600" dirty="0"/>
          </a:p>
        </p:txBody>
      </p:sp>
      <p:sp>
        <p:nvSpPr>
          <p:cNvPr id="61" name="Rectangle 60"/>
          <p:cNvSpPr/>
          <p:nvPr/>
        </p:nvSpPr>
        <p:spPr>
          <a:xfrm>
            <a:off x="2699792" y="314781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</a:t>
            </a:r>
            <a:endParaRPr lang="fr-FR" sz="3200" dirty="0"/>
          </a:p>
        </p:txBody>
      </p:sp>
      <p:sp>
        <p:nvSpPr>
          <p:cNvPr id="62" name="Rectangle 61"/>
          <p:cNvSpPr/>
          <p:nvPr/>
        </p:nvSpPr>
        <p:spPr>
          <a:xfrm>
            <a:off x="1960741" y="185167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</a:t>
            </a:r>
            <a:endParaRPr lang="fr-FR" sz="3200" dirty="0"/>
          </a:p>
        </p:txBody>
      </p:sp>
      <p:sp>
        <p:nvSpPr>
          <p:cNvPr id="63" name="Rectangle 62"/>
          <p:cNvSpPr/>
          <p:nvPr/>
        </p:nvSpPr>
        <p:spPr>
          <a:xfrm>
            <a:off x="1979712" y="3149555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ym typeface="Wingdings"/>
              </a:rPr>
              <a:t></a:t>
            </a:r>
            <a:endParaRPr lang="fr-FR" sz="3600" dirty="0"/>
          </a:p>
        </p:txBody>
      </p:sp>
      <p:sp>
        <p:nvSpPr>
          <p:cNvPr id="64" name="Rectangle 63"/>
          <p:cNvSpPr/>
          <p:nvPr/>
        </p:nvSpPr>
        <p:spPr>
          <a:xfrm>
            <a:off x="1891685" y="2275007"/>
            <a:ext cx="736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ingdings"/>
              </a:rPr>
              <a:t></a:t>
            </a:r>
            <a:endParaRPr lang="fr-FR" sz="3200" dirty="0"/>
          </a:p>
        </p:txBody>
      </p:sp>
      <p:sp>
        <p:nvSpPr>
          <p:cNvPr id="65" name="Rectangle 64"/>
          <p:cNvSpPr/>
          <p:nvPr/>
        </p:nvSpPr>
        <p:spPr>
          <a:xfrm>
            <a:off x="2699792" y="1923678"/>
            <a:ext cx="551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 2"/>
              </a:rPr>
              <a:t></a:t>
            </a:r>
            <a:endParaRPr lang="fr-FR" sz="2800" dirty="0"/>
          </a:p>
        </p:txBody>
      </p:sp>
      <p:sp>
        <p:nvSpPr>
          <p:cNvPr id="66" name="Rectangle 65"/>
          <p:cNvSpPr/>
          <p:nvPr/>
        </p:nvSpPr>
        <p:spPr>
          <a:xfrm>
            <a:off x="2709802" y="2275007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</a:t>
            </a:r>
            <a:endParaRPr lang="fr-FR" sz="3200" dirty="0"/>
          </a:p>
        </p:txBody>
      </p:sp>
      <p:sp>
        <p:nvSpPr>
          <p:cNvPr id="67" name="Rectangle 66"/>
          <p:cNvSpPr/>
          <p:nvPr/>
        </p:nvSpPr>
        <p:spPr>
          <a:xfrm>
            <a:off x="4139952" y="271576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</a:t>
            </a:r>
            <a:endParaRPr lang="fr-FR" sz="3200" dirty="0"/>
          </a:p>
        </p:txBody>
      </p:sp>
      <p:sp>
        <p:nvSpPr>
          <p:cNvPr id="68" name="Rectangle 67"/>
          <p:cNvSpPr/>
          <p:nvPr/>
        </p:nvSpPr>
        <p:spPr>
          <a:xfrm>
            <a:off x="3419872" y="3139103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</a:t>
            </a:r>
            <a:endParaRPr lang="fr-FR" sz="3200" dirty="0"/>
          </a:p>
        </p:txBody>
      </p:sp>
      <p:sp>
        <p:nvSpPr>
          <p:cNvPr id="69" name="Rectangle 68"/>
          <p:cNvSpPr/>
          <p:nvPr/>
        </p:nvSpPr>
        <p:spPr>
          <a:xfrm>
            <a:off x="2699792" y="271576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</a:t>
            </a:r>
            <a:endParaRPr lang="fr-FR" sz="2800" dirty="0"/>
          </a:p>
        </p:txBody>
      </p:sp>
      <p:sp>
        <p:nvSpPr>
          <p:cNvPr id="70" name="Rectangle 69"/>
          <p:cNvSpPr/>
          <p:nvPr/>
        </p:nvSpPr>
        <p:spPr>
          <a:xfrm>
            <a:off x="3491880" y="2275007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</a:t>
            </a:r>
            <a:endParaRPr lang="fr-FR" sz="3200" dirty="0"/>
          </a:p>
        </p:txBody>
      </p:sp>
      <p:sp>
        <p:nvSpPr>
          <p:cNvPr id="71" name="Rectangle 70"/>
          <p:cNvSpPr/>
          <p:nvPr/>
        </p:nvSpPr>
        <p:spPr>
          <a:xfrm>
            <a:off x="3491880" y="271576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</a:t>
            </a:r>
            <a:endParaRPr lang="fr-FR" sz="2800" dirty="0"/>
          </a:p>
        </p:txBody>
      </p:sp>
      <p:sp>
        <p:nvSpPr>
          <p:cNvPr id="149" name="Rectangle 148"/>
          <p:cNvSpPr/>
          <p:nvPr/>
        </p:nvSpPr>
        <p:spPr>
          <a:xfrm>
            <a:off x="4860032" y="97886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</a:t>
            </a:r>
            <a:endParaRPr lang="fr-FR" sz="2800" dirty="0"/>
          </a:p>
        </p:txBody>
      </p:sp>
      <p:sp>
        <p:nvSpPr>
          <p:cNvPr id="150" name="Rectangle 149"/>
          <p:cNvSpPr/>
          <p:nvPr/>
        </p:nvSpPr>
        <p:spPr>
          <a:xfrm>
            <a:off x="6372200" y="959699"/>
            <a:ext cx="455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Symbol"/>
              </a:rPr>
              <a:t></a:t>
            </a:r>
            <a:endParaRPr lang="fr-FR" sz="2800" dirty="0"/>
          </a:p>
        </p:txBody>
      </p:sp>
      <p:sp>
        <p:nvSpPr>
          <p:cNvPr id="152" name="ZoneTexte 151"/>
          <p:cNvSpPr txBox="1"/>
          <p:nvPr/>
        </p:nvSpPr>
        <p:spPr>
          <a:xfrm>
            <a:off x="5436096" y="97886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67" name="Flèche droite 166"/>
          <p:cNvSpPr/>
          <p:nvPr/>
        </p:nvSpPr>
        <p:spPr>
          <a:xfrm>
            <a:off x="6444208" y="2931790"/>
            <a:ext cx="1080120" cy="576064"/>
          </a:xfrm>
          <a:prstGeom prst="rightArrow">
            <a:avLst>
              <a:gd name="adj1" fmla="val 50000"/>
              <a:gd name="adj2" fmla="val 7994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ZoneTexte 167"/>
          <p:cNvSpPr txBox="1"/>
          <p:nvPr/>
        </p:nvSpPr>
        <p:spPr>
          <a:xfrm>
            <a:off x="6516216" y="300379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1843054" y="375712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</a:t>
            </a:r>
            <a:endParaRPr lang="fr-FR" sz="2400" dirty="0"/>
          </a:p>
        </p:txBody>
      </p:sp>
      <p:sp>
        <p:nvSpPr>
          <p:cNvPr id="171" name="Rectangle 170"/>
          <p:cNvSpPr/>
          <p:nvPr/>
        </p:nvSpPr>
        <p:spPr>
          <a:xfrm>
            <a:off x="1187624" y="375712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</a:t>
            </a:r>
            <a:endParaRPr lang="fr-FR" sz="2800" dirty="0"/>
          </a:p>
        </p:txBody>
      </p:sp>
      <p:sp>
        <p:nvSpPr>
          <p:cNvPr id="172" name="Rectangle 171"/>
          <p:cNvSpPr/>
          <p:nvPr/>
        </p:nvSpPr>
        <p:spPr>
          <a:xfrm>
            <a:off x="3635896" y="3723878"/>
            <a:ext cx="455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Symbol"/>
              </a:rPr>
              <a:t></a:t>
            </a:r>
            <a:endParaRPr lang="fr-FR" sz="2800" dirty="0"/>
          </a:p>
        </p:txBody>
      </p:sp>
      <p:sp>
        <p:nvSpPr>
          <p:cNvPr id="173" name="Rectangle 172"/>
          <p:cNvSpPr/>
          <p:nvPr/>
        </p:nvSpPr>
        <p:spPr>
          <a:xfrm>
            <a:off x="2463056" y="375712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</a:t>
            </a:r>
            <a:endParaRPr lang="fr-FR" sz="2400" dirty="0"/>
          </a:p>
        </p:txBody>
      </p:sp>
      <p:sp>
        <p:nvSpPr>
          <p:cNvPr id="174" name="Rectangle 173"/>
          <p:cNvSpPr/>
          <p:nvPr/>
        </p:nvSpPr>
        <p:spPr>
          <a:xfrm>
            <a:off x="3059832" y="375712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</a:t>
            </a:r>
            <a:endParaRPr lang="fr-FR" sz="2800" dirty="0"/>
          </a:p>
        </p:txBody>
      </p:sp>
      <p:sp>
        <p:nvSpPr>
          <p:cNvPr id="175" name="Croix 174"/>
          <p:cNvSpPr/>
          <p:nvPr/>
        </p:nvSpPr>
        <p:spPr>
          <a:xfrm>
            <a:off x="1619672" y="3897511"/>
            <a:ext cx="288032" cy="288032"/>
          </a:xfrm>
          <a:prstGeom prst="pl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Croix 175"/>
          <p:cNvSpPr/>
          <p:nvPr/>
        </p:nvSpPr>
        <p:spPr>
          <a:xfrm>
            <a:off x="2228061" y="3897511"/>
            <a:ext cx="288032" cy="288032"/>
          </a:xfrm>
          <a:prstGeom prst="pl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Croix 176"/>
          <p:cNvSpPr/>
          <p:nvPr/>
        </p:nvSpPr>
        <p:spPr>
          <a:xfrm>
            <a:off x="2876133" y="3897511"/>
            <a:ext cx="288032" cy="288032"/>
          </a:xfrm>
          <a:prstGeom prst="pl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Croix 177"/>
          <p:cNvSpPr/>
          <p:nvPr/>
        </p:nvSpPr>
        <p:spPr>
          <a:xfrm>
            <a:off x="3452197" y="3897511"/>
            <a:ext cx="288032" cy="288032"/>
          </a:xfrm>
          <a:prstGeom prst="pl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ZoneTexte 178"/>
          <p:cNvSpPr txBox="1"/>
          <p:nvPr/>
        </p:nvSpPr>
        <p:spPr>
          <a:xfrm>
            <a:off x="3916570" y="379588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?</a:t>
            </a:r>
          </a:p>
        </p:txBody>
      </p:sp>
      <p:pic>
        <p:nvPicPr>
          <p:cNvPr id="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338" y="4257551"/>
            <a:ext cx="5497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4514" y="4257551"/>
            <a:ext cx="5859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63113" y="4268190"/>
            <a:ext cx="432048" cy="41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" name="Rectangle 182"/>
          <p:cNvSpPr/>
          <p:nvPr/>
        </p:nvSpPr>
        <p:spPr>
          <a:xfrm>
            <a:off x="6012160" y="300379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</a:t>
            </a:r>
            <a:endParaRPr lang="fr-FR" sz="2800" dirty="0"/>
          </a:p>
        </p:txBody>
      </p:sp>
      <p:sp>
        <p:nvSpPr>
          <p:cNvPr id="184" name="Rectangle 183"/>
          <p:cNvSpPr/>
          <p:nvPr/>
        </p:nvSpPr>
        <p:spPr>
          <a:xfrm>
            <a:off x="7524328" y="293179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</a:t>
            </a:r>
            <a:endParaRPr lang="fr-FR" sz="2800" dirty="0"/>
          </a:p>
        </p:txBody>
      </p:sp>
      <p:sp>
        <p:nvSpPr>
          <p:cNvPr id="187" name="Flèche droite 186"/>
          <p:cNvSpPr/>
          <p:nvPr/>
        </p:nvSpPr>
        <p:spPr>
          <a:xfrm>
            <a:off x="6516216" y="3867894"/>
            <a:ext cx="1080120" cy="576064"/>
          </a:xfrm>
          <a:prstGeom prst="rightArrow">
            <a:avLst>
              <a:gd name="adj1" fmla="val 50000"/>
              <a:gd name="adj2" fmla="val 7994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8" name="Rectangle 187"/>
          <p:cNvSpPr/>
          <p:nvPr/>
        </p:nvSpPr>
        <p:spPr>
          <a:xfrm>
            <a:off x="6012160" y="393990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</a:t>
            </a:r>
            <a:endParaRPr lang="fr-FR" sz="2800" dirty="0"/>
          </a:p>
        </p:txBody>
      </p:sp>
      <p:sp>
        <p:nvSpPr>
          <p:cNvPr id="189" name="ZoneTexte 188"/>
          <p:cNvSpPr txBox="1"/>
          <p:nvPr/>
        </p:nvSpPr>
        <p:spPr>
          <a:xfrm>
            <a:off x="6588224" y="393990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7524328" y="386789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</a:t>
            </a:r>
            <a:endParaRPr lang="fr-FR" sz="3200" dirty="0"/>
          </a:p>
        </p:txBody>
      </p:sp>
      <p:pic>
        <p:nvPicPr>
          <p:cNvPr id="19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443958"/>
            <a:ext cx="5497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100392" y="4443958"/>
            <a:ext cx="410770" cy="41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443958"/>
            <a:ext cx="5497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443958"/>
            <a:ext cx="410770" cy="41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" name="Croix 197"/>
          <p:cNvSpPr/>
          <p:nvPr/>
        </p:nvSpPr>
        <p:spPr>
          <a:xfrm rot="3116699">
            <a:off x="5690133" y="4333627"/>
            <a:ext cx="599158" cy="605366"/>
          </a:xfrm>
          <a:prstGeom prst="plus">
            <a:avLst>
              <a:gd name="adj" fmla="val 3972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2692" y="1410911"/>
            <a:ext cx="5497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183039" y="1421550"/>
            <a:ext cx="432048" cy="41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Flèche droite 103"/>
          <p:cNvSpPr/>
          <p:nvPr/>
        </p:nvSpPr>
        <p:spPr>
          <a:xfrm>
            <a:off x="7452320" y="906855"/>
            <a:ext cx="1080120" cy="576064"/>
          </a:xfrm>
          <a:prstGeom prst="rightArrow">
            <a:avLst>
              <a:gd name="adj1" fmla="val 50000"/>
              <a:gd name="adj2" fmla="val 7994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ZoneTexte 104"/>
          <p:cNvSpPr txBox="1"/>
          <p:nvPr/>
        </p:nvSpPr>
        <p:spPr>
          <a:xfrm>
            <a:off x="7524328" y="97886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6948264" y="97886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</a:t>
            </a:r>
            <a:endParaRPr lang="fr-FR" sz="2800" dirty="0"/>
          </a:p>
        </p:txBody>
      </p:sp>
      <p:sp>
        <p:nvSpPr>
          <p:cNvPr id="107" name="Rectangle 106"/>
          <p:cNvSpPr/>
          <p:nvPr/>
        </p:nvSpPr>
        <p:spPr>
          <a:xfrm>
            <a:off x="8460432" y="90685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</a:t>
            </a:r>
            <a:endParaRPr lang="fr-FR" sz="2400" dirty="0"/>
          </a:p>
        </p:txBody>
      </p:sp>
      <p:pic>
        <p:nvPicPr>
          <p:cNvPr id="1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347015"/>
            <a:ext cx="5497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Flèche droite 114"/>
          <p:cNvSpPr/>
          <p:nvPr/>
        </p:nvSpPr>
        <p:spPr>
          <a:xfrm>
            <a:off x="6516216" y="1842959"/>
            <a:ext cx="1080120" cy="576064"/>
          </a:xfrm>
          <a:prstGeom prst="rightArrow">
            <a:avLst>
              <a:gd name="adj1" fmla="val 50000"/>
              <a:gd name="adj2" fmla="val 7994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ZoneTexte 117"/>
          <p:cNvSpPr txBox="1"/>
          <p:nvPr/>
        </p:nvSpPr>
        <p:spPr>
          <a:xfrm>
            <a:off x="6588224" y="191496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012160" y="191496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</a:t>
            </a:r>
            <a:endParaRPr lang="fr-FR" sz="2400" dirty="0"/>
          </a:p>
        </p:txBody>
      </p:sp>
      <p:sp>
        <p:nvSpPr>
          <p:cNvPr id="120" name="Rectangle 119"/>
          <p:cNvSpPr/>
          <p:nvPr/>
        </p:nvSpPr>
        <p:spPr>
          <a:xfrm>
            <a:off x="7524328" y="1770951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ym typeface="Wingdings"/>
              </a:rPr>
              <a:t></a:t>
            </a:r>
            <a:endParaRPr lang="fr-FR" sz="3600" dirty="0"/>
          </a:p>
        </p:txBody>
      </p:sp>
      <p:pic>
        <p:nvPicPr>
          <p:cNvPr id="12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129820" y="2368293"/>
            <a:ext cx="432048" cy="41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Rectangle 121"/>
          <p:cNvSpPr/>
          <p:nvPr/>
        </p:nvSpPr>
        <p:spPr>
          <a:xfrm>
            <a:off x="6516216" y="2275007"/>
            <a:ext cx="736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ingdings"/>
              </a:rPr>
              <a:t></a:t>
            </a:r>
            <a:endParaRPr lang="fr-FR" sz="3200" dirty="0"/>
          </a:p>
        </p:txBody>
      </p:sp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347015"/>
            <a:ext cx="5497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713996" y="2368293"/>
            <a:ext cx="432048" cy="41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7" name="Connecteur droit 136"/>
          <p:cNvCxnSpPr/>
          <p:nvPr/>
        </p:nvCxnSpPr>
        <p:spPr>
          <a:xfrm>
            <a:off x="1691680" y="1635646"/>
            <a:ext cx="2736304" cy="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>
            <a:stCxn id="71" idx="1"/>
          </p:cNvCxnSpPr>
          <p:nvPr/>
        </p:nvCxnSpPr>
        <p:spPr>
          <a:xfrm flipH="1" flipV="1">
            <a:off x="1763688" y="1851670"/>
            <a:ext cx="1728192" cy="1125706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>
            <a:off x="1763688" y="1635646"/>
            <a:ext cx="2592288" cy="1656184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>
            <a:off x="2411760" y="1635646"/>
            <a:ext cx="0" cy="1728192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>
            <a:off x="1763688" y="1635646"/>
            <a:ext cx="0" cy="1728192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Groupe 53"/>
          <p:cNvGrpSpPr/>
          <p:nvPr/>
        </p:nvGrpSpPr>
        <p:grpSpPr>
          <a:xfrm>
            <a:off x="1187624" y="1491630"/>
            <a:ext cx="3600400" cy="432048"/>
            <a:chOff x="6516216" y="1491630"/>
            <a:chExt cx="720080" cy="864096"/>
          </a:xfrm>
        </p:grpSpPr>
        <p:sp>
          <p:nvSpPr>
            <p:cNvPr id="158" name="Rectangle 157"/>
            <p:cNvSpPr/>
            <p:nvPr/>
          </p:nvSpPr>
          <p:spPr>
            <a:xfrm>
              <a:off x="6516216" y="1491630"/>
              <a:ext cx="720080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660232" y="1491631"/>
              <a:ext cx="576064" cy="864095"/>
            </a:xfrm>
            <a:prstGeom prst="rect">
              <a:avLst/>
            </a:prstGeom>
            <a:solidFill>
              <a:srgbClr val="4D4D4D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ZoneTexte 168"/>
          <p:cNvSpPr txBox="1"/>
          <p:nvPr/>
        </p:nvSpPr>
        <p:spPr>
          <a:xfrm>
            <a:off x="971600" y="12347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Atteindre et sélectionner (englober) 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des cellules distantes</a:t>
            </a:r>
          </a:p>
        </p:txBody>
      </p:sp>
      <p:sp>
        <p:nvSpPr>
          <p:cNvPr id="194" name="ZoneTexte 193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b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3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99" name="Image 19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95486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Image 19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95486"/>
            <a:ext cx="364314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" name="Image 20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195486"/>
            <a:ext cx="311820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" name="Rectangle 201"/>
          <p:cNvSpPr/>
          <p:nvPr/>
        </p:nvSpPr>
        <p:spPr>
          <a:xfrm>
            <a:off x="633046" y="144964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  <a:latin typeface="Arial Black" pitchFamily="34" charset="0"/>
              </a:rPr>
              <a:t>b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1187624" y="149163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90770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62778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34786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06794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78802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1187624" y="235572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1187624" y="3219822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1187624" y="1923678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187624" y="3651870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0770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62778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34786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06794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12372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84380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56388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28396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7584" y="1491630"/>
            <a:ext cx="360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827584" y="1923678"/>
            <a:ext cx="360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827584" y="2355726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27584" y="3651870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827584" y="156363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827584" y="201717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27584" y="244922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827584" y="372387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6</a:t>
            </a:r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1259632" y="4083918"/>
            <a:ext cx="35283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979712" y="14916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</a:t>
            </a:r>
            <a:endParaRPr lang="fr-FR" sz="2400" dirty="0"/>
          </a:p>
        </p:txBody>
      </p:sp>
      <p:sp>
        <p:nvSpPr>
          <p:cNvPr id="49" name="Rectangle 48"/>
          <p:cNvSpPr/>
          <p:nvPr/>
        </p:nvSpPr>
        <p:spPr>
          <a:xfrm>
            <a:off x="1259632" y="149163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</a:t>
            </a:r>
            <a:endParaRPr lang="fr-FR" sz="2800" dirty="0"/>
          </a:p>
        </p:txBody>
      </p:sp>
      <p:sp>
        <p:nvSpPr>
          <p:cNvPr id="50" name="Rectangle 49"/>
          <p:cNvSpPr/>
          <p:nvPr/>
        </p:nvSpPr>
        <p:spPr>
          <a:xfrm>
            <a:off x="1331640" y="365187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</a:t>
            </a:r>
            <a:endParaRPr lang="fr-FR" sz="2400" dirty="0"/>
          </a:p>
        </p:txBody>
      </p:sp>
      <p:sp>
        <p:nvSpPr>
          <p:cNvPr id="51" name="Rectangle 50"/>
          <p:cNvSpPr/>
          <p:nvPr/>
        </p:nvSpPr>
        <p:spPr>
          <a:xfrm>
            <a:off x="4139952" y="357986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</a:t>
            </a:r>
            <a:endParaRPr lang="fr-FR" sz="3200" dirty="0"/>
          </a:p>
        </p:txBody>
      </p:sp>
      <p:sp>
        <p:nvSpPr>
          <p:cNvPr id="52" name="Rectangle 51"/>
          <p:cNvSpPr/>
          <p:nvPr/>
        </p:nvSpPr>
        <p:spPr>
          <a:xfrm>
            <a:off x="4211960" y="1419622"/>
            <a:ext cx="455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Symbol"/>
              </a:rPr>
              <a:t></a:t>
            </a:r>
            <a:endParaRPr lang="fr-FR" sz="2800" dirty="0"/>
          </a:p>
        </p:txBody>
      </p:sp>
      <p:sp>
        <p:nvSpPr>
          <p:cNvPr id="53" name="Rectangle 52"/>
          <p:cNvSpPr/>
          <p:nvPr/>
        </p:nvSpPr>
        <p:spPr>
          <a:xfrm>
            <a:off x="4139952" y="185167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</a:t>
            </a:r>
            <a:endParaRPr lang="fr-FR" sz="3200" dirty="0"/>
          </a:p>
        </p:txBody>
      </p:sp>
      <p:sp>
        <p:nvSpPr>
          <p:cNvPr id="54" name="Rectangle 53"/>
          <p:cNvSpPr/>
          <p:nvPr/>
        </p:nvSpPr>
        <p:spPr>
          <a:xfrm>
            <a:off x="1259632" y="184295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</a:t>
            </a:r>
            <a:endParaRPr lang="fr-FR" sz="3200" dirty="0"/>
          </a:p>
        </p:txBody>
      </p:sp>
      <p:sp>
        <p:nvSpPr>
          <p:cNvPr id="55" name="Rectangle 54"/>
          <p:cNvSpPr/>
          <p:nvPr/>
        </p:nvSpPr>
        <p:spPr>
          <a:xfrm>
            <a:off x="4172277" y="228371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</a:t>
            </a:r>
            <a:endParaRPr lang="fr-FR" sz="2800" dirty="0"/>
          </a:p>
        </p:txBody>
      </p:sp>
      <p:sp>
        <p:nvSpPr>
          <p:cNvPr id="56" name="Rectangle 55"/>
          <p:cNvSpPr/>
          <p:nvPr/>
        </p:nvSpPr>
        <p:spPr>
          <a:xfrm>
            <a:off x="1259632" y="228371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</a:t>
            </a:r>
            <a:endParaRPr lang="fr-FR" sz="3200" dirty="0"/>
          </a:p>
        </p:txBody>
      </p:sp>
      <p:sp>
        <p:nvSpPr>
          <p:cNvPr id="57" name="Rectangle 56"/>
          <p:cNvSpPr/>
          <p:nvPr/>
        </p:nvSpPr>
        <p:spPr>
          <a:xfrm>
            <a:off x="1331640" y="3219822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"/>
              </a:rPr>
              <a:t></a:t>
            </a:r>
            <a:endParaRPr lang="fr-FR" sz="2800" dirty="0"/>
          </a:p>
        </p:txBody>
      </p:sp>
      <p:sp>
        <p:nvSpPr>
          <p:cNvPr id="58" name="Rectangle 57"/>
          <p:cNvSpPr/>
          <p:nvPr/>
        </p:nvSpPr>
        <p:spPr>
          <a:xfrm>
            <a:off x="2699792" y="14916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</a:t>
            </a:r>
            <a:endParaRPr lang="fr-FR" sz="2400" dirty="0"/>
          </a:p>
        </p:txBody>
      </p:sp>
      <p:sp>
        <p:nvSpPr>
          <p:cNvPr id="59" name="Rectangle 58"/>
          <p:cNvSpPr/>
          <p:nvPr/>
        </p:nvSpPr>
        <p:spPr>
          <a:xfrm>
            <a:off x="3419872" y="14196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</a:t>
            </a:r>
            <a:endParaRPr lang="fr-FR" sz="2800" dirty="0"/>
          </a:p>
        </p:txBody>
      </p:sp>
      <p:sp>
        <p:nvSpPr>
          <p:cNvPr id="60" name="Rectangle 59"/>
          <p:cNvSpPr/>
          <p:nvPr/>
        </p:nvSpPr>
        <p:spPr>
          <a:xfrm>
            <a:off x="3347864" y="17796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ym typeface="Webdings"/>
              </a:rPr>
              <a:t></a:t>
            </a:r>
            <a:endParaRPr lang="fr-FR" sz="3600" dirty="0"/>
          </a:p>
        </p:txBody>
      </p:sp>
      <p:sp>
        <p:nvSpPr>
          <p:cNvPr id="61" name="Rectangle 60"/>
          <p:cNvSpPr/>
          <p:nvPr/>
        </p:nvSpPr>
        <p:spPr>
          <a:xfrm>
            <a:off x="2699792" y="357986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</a:t>
            </a:r>
            <a:endParaRPr lang="fr-FR" sz="3200" dirty="0"/>
          </a:p>
        </p:txBody>
      </p:sp>
      <p:sp>
        <p:nvSpPr>
          <p:cNvPr id="62" name="Rectangle 61"/>
          <p:cNvSpPr/>
          <p:nvPr/>
        </p:nvSpPr>
        <p:spPr>
          <a:xfrm>
            <a:off x="1960741" y="185167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</a:t>
            </a:r>
            <a:endParaRPr lang="fr-FR" sz="3200" dirty="0"/>
          </a:p>
        </p:txBody>
      </p:sp>
      <p:sp>
        <p:nvSpPr>
          <p:cNvPr id="63" name="Rectangle 62"/>
          <p:cNvSpPr/>
          <p:nvPr/>
        </p:nvSpPr>
        <p:spPr>
          <a:xfrm>
            <a:off x="1979712" y="3581603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ym typeface="Wingdings"/>
              </a:rPr>
              <a:t></a:t>
            </a:r>
            <a:endParaRPr lang="fr-FR" sz="3600" dirty="0"/>
          </a:p>
        </p:txBody>
      </p:sp>
      <p:sp>
        <p:nvSpPr>
          <p:cNvPr id="64" name="Rectangle 63"/>
          <p:cNvSpPr/>
          <p:nvPr/>
        </p:nvSpPr>
        <p:spPr>
          <a:xfrm>
            <a:off x="1891685" y="2275007"/>
            <a:ext cx="736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ingdings"/>
              </a:rPr>
              <a:t></a:t>
            </a:r>
            <a:endParaRPr lang="fr-FR" sz="3200" dirty="0"/>
          </a:p>
        </p:txBody>
      </p:sp>
      <p:sp>
        <p:nvSpPr>
          <p:cNvPr id="65" name="Rectangle 64"/>
          <p:cNvSpPr/>
          <p:nvPr/>
        </p:nvSpPr>
        <p:spPr>
          <a:xfrm>
            <a:off x="2699792" y="1923678"/>
            <a:ext cx="551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 2"/>
              </a:rPr>
              <a:t></a:t>
            </a:r>
            <a:endParaRPr lang="fr-FR" sz="2800" dirty="0"/>
          </a:p>
        </p:txBody>
      </p:sp>
      <p:sp>
        <p:nvSpPr>
          <p:cNvPr id="66" name="Rectangle 65"/>
          <p:cNvSpPr/>
          <p:nvPr/>
        </p:nvSpPr>
        <p:spPr>
          <a:xfrm>
            <a:off x="2709802" y="2275007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</a:t>
            </a:r>
            <a:endParaRPr lang="fr-FR" sz="3200" dirty="0"/>
          </a:p>
        </p:txBody>
      </p:sp>
      <p:sp>
        <p:nvSpPr>
          <p:cNvPr id="67" name="Rectangle 66"/>
          <p:cNvSpPr/>
          <p:nvPr/>
        </p:nvSpPr>
        <p:spPr>
          <a:xfrm>
            <a:off x="4139952" y="321982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</a:t>
            </a:r>
            <a:endParaRPr lang="fr-FR" sz="3200" dirty="0"/>
          </a:p>
        </p:txBody>
      </p:sp>
      <p:sp>
        <p:nvSpPr>
          <p:cNvPr id="68" name="Rectangle 67"/>
          <p:cNvSpPr/>
          <p:nvPr/>
        </p:nvSpPr>
        <p:spPr>
          <a:xfrm>
            <a:off x="3419872" y="357115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</a:t>
            </a:r>
            <a:endParaRPr lang="fr-FR" sz="3200" dirty="0"/>
          </a:p>
        </p:txBody>
      </p:sp>
      <p:sp>
        <p:nvSpPr>
          <p:cNvPr id="69" name="Rectangle 68"/>
          <p:cNvSpPr/>
          <p:nvPr/>
        </p:nvSpPr>
        <p:spPr>
          <a:xfrm>
            <a:off x="2699792" y="32198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</a:t>
            </a:r>
            <a:endParaRPr lang="fr-FR" sz="2800" dirty="0"/>
          </a:p>
        </p:txBody>
      </p:sp>
      <p:sp>
        <p:nvSpPr>
          <p:cNvPr id="70" name="Rectangle 69"/>
          <p:cNvSpPr/>
          <p:nvPr/>
        </p:nvSpPr>
        <p:spPr>
          <a:xfrm>
            <a:off x="3491880" y="2275007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</a:t>
            </a:r>
            <a:endParaRPr lang="fr-FR" sz="3200" dirty="0"/>
          </a:p>
        </p:txBody>
      </p:sp>
      <p:sp>
        <p:nvSpPr>
          <p:cNvPr id="71" name="Rectangle 70"/>
          <p:cNvSpPr/>
          <p:nvPr/>
        </p:nvSpPr>
        <p:spPr>
          <a:xfrm>
            <a:off x="3491880" y="32198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</a:t>
            </a:r>
            <a:endParaRPr lang="fr-FR" sz="2800" dirty="0"/>
          </a:p>
        </p:txBody>
      </p:sp>
      <p:sp>
        <p:nvSpPr>
          <p:cNvPr id="100" name="ZoneTexte 99"/>
          <p:cNvSpPr txBox="1"/>
          <p:nvPr/>
        </p:nvSpPr>
        <p:spPr>
          <a:xfrm>
            <a:off x="5436096" y="113159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insérer une colonne entre les colonnes A et B,</a:t>
            </a:r>
          </a:p>
          <a:p>
            <a:r>
              <a:rPr lang="fr-FR" dirty="0"/>
              <a:t> je sélectionne la colonne ….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8100392" y="156363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</a:t>
            </a:r>
          </a:p>
        </p:txBody>
      </p:sp>
      <p:sp>
        <p:nvSpPr>
          <p:cNvPr id="103" name="Rectangle à coins arrondis 102"/>
          <p:cNvSpPr/>
          <p:nvPr/>
        </p:nvSpPr>
        <p:spPr>
          <a:xfrm>
            <a:off x="6660232" y="2139702"/>
            <a:ext cx="1080120" cy="360040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827584" y="3219822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827584" y="331331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27584" y="2787774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827584" y="288126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</a:t>
            </a:r>
          </a:p>
        </p:txBody>
      </p:sp>
      <p:cxnSp>
        <p:nvCxnSpPr>
          <p:cNvPr id="83" name="Connecteur droit 82"/>
          <p:cNvCxnSpPr/>
          <p:nvPr/>
        </p:nvCxnSpPr>
        <p:spPr>
          <a:xfrm flipH="1">
            <a:off x="1187624" y="2787774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à coins arrondis 83"/>
          <p:cNvSpPr/>
          <p:nvPr/>
        </p:nvSpPr>
        <p:spPr>
          <a:xfrm>
            <a:off x="6084168" y="2139702"/>
            <a:ext cx="504056" cy="432048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85" name="ZoneTexte 5"/>
          <p:cNvSpPr txBox="1"/>
          <p:nvPr/>
        </p:nvSpPr>
        <p:spPr>
          <a:xfrm>
            <a:off x="6084168" y="2139702"/>
            <a:ext cx="471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Ctrl</a:t>
            </a:r>
          </a:p>
        </p:txBody>
      </p:sp>
      <p:sp>
        <p:nvSpPr>
          <p:cNvPr id="114" name="Chevron 113"/>
          <p:cNvSpPr/>
          <p:nvPr/>
        </p:nvSpPr>
        <p:spPr>
          <a:xfrm rot="5400000">
            <a:off x="1547664" y="915566"/>
            <a:ext cx="720080" cy="576064"/>
          </a:xfrm>
          <a:prstGeom prst="chevron">
            <a:avLst>
              <a:gd name="adj" fmla="val 6133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762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40364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grpSp>
        <p:nvGrpSpPr>
          <p:cNvPr id="96" name="Groupe 95"/>
          <p:cNvGrpSpPr/>
          <p:nvPr/>
        </p:nvGrpSpPr>
        <p:grpSpPr>
          <a:xfrm>
            <a:off x="1907704" y="1131590"/>
            <a:ext cx="720080" cy="3312368"/>
            <a:chOff x="1907704" y="1131590"/>
            <a:chExt cx="720080" cy="3312368"/>
          </a:xfrm>
        </p:grpSpPr>
        <p:grpSp>
          <p:nvGrpSpPr>
            <p:cNvPr id="95" name="Groupe 94"/>
            <p:cNvGrpSpPr/>
            <p:nvPr/>
          </p:nvGrpSpPr>
          <p:grpSpPr>
            <a:xfrm>
              <a:off x="1907704" y="1131590"/>
              <a:ext cx="720080" cy="3303984"/>
              <a:chOff x="35496" y="1283990"/>
              <a:chExt cx="720080" cy="3303984"/>
            </a:xfrm>
          </p:grpSpPr>
          <p:grpSp>
            <p:nvGrpSpPr>
              <p:cNvPr id="86" name="Groupe 53"/>
              <p:cNvGrpSpPr/>
              <p:nvPr/>
            </p:nvGrpSpPr>
            <p:grpSpPr>
              <a:xfrm>
                <a:off x="35496" y="1635646"/>
                <a:ext cx="720080" cy="2952328"/>
                <a:chOff x="6516216" y="1491630"/>
                <a:chExt cx="720080" cy="864096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6516216" y="1491630"/>
                  <a:ext cx="720080" cy="86409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6516216" y="1635646"/>
                  <a:ext cx="720080" cy="720080"/>
                </a:xfrm>
                <a:prstGeom prst="rect">
                  <a:avLst/>
                </a:prstGeom>
                <a:solidFill>
                  <a:srgbClr val="4D4D4D">
                    <a:alpha val="3098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3" name="Rectangle 92"/>
              <p:cNvSpPr/>
              <p:nvPr/>
            </p:nvSpPr>
            <p:spPr>
              <a:xfrm>
                <a:off x="35496" y="1283990"/>
                <a:ext cx="720080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ZoneTexte 93"/>
              <p:cNvSpPr txBox="1"/>
              <p:nvPr/>
            </p:nvSpPr>
            <p:spPr>
              <a:xfrm>
                <a:off x="251520" y="128399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B</a:t>
                </a:r>
              </a:p>
            </p:txBody>
          </p:sp>
        </p:grpSp>
        <p:cxnSp>
          <p:nvCxnSpPr>
            <p:cNvPr id="90" name="Connecteur droit 89"/>
            <p:cNvCxnSpPr/>
            <p:nvPr/>
          </p:nvCxnSpPr>
          <p:spPr>
            <a:xfrm>
              <a:off x="1907704" y="4443958"/>
              <a:ext cx="720080" cy="0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96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>
            <a:off x="971600" y="12347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Insérer / supprimer 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des lignes et des colonnes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b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4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04" name="Image 10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95486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Image 10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95486"/>
            <a:ext cx="364314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Image 10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95486"/>
            <a:ext cx="311820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3" grpId="0" animBg="1"/>
      <p:bldP spid="84" grpId="0" animBg="1"/>
      <p:bldP spid="85" grpId="0"/>
      <p:bldP spid="1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1187624" y="149163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90770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62778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34786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06794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78802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1187624" y="235572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1187624" y="2787774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1187624" y="1923678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187624" y="3219822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8762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90770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62778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34786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06794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40364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12372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84380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56388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28396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7584" y="1491630"/>
            <a:ext cx="360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827584" y="1923678"/>
            <a:ext cx="360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827584" y="2355726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27584" y="3219822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827584" y="156363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827584" y="201717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27584" y="244922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827584" y="329183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</a:t>
            </a:r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1259632" y="3651870"/>
            <a:ext cx="35283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979712" y="14916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</a:t>
            </a:r>
            <a:endParaRPr lang="fr-FR" sz="2400" dirty="0"/>
          </a:p>
        </p:txBody>
      </p:sp>
      <p:sp>
        <p:nvSpPr>
          <p:cNvPr id="49" name="Rectangle 48"/>
          <p:cNvSpPr/>
          <p:nvPr/>
        </p:nvSpPr>
        <p:spPr>
          <a:xfrm>
            <a:off x="1259632" y="149163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</a:t>
            </a:r>
            <a:endParaRPr lang="fr-FR" sz="2800" dirty="0"/>
          </a:p>
        </p:txBody>
      </p:sp>
      <p:sp>
        <p:nvSpPr>
          <p:cNvPr id="50" name="Rectangle 49"/>
          <p:cNvSpPr/>
          <p:nvPr/>
        </p:nvSpPr>
        <p:spPr>
          <a:xfrm>
            <a:off x="1331640" y="321982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</a:t>
            </a:r>
            <a:endParaRPr lang="fr-FR" sz="2400" dirty="0"/>
          </a:p>
        </p:txBody>
      </p:sp>
      <p:sp>
        <p:nvSpPr>
          <p:cNvPr id="51" name="Rectangle 50"/>
          <p:cNvSpPr/>
          <p:nvPr/>
        </p:nvSpPr>
        <p:spPr>
          <a:xfrm>
            <a:off x="4139952" y="314781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</a:t>
            </a:r>
            <a:endParaRPr lang="fr-FR" sz="3200" dirty="0"/>
          </a:p>
        </p:txBody>
      </p:sp>
      <p:sp>
        <p:nvSpPr>
          <p:cNvPr id="52" name="Rectangle 51"/>
          <p:cNvSpPr/>
          <p:nvPr/>
        </p:nvSpPr>
        <p:spPr>
          <a:xfrm>
            <a:off x="4211960" y="1419622"/>
            <a:ext cx="455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Symbol"/>
              </a:rPr>
              <a:t></a:t>
            </a:r>
            <a:endParaRPr lang="fr-FR" sz="2800" dirty="0"/>
          </a:p>
        </p:txBody>
      </p:sp>
      <p:sp>
        <p:nvSpPr>
          <p:cNvPr id="53" name="Rectangle 52"/>
          <p:cNvSpPr/>
          <p:nvPr/>
        </p:nvSpPr>
        <p:spPr>
          <a:xfrm>
            <a:off x="4139952" y="185167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</a:t>
            </a:r>
            <a:endParaRPr lang="fr-FR" sz="3200" dirty="0"/>
          </a:p>
        </p:txBody>
      </p:sp>
      <p:sp>
        <p:nvSpPr>
          <p:cNvPr id="54" name="Rectangle 53"/>
          <p:cNvSpPr/>
          <p:nvPr/>
        </p:nvSpPr>
        <p:spPr>
          <a:xfrm>
            <a:off x="1259632" y="184295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</a:t>
            </a:r>
            <a:endParaRPr lang="fr-FR" sz="3200" dirty="0"/>
          </a:p>
        </p:txBody>
      </p:sp>
      <p:sp>
        <p:nvSpPr>
          <p:cNvPr id="55" name="Rectangle 54"/>
          <p:cNvSpPr/>
          <p:nvPr/>
        </p:nvSpPr>
        <p:spPr>
          <a:xfrm>
            <a:off x="4172277" y="228371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</a:t>
            </a:r>
            <a:endParaRPr lang="fr-FR" sz="2800" dirty="0"/>
          </a:p>
        </p:txBody>
      </p:sp>
      <p:sp>
        <p:nvSpPr>
          <p:cNvPr id="56" name="Rectangle 55"/>
          <p:cNvSpPr/>
          <p:nvPr/>
        </p:nvSpPr>
        <p:spPr>
          <a:xfrm>
            <a:off x="1259632" y="228371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</a:t>
            </a:r>
            <a:endParaRPr lang="fr-FR" sz="3200" dirty="0"/>
          </a:p>
        </p:txBody>
      </p:sp>
      <p:sp>
        <p:nvSpPr>
          <p:cNvPr id="57" name="Rectangle 56"/>
          <p:cNvSpPr/>
          <p:nvPr/>
        </p:nvSpPr>
        <p:spPr>
          <a:xfrm>
            <a:off x="1331640" y="2715766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"/>
              </a:rPr>
              <a:t></a:t>
            </a:r>
            <a:endParaRPr lang="fr-FR" sz="2800" dirty="0"/>
          </a:p>
        </p:txBody>
      </p:sp>
      <p:sp>
        <p:nvSpPr>
          <p:cNvPr id="58" name="Rectangle 57"/>
          <p:cNvSpPr/>
          <p:nvPr/>
        </p:nvSpPr>
        <p:spPr>
          <a:xfrm>
            <a:off x="2699792" y="14916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</a:t>
            </a:r>
            <a:endParaRPr lang="fr-FR" sz="2400" dirty="0"/>
          </a:p>
        </p:txBody>
      </p:sp>
      <p:sp>
        <p:nvSpPr>
          <p:cNvPr id="59" name="Rectangle 58"/>
          <p:cNvSpPr/>
          <p:nvPr/>
        </p:nvSpPr>
        <p:spPr>
          <a:xfrm>
            <a:off x="3419872" y="14196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</a:t>
            </a:r>
            <a:endParaRPr lang="fr-FR" sz="2800" dirty="0"/>
          </a:p>
        </p:txBody>
      </p:sp>
      <p:sp>
        <p:nvSpPr>
          <p:cNvPr id="60" name="Rectangle 59"/>
          <p:cNvSpPr/>
          <p:nvPr/>
        </p:nvSpPr>
        <p:spPr>
          <a:xfrm>
            <a:off x="3347864" y="17796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ym typeface="Webdings"/>
              </a:rPr>
              <a:t></a:t>
            </a:r>
            <a:endParaRPr lang="fr-FR" sz="3600" dirty="0"/>
          </a:p>
        </p:txBody>
      </p:sp>
      <p:sp>
        <p:nvSpPr>
          <p:cNvPr id="61" name="Rectangle 60"/>
          <p:cNvSpPr/>
          <p:nvPr/>
        </p:nvSpPr>
        <p:spPr>
          <a:xfrm>
            <a:off x="2699792" y="314781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</a:t>
            </a:r>
            <a:endParaRPr lang="fr-FR" sz="3200" dirty="0"/>
          </a:p>
        </p:txBody>
      </p:sp>
      <p:sp>
        <p:nvSpPr>
          <p:cNvPr id="62" name="Rectangle 61"/>
          <p:cNvSpPr/>
          <p:nvPr/>
        </p:nvSpPr>
        <p:spPr>
          <a:xfrm>
            <a:off x="1960741" y="185167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</a:t>
            </a:r>
            <a:endParaRPr lang="fr-FR" sz="3200" dirty="0"/>
          </a:p>
        </p:txBody>
      </p:sp>
      <p:sp>
        <p:nvSpPr>
          <p:cNvPr id="63" name="Rectangle 62"/>
          <p:cNvSpPr/>
          <p:nvPr/>
        </p:nvSpPr>
        <p:spPr>
          <a:xfrm>
            <a:off x="1979712" y="3149555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ym typeface="Wingdings"/>
              </a:rPr>
              <a:t></a:t>
            </a:r>
            <a:endParaRPr lang="fr-FR" sz="3600" dirty="0"/>
          </a:p>
        </p:txBody>
      </p:sp>
      <p:sp>
        <p:nvSpPr>
          <p:cNvPr id="64" name="Rectangle 63"/>
          <p:cNvSpPr/>
          <p:nvPr/>
        </p:nvSpPr>
        <p:spPr>
          <a:xfrm>
            <a:off x="1891685" y="2275007"/>
            <a:ext cx="736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ingdings"/>
              </a:rPr>
              <a:t></a:t>
            </a:r>
            <a:endParaRPr lang="fr-FR" sz="3200" dirty="0"/>
          </a:p>
        </p:txBody>
      </p:sp>
      <p:sp>
        <p:nvSpPr>
          <p:cNvPr id="65" name="Rectangle 64"/>
          <p:cNvSpPr/>
          <p:nvPr/>
        </p:nvSpPr>
        <p:spPr>
          <a:xfrm>
            <a:off x="2699792" y="1923678"/>
            <a:ext cx="551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 2"/>
              </a:rPr>
              <a:t></a:t>
            </a:r>
            <a:endParaRPr lang="fr-FR" sz="2800" dirty="0"/>
          </a:p>
        </p:txBody>
      </p:sp>
      <p:sp>
        <p:nvSpPr>
          <p:cNvPr id="66" name="Rectangle 65"/>
          <p:cNvSpPr/>
          <p:nvPr/>
        </p:nvSpPr>
        <p:spPr>
          <a:xfrm>
            <a:off x="2709802" y="2275007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</a:t>
            </a:r>
            <a:endParaRPr lang="fr-FR" sz="3200" dirty="0"/>
          </a:p>
        </p:txBody>
      </p:sp>
      <p:sp>
        <p:nvSpPr>
          <p:cNvPr id="67" name="Rectangle 66"/>
          <p:cNvSpPr/>
          <p:nvPr/>
        </p:nvSpPr>
        <p:spPr>
          <a:xfrm>
            <a:off x="4139952" y="271576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</a:t>
            </a:r>
            <a:endParaRPr lang="fr-FR" sz="3200" dirty="0"/>
          </a:p>
        </p:txBody>
      </p:sp>
      <p:sp>
        <p:nvSpPr>
          <p:cNvPr id="68" name="Rectangle 67"/>
          <p:cNvSpPr/>
          <p:nvPr/>
        </p:nvSpPr>
        <p:spPr>
          <a:xfrm>
            <a:off x="3419872" y="3139103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</a:t>
            </a:r>
            <a:endParaRPr lang="fr-FR" sz="3200" dirty="0"/>
          </a:p>
        </p:txBody>
      </p:sp>
      <p:sp>
        <p:nvSpPr>
          <p:cNvPr id="69" name="Rectangle 68"/>
          <p:cNvSpPr/>
          <p:nvPr/>
        </p:nvSpPr>
        <p:spPr>
          <a:xfrm>
            <a:off x="2699792" y="271576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</a:t>
            </a:r>
            <a:endParaRPr lang="fr-FR" sz="2800" dirty="0"/>
          </a:p>
        </p:txBody>
      </p:sp>
      <p:sp>
        <p:nvSpPr>
          <p:cNvPr id="70" name="Rectangle 69"/>
          <p:cNvSpPr/>
          <p:nvPr/>
        </p:nvSpPr>
        <p:spPr>
          <a:xfrm>
            <a:off x="3491880" y="2275007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</a:t>
            </a:r>
            <a:endParaRPr lang="fr-FR" sz="3200" dirty="0"/>
          </a:p>
        </p:txBody>
      </p:sp>
      <p:sp>
        <p:nvSpPr>
          <p:cNvPr id="71" name="Rectangle 70"/>
          <p:cNvSpPr/>
          <p:nvPr/>
        </p:nvSpPr>
        <p:spPr>
          <a:xfrm>
            <a:off x="3491880" y="271576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</a:t>
            </a:r>
            <a:endParaRPr lang="fr-FR" sz="2800" dirty="0"/>
          </a:p>
        </p:txBody>
      </p:sp>
      <p:sp>
        <p:nvSpPr>
          <p:cNvPr id="99" name="ZoneTexte 98"/>
          <p:cNvSpPr txBox="1"/>
          <p:nvPr/>
        </p:nvSpPr>
        <p:spPr>
          <a:xfrm>
            <a:off x="5436096" y="105958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L’insertion se fait toujours </a:t>
            </a:r>
            <a:r>
              <a:rPr lang="fr-FR" u="sng" dirty="0"/>
              <a:t>avant</a:t>
            </a:r>
            <a:r>
              <a:rPr lang="fr-FR" dirty="0"/>
              <a:t> la sélection.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5436096" y="170765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insérer une ligne entre les lignes 3 et 4, je sélectionne la ligne ….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7524328" y="221171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4</a:t>
            </a:r>
          </a:p>
        </p:txBody>
      </p:sp>
      <p:sp>
        <p:nvSpPr>
          <p:cNvPr id="103" name="Rectangle à coins arrondis 102"/>
          <p:cNvSpPr/>
          <p:nvPr/>
        </p:nvSpPr>
        <p:spPr>
          <a:xfrm>
            <a:off x="6660232" y="2715766"/>
            <a:ext cx="1080120" cy="360040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10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43758"/>
            <a:ext cx="648072" cy="47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Chevron 113"/>
          <p:cNvSpPr/>
          <p:nvPr/>
        </p:nvSpPr>
        <p:spPr>
          <a:xfrm>
            <a:off x="323528" y="2499742"/>
            <a:ext cx="720080" cy="576064"/>
          </a:xfrm>
          <a:prstGeom prst="chevron">
            <a:avLst>
              <a:gd name="adj" fmla="val 6133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7584" y="2787774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827584" y="288126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</a:t>
            </a:r>
          </a:p>
        </p:txBody>
      </p:sp>
      <p:grpSp>
        <p:nvGrpSpPr>
          <p:cNvPr id="125" name="Groupe 124"/>
          <p:cNvGrpSpPr/>
          <p:nvPr/>
        </p:nvGrpSpPr>
        <p:grpSpPr>
          <a:xfrm>
            <a:off x="827584" y="2787774"/>
            <a:ext cx="4176464" cy="432048"/>
            <a:chOff x="1187624" y="4155926"/>
            <a:chExt cx="4176464" cy="432048"/>
          </a:xfrm>
        </p:grpSpPr>
        <p:grpSp>
          <p:nvGrpSpPr>
            <p:cNvPr id="126" name="Groupe 53"/>
            <p:cNvGrpSpPr/>
            <p:nvPr/>
          </p:nvGrpSpPr>
          <p:grpSpPr>
            <a:xfrm rot="16200000">
              <a:off x="3239852" y="2463738"/>
              <a:ext cx="432048" cy="3816424"/>
              <a:chOff x="6516216" y="1491630"/>
              <a:chExt cx="720080" cy="864096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6516216" y="1491630"/>
                <a:ext cx="720080" cy="864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6516216" y="1635646"/>
                <a:ext cx="720080" cy="720080"/>
              </a:xfrm>
              <a:prstGeom prst="rect">
                <a:avLst/>
              </a:prstGeom>
              <a:solidFill>
                <a:srgbClr val="4D4D4D">
                  <a:alpha val="3098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27" name="Connecteur droit 126"/>
            <p:cNvCxnSpPr/>
            <p:nvPr/>
          </p:nvCxnSpPr>
          <p:spPr>
            <a:xfrm>
              <a:off x="5364088" y="4155926"/>
              <a:ext cx="0" cy="432048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1187624" y="4155926"/>
              <a:ext cx="360040" cy="43204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ZoneTexte 128"/>
            <p:cNvSpPr txBox="1"/>
            <p:nvPr/>
          </p:nvSpPr>
          <p:spPr>
            <a:xfrm>
              <a:off x="1187624" y="4249420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4</a:t>
              </a: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ZoneTexte 135"/>
          <p:cNvSpPr txBox="1"/>
          <p:nvPr/>
        </p:nvSpPr>
        <p:spPr>
          <a:xfrm>
            <a:off x="971600" y="12347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Insérer / supprimer 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des lignes et des colonnes</a:t>
            </a:r>
          </a:p>
        </p:txBody>
      </p:sp>
      <p:sp>
        <p:nvSpPr>
          <p:cNvPr id="137" name="ZoneTexte 136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b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4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38" name="Image 13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95486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Image 13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95486"/>
            <a:ext cx="364314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Image 13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95486"/>
            <a:ext cx="311820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3" grpId="0" animBg="1"/>
      <p:bldP spid="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3D080125-8648-214A-AE6E-6E57B3FC1623}"/>
              </a:ext>
            </a:extLst>
          </p:cNvPr>
          <p:cNvGrpSpPr/>
          <p:nvPr/>
        </p:nvGrpSpPr>
        <p:grpSpPr>
          <a:xfrm>
            <a:off x="6084168" y="51470"/>
            <a:ext cx="3096344" cy="5092030"/>
            <a:chOff x="6084168" y="51470"/>
            <a:chExt cx="3096344" cy="5092030"/>
          </a:xfrm>
        </p:grpSpPr>
        <p:sp>
          <p:nvSpPr>
            <p:cNvPr id="2" name="Triangle isocèle 1">
              <a:extLst>
                <a:ext uri="{FF2B5EF4-FFF2-40B4-BE49-F238E27FC236}">
                  <a16:creationId xmlns:a16="http://schemas.microsoft.com/office/drawing/2014/main" id="{E73AAFCD-4859-445B-E236-8F3AE5F9EB11}"/>
                </a:ext>
              </a:extLst>
            </p:cNvPr>
            <p:cNvSpPr/>
            <p:nvPr/>
          </p:nvSpPr>
          <p:spPr>
            <a:xfrm>
              <a:off x="6084168" y="51470"/>
              <a:ext cx="3096344" cy="5092030"/>
            </a:xfrm>
            <a:prstGeom prst="triangle">
              <a:avLst>
                <a:gd name="adj" fmla="val 996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 descr="Une image contenant texte&#10;&#10;Description générée automatiquement">
              <a:hlinkClick r:id="rId2"/>
              <a:extLst>
                <a:ext uri="{FF2B5EF4-FFF2-40B4-BE49-F238E27FC236}">
                  <a16:creationId xmlns:a16="http://schemas.microsoft.com/office/drawing/2014/main" id="{A2BB7ACA-3E12-1E70-4D2D-B9F95EFE2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2679762"/>
              <a:ext cx="1368152" cy="1368152"/>
            </a:xfrm>
            <a:prstGeom prst="rect">
              <a:avLst/>
            </a:prstGeom>
          </p:spPr>
        </p:pic>
      </p:grpSp>
      <p:sp>
        <p:nvSpPr>
          <p:cNvPr id="82" name="Rectangle 81"/>
          <p:cNvSpPr/>
          <p:nvPr/>
        </p:nvSpPr>
        <p:spPr>
          <a:xfrm>
            <a:off x="3347864" y="1347614"/>
            <a:ext cx="3744416" cy="144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2987824" y="1059582"/>
            <a:ext cx="648072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1979712" y="2427734"/>
            <a:ext cx="64807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1763688" y="98757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Etape  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1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1979712" y="3075806"/>
            <a:ext cx="648072" cy="57606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Rectangle à coins arrondis 50"/>
          <p:cNvSpPr/>
          <p:nvPr/>
        </p:nvSpPr>
        <p:spPr>
          <a:xfrm>
            <a:off x="1763688" y="1635646"/>
            <a:ext cx="864096" cy="7920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3851920" y="113159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fondamentaux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7380312" y="3819693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 Black" pitchFamily="34" charset="0"/>
              </a:rPr>
              <a:t>Etape </a:t>
            </a:r>
            <a:r>
              <a:rPr lang="fr-FR" sz="7200" dirty="0">
                <a:solidFill>
                  <a:schemeClr val="bg1"/>
                </a:solidFill>
                <a:latin typeface="Arial Black" pitchFamily="34" charset="0"/>
              </a:rPr>
              <a:t>1</a:t>
            </a:r>
            <a:endParaRPr lang="fr-FR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2699792" y="177966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3 tableurs,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si différents et si ressemblants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2699792" y="242773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Méthodologie et principes </a:t>
            </a:r>
          </a:p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Applicables aux classeurs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2699792" y="3077547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Saisie des données </a:t>
            </a:r>
          </a:p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et calculs statistiques de base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1835696" y="163738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a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1979712" y="235572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b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1979712" y="300379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c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8748464" y="4155926"/>
            <a:ext cx="432048" cy="646331"/>
          </a:xfrm>
          <a:prstGeom prst="rect">
            <a:avLst/>
          </a:prstGeom>
          <a:noFill/>
          <a:effectLst>
            <a:outerShdw blurRad="50800" dist="38100" dir="2700000" sx="123000" sy="123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1187624" y="149163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90770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62778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34786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06794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78802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1187624" y="235572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1187624" y="3219822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1187624" y="1923678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187624" y="3651870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8762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90770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62778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34786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06794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40364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12372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84380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56388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28396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7584" y="1491630"/>
            <a:ext cx="360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827584" y="1923678"/>
            <a:ext cx="360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827584" y="2355726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27584" y="3651870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827584" y="156363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827584" y="201717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27584" y="244922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827584" y="372387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6</a:t>
            </a:r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1259632" y="4083918"/>
            <a:ext cx="35283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979712" y="14916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</a:t>
            </a:r>
            <a:endParaRPr lang="fr-FR" sz="2400" dirty="0"/>
          </a:p>
        </p:txBody>
      </p:sp>
      <p:sp>
        <p:nvSpPr>
          <p:cNvPr id="49" name="Rectangle 48"/>
          <p:cNvSpPr/>
          <p:nvPr/>
        </p:nvSpPr>
        <p:spPr>
          <a:xfrm>
            <a:off x="1259632" y="149163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</a:t>
            </a:r>
            <a:endParaRPr lang="fr-FR" sz="2800" dirty="0"/>
          </a:p>
        </p:txBody>
      </p:sp>
      <p:sp>
        <p:nvSpPr>
          <p:cNvPr id="50" name="Rectangle 49"/>
          <p:cNvSpPr/>
          <p:nvPr/>
        </p:nvSpPr>
        <p:spPr>
          <a:xfrm>
            <a:off x="1331640" y="365187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</a:t>
            </a:r>
            <a:endParaRPr lang="fr-FR" sz="2400" dirty="0"/>
          </a:p>
        </p:txBody>
      </p:sp>
      <p:sp>
        <p:nvSpPr>
          <p:cNvPr id="51" name="Rectangle 50"/>
          <p:cNvSpPr/>
          <p:nvPr/>
        </p:nvSpPr>
        <p:spPr>
          <a:xfrm>
            <a:off x="4139952" y="357986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</a:t>
            </a:r>
            <a:endParaRPr lang="fr-FR" sz="3200" dirty="0"/>
          </a:p>
        </p:txBody>
      </p:sp>
      <p:sp>
        <p:nvSpPr>
          <p:cNvPr id="52" name="Rectangle 51"/>
          <p:cNvSpPr/>
          <p:nvPr/>
        </p:nvSpPr>
        <p:spPr>
          <a:xfrm>
            <a:off x="4211960" y="1419622"/>
            <a:ext cx="455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Symbol"/>
              </a:rPr>
              <a:t></a:t>
            </a:r>
            <a:endParaRPr lang="fr-FR" sz="2800" dirty="0"/>
          </a:p>
        </p:txBody>
      </p:sp>
      <p:sp>
        <p:nvSpPr>
          <p:cNvPr id="53" name="Rectangle 52"/>
          <p:cNvSpPr/>
          <p:nvPr/>
        </p:nvSpPr>
        <p:spPr>
          <a:xfrm>
            <a:off x="4139952" y="185167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</a:t>
            </a:r>
            <a:endParaRPr lang="fr-FR" sz="3200" dirty="0"/>
          </a:p>
        </p:txBody>
      </p:sp>
      <p:sp>
        <p:nvSpPr>
          <p:cNvPr id="54" name="Rectangle 53"/>
          <p:cNvSpPr/>
          <p:nvPr/>
        </p:nvSpPr>
        <p:spPr>
          <a:xfrm>
            <a:off x="1259632" y="184295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</a:t>
            </a:r>
            <a:endParaRPr lang="fr-FR" sz="3200" dirty="0"/>
          </a:p>
        </p:txBody>
      </p:sp>
      <p:sp>
        <p:nvSpPr>
          <p:cNvPr id="55" name="Rectangle 54"/>
          <p:cNvSpPr/>
          <p:nvPr/>
        </p:nvSpPr>
        <p:spPr>
          <a:xfrm>
            <a:off x="4172277" y="228371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</a:t>
            </a:r>
            <a:endParaRPr lang="fr-FR" sz="2800" dirty="0"/>
          </a:p>
        </p:txBody>
      </p:sp>
      <p:sp>
        <p:nvSpPr>
          <p:cNvPr id="56" name="Rectangle 55"/>
          <p:cNvSpPr/>
          <p:nvPr/>
        </p:nvSpPr>
        <p:spPr>
          <a:xfrm>
            <a:off x="1259632" y="228371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</a:t>
            </a:r>
            <a:endParaRPr lang="fr-FR" sz="3200" dirty="0"/>
          </a:p>
        </p:txBody>
      </p:sp>
      <p:sp>
        <p:nvSpPr>
          <p:cNvPr id="57" name="Rectangle 56"/>
          <p:cNvSpPr/>
          <p:nvPr/>
        </p:nvSpPr>
        <p:spPr>
          <a:xfrm>
            <a:off x="1331640" y="3219822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"/>
              </a:rPr>
              <a:t></a:t>
            </a:r>
            <a:endParaRPr lang="fr-FR" sz="2800" dirty="0"/>
          </a:p>
        </p:txBody>
      </p:sp>
      <p:sp>
        <p:nvSpPr>
          <p:cNvPr id="58" name="Rectangle 57"/>
          <p:cNvSpPr/>
          <p:nvPr/>
        </p:nvSpPr>
        <p:spPr>
          <a:xfrm>
            <a:off x="2699792" y="14916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</a:t>
            </a:r>
            <a:endParaRPr lang="fr-FR" sz="2400" dirty="0"/>
          </a:p>
        </p:txBody>
      </p:sp>
      <p:sp>
        <p:nvSpPr>
          <p:cNvPr id="59" name="Rectangle 58"/>
          <p:cNvSpPr/>
          <p:nvPr/>
        </p:nvSpPr>
        <p:spPr>
          <a:xfrm>
            <a:off x="3419872" y="14196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</a:t>
            </a:r>
            <a:endParaRPr lang="fr-FR" sz="2800" dirty="0"/>
          </a:p>
        </p:txBody>
      </p:sp>
      <p:sp>
        <p:nvSpPr>
          <p:cNvPr id="60" name="Rectangle 59"/>
          <p:cNvSpPr/>
          <p:nvPr/>
        </p:nvSpPr>
        <p:spPr>
          <a:xfrm>
            <a:off x="3347864" y="17796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ym typeface="Webdings"/>
              </a:rPr>
              <a:t></a:t>
            </a:r>
            <a:endParaRPr lang="fr-FR" sz="3600" dirty="0"/>
          </a:p>
        </p:txBody>
      </p:sp>
      <p:sp>
        <p:nvSpPr>
          <p:cNvPr id="61" name="Rectangle 60"/>
          <p:cNvSpPr/>
          <p:nvPr/>
        </p:nvSpPr>
        <p:spPr>
          <a:xfrm>
            <a:off x="2699792" y="357986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</a:t>
            </a:r>
            <a:endParaRPr lang="fr-FR" sz="3200" dirty="0"/>
          </a:p>
        </p:txBody>
      </p:sp>
      <p:sp>
        <p:nvSpPr>
          <p:cNvPr id="62" name="Rectangle 61"/>
          <p:cNvSpPr/>
          <p:nvPr/>
        </p:nvSpPr>
        <p:spPr>
          <a:xfrm>
            <a:off x="1960741" y="185167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</a:t>
            </a:r>
            <a:endParaRPr lang="fr-FR" sz="3200" dirty="0"/>
          </a:p>
        </p:txBody>
      </p:sp>
      <p:sp>
        <p:nvSpPr>
          <p:cNvPr id="63" name="Rectangle 62"/>
          <p:cNvSpPr/>
          <p:nvPr/>
        </p:nvSpPr>
        <p:spPr>
          <a:xfrm>
            <a:off x="1979712" y="3581603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ym typeface="Wingdings"/>
              </a:rPr>
              <a:t></a:t>
            </a:r>
            <a:endParaRPr lang="fr-FR" sz="3600" dirty="0"/>
          </a:p>
        </p:txBody>
      </p:sp>
      <p:sp>
        <p:nvSpPr>
          <p:cNvPr id="64" name="Rectangle 63"/>
          <p:cNvSpPr/>
          <p:nvPr/>
        </p:nvSpPr>
        <p:spPr>
          <a:xfrm>
            <a:off x="1891685" y="2275007"/>
            <a:ext cx="736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ingdings"/>
              </a:rPr>
              <a:t></a:t>
            </a:r>
            <a:endParaRPr lang="fr-FR" sz="3200" dirty="0"/>
          </a:p>
        </p:txBody>
      </p:sp>
      <p:sp>
        <p:nvSpPr>
          <p:cNvPr id="65" name="Rectangle 64"/>
          <p:cNvSpPr/>
          <p:nvPr/>
        </p:nvSpPr>
        <p:spPr>
          <a:xfrm>
            <a:off x="2699792" y="1923678"/>
            <a:ext cx="551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 2"/>
              </a:rPr>
              <a:t></a:t>
            </a:r>
            <a:endParaRPr lang="fr-FR" sz="2800" dirty="0"/>
          </a:p>
        </p:txBody>
      </p:sp>
      <p:sp>
        <p:nvSpPr>
          <p:cNvPr id="66" name="Rectangle 65"/>
          <p:cNvSpPr/>
          <p:nvPr/>
        </p:nvSpPr>
        <p:spPr>
          <a:xfrm>
            <a:off x="2709802" y="2275007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</a:t>
            </a:r>
            <a:endParaRPr lang="fr-FR" sz="3200" dirty="0"/>
          </a:p>
        </p:txBody>
      </p:sp>
      <p:sp>
        <p:nvSpPr>
          <p:cNvPr id="67" name="Rectangle 66"/>
          <p:cNvSpPr/>
          <p:nvPr/>
        </p:nvSpPr>
        <p:spPr>
          <a:xfrm>
            <a:off x="4139952" y="321982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</a:t>
            </a:r>
            <a:endParaRPr lang="fr-FR" sz="3200" dirty="0"/>
          </a:p>
        </p:txBody>
      </p:sp>
      <p:sp>
        <p:nvSpPr>
          <p:cNvPr id="68" name="Rectangle 67"/>
          <p:cNvSpPr/>
          <p:nvPr/>
        </p:nvSpPr>
        <p:spPr>
          <a:xfrm>
            <a:off x="3419872" y="357115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</a:t>
            </a:r>
            <a:endParaRPr lang="fr-FR" sz="3200" dirty="0"/>
          </a:p>
        </p:txBody>
      </p:sp>
      <p:sp>
        <p:nvSpPr>
          <p:cNvPr id="69" name="Rectangle 68"/>
          <p:cNvSpPr/>
          <p:nvPr/>
        </p:nvSpPr>
        <p:spPr>
          <a:xfrm>
            <a:off x="2699792" y="32198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</a:t>
            </a:r>
            <a:endParaRPr lang="fr-FR" sz="2800" dirty="0"/>
          </a:p>
        </p:txBody>
      </p:sp>
      <p:sp>
        <p:nvSpPr>
          <p:cNvPr id="70" name="Rectangle 69"/>
          <p:cNvSpPr/>
          <p:nvPr/>
        </p:nvSpPr>
        <p:spPr>
          <a:xfrm>
            <a:off x="3491880" y="2275007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</a:t>
            </a:r>
            <a:endParaRPr lang="fr-FR" sz="3200" dirty="0"/>
          </a:p>
        </p:txBody>
      </p:sp>
      <p:sp>
        <p:nvSpPr>
          <p:cNvPr id="71" name="Rectangle 70"/>
          <p:cNvSpPr/>
          <p:nvPr/>
        </p:nvSpPr>
        <p:spPr>
          <a:xfrm>
            <a:off x="3491880" y="32198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</a:t>
            </a:r>
            <a:endParaRPr lang="fr-FR" sz="2800" dirty="0"/>
          </a:p>
        </p:txBody>
      </p:sp>
      <p:sp>
        <p:nvSpPr>
          <p:cNvPr id="99" name="ZoneTexte 98"/>
          <p:cNvSpPr txBox="1"/>
          <p:nvPr/>
        </p:nvSpPr>
        <p:spPr>
          <a:xfrm>
            <a:off x="5436096" y="105958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L’insertion se fait toujours </a:t>
            </a:r>
            <a:r>
              <a:rPr lang="fr-FR" u="sng" dirty="0"/>
              <a:t>avant</a:t>
            </a:r>
            <a:r>
              <a:rPr lang="fr-FR" dirty="0"/>
              <a:t> la sélection.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5436096" y="170765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insérer une ligne entre les lignes 3 et 4, je sélectionne la ligne ….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7524328" y="221171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4</a:t>
            </a:r>
          </a:p>
        </p:txBody>
      </p:sp>
      <p:sp>
        <p:nvSpPr>
          <p:cNvPr id="103" name="Rectangle à coins arrondis 102"/>
          <p:cNvSpPr/>
          <p:nvPr/>
        </p:nvSpPr>
        <p:spPr>
          <a:xfrm>
            <a:off x="6660232" y="2715766"/>
            <a:ext cx="1080120" cy="360040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10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43758"/>
            <a:ext cx="648072" cy="47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Rectangle à coins arrondis 108"/>
          <p:cNvSpPr/>
          <p:nvPr/>
        </p:nvSpPr>
        <p:spPr>
          <a:xfrm>
            <a:off x="6228184" y="3795886"/>
            <a:ext cx="504056" cy="432048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0" name="ZoneTexte 5"/>
          <p:cNvSpPr txBox="1"/>
          <p:nvPr/>
        </p:nvSpPr>
        <p:spPr>
          <a:xfrm>
            <a:off x="6228184" y="3795886"/>
            <a:ext cx="471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Ctrl</a:t>
            </a:r>
          </a:p>
        </p:txBody>
      </p:sp>
      <p:sp>
        <p:nvSpPr>
          <p:cNvPr id="111" name="Rectangle à coins arrondis 110"/>
          <p:cNvSpPr/>
          <p:nvPr/>
        </p:nvSpPr>
        <p:spPr>
          <a:xfrm>
            <a:off x="6804248" y="3795886"/>
            <a:ext cx="504056" cy="936104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2" name="ZoneTexte 5"/>
          <p:cNvSpPr txBox="1"/>
          <p:nvPr/>
        </p:nvSpPr>
        <p:spPr>
          <a:xfrm>
            <a:off x="6804248" y="3795886"/>
            <a:ext cx="47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+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5508104" y="321982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J’ajoute la / les lignes.</a:t>
            </a:r>
          </a:p>
        </p:txBody>
      </p:sp>
      <p:sp>
        <p:nvSpPr>
          <p:cNvPr id="114" name="Chevron 113"/>
          <p:cNvSpPr/>
          <p:nvPr/>
        </p:nvSpPr>
        <p:spPr>
          <a:xfrm>
            <a:off x="323528" y="2787774"/>
            <a:ext cx="720080" cy="576064"/>
          </a:xfrm>
          <a:prstGeom prst="chevron">
            <a:avLst>
              <a:gd name="adj" fmla="val 6133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7584" y="3219822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827584" y="331331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</a:t>
            </a:r>
          </a:p>
        </p:txBody>
      </p:sp>
      <p:grpSp>
        <p:nvGrpSpPr>
          <p:cNvPr id="2" name="Groupe 124"/>
          <p:cNvGrpSpPr/>
          <p:nvPr/>
        </p:nvGrpSpPr>
        <p:grpSpPr>
          <a:xfrm>
            <a:off x="827584" y="2787774"/>
            <a:ext cx="4176464" cy="432048"/>
            <a:chOff x="1187624" y="4155926"/>
            <a:chExt cx="4176464" cy="432048"/>
          </a:xfrm>
        </p:grpSpPr>
        <p:grpSp>
          <p:nvGrpSpPr>
            <p:cNvPr id="13" name="Groupe 53"/>
            <p:cNvGrpSpPr/>
            <p:nvPr/>
          </p:nvGrpSpPr>
          <p:grpSpPr>
            <a:xfrm rot="16200000">
              <a:off x="3239852" y="2463738"/>
              <a:ext cx="432048" cy="3816424"/>
              <a:chOff x="6516216" y="1491630"/>
              <a:chExt cx="720080" cy="864096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6516216" y="1491630"/>
                <a:ext cx="720080" cy="864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6516216" y="1635646"/>
                <a:ext cx="720080" cy="720080"/>
              </a:xfrm>
              <a:prstGeom prst="rect">
                <a:avLst/>
              </a:prstGeom>
              <a:solidFill>
                <a:srgbClr val="4D4D4D">
                  <a:alpha val="3098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27" name="Connecteur droit 126"/>
            <p:cNvCxnSpPr/>
            <p:nvPr/>
          </p:nvCxnSpPr>
          <p:spPr>
            <a:xfrm>
              <a:off x="5364088" y="4155926"/>
              <a:ext cx="0" cy="432048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1187624" y="4155926"/>
              <a:ext cx="360040" cy="43204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ZoneTexte 128"/>
            <p:cNvSpPr txBox="1"/>
            <p:nvPr/>
          </p:nvSpPr>
          <p:spPr>
            <a:xfrm>
              <a:off x="1187624" y="4249420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4</a:t>
              </a:r>
            </a:p>
          </p:txBody>
        </p:sp>
      </p:grpSp>
      <p:sp>
        <p:nvSpPr>
          <p:cNvPr id="76" name="ZoneTexte 75"/>
          <p:cNvSpPr txBox="1"/>
          <p:nvPr/>
        </p:nvSpPr>
        <p:spPr>
          <a:xfrm>
            <a:off x="323528" y="327266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+1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323528" y="370471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971600" y="12347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Insérer / supprimer 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des lignes et des colonnes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b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4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84" name="Image 8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95486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Image 8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95486"/>
            <a:ext cx="364314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Image 8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95486"/>
            <a:ext cx="311820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1187624" y="149163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90770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3347864" y="1491630"/>
            <a:ext cx="0" cy="25922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4067944" y="1491630"/>
            <a:ext cx="0" cy="25922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1187624" y="235572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1187624" y="3219822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1187624" y="1923678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187624" y="3651870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0770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62778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34786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06794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12372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84380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56388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28396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7584" y="1491630"/>
            <a:ext cx="360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827584" y="1923678"/>
            <a:ext cx="360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827584" y="2355726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27584" y="3651870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827584" y="156363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827584" y="201717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27584" y="244922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827584" y="372387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6</a:t>
            </a:r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1259632" y="4083918"/>
            <a:ext cx="35283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771800" y="14916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</a:t>
            </a:r>
            <a:endParaRPr lang="fr-FR" sz="2400" dirty="0"/>
          </a:p>
        </p:txBody>
      </p:sp>
      <p:sp>
        <p:nvSpPr>
          <p:cNvPr id="49" name="Rectangle 48"/>
          <p:cNvSpPr/>
          <p:nvPr/>
        </p:nvSpPr>
        <p:spPr>
          <a:xfrm>
            <a:off x="1259632" y="149163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</a:t>
            </a:r>
            <a:endParaRPr lang="fr-FR" sz="2800" dirty="0"/>
          </a:p>
        </p:txBody>
      </p:sp>
      <p:sp>
        <p:nvSpPr>
          <p:cNvPr id="50" name="Rectangle 49"/>
          <p:cNvSpPr/>
          <p:nvPr/>
        </p:nvSpPr>
        <p:spPr>
          <a:xfrm>
            <a:off x="1331640" y="365187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</a:t>
            </a:r>
            <a:endParaRPr lang="fr-FR" sz="2400" dirty="0"/>
          </a:p>
        </p:txBody>
      </p:sp>
      <p:sp>
        <p:nvSpPr>
          <p:cNvPr id="54" name="Rectangle 53"/>
          <p:cNvSpPr/>
          <p:nvPr/>
        </p:nvSpPr>
        <p:spPr>
          <a:xfrm>
            <a:off x="1259632" y="184295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</a:t>
            </a:r>
            <a:endParaRPr lang="fr-FR" sz="3200" dirty="0"/>
          </a:p>
        </p:txBody>
      </p:sp>
      <p:sp>
        <p:nvSpPr>
          <p:cNvPr id="56" name="Rectangle 55"/>
          <p:cNvSpPr/>
          <p:nvPr/>
        </p:nvSpPr>
        <p:spPr>
          <a:xfrm>
            <a:off x="1259632" y="228371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</a:t>
            </a:r>
            <a:endParaRPr lang="fr-FR" sz="3200" dirty="0"/>
          </a:p>
        </p:txBody>
      </p:sp>
      <p:sp>
        <p:nvSpPr>
          <p:cNvPr id="57" name="Rectangle 56"/>
          <p:cNvSpPr/>
          <p:nvPr/>
        </p:nvSpPr>
        <p:spPr>
          <a:xfrm>
            <a:off x="1331640" y="3219822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"/>
              </a:rPr>
              <a:t></a:t>
            </a:r>
            <a:endParaRPr lang="fr-FR" sz="2800" dirty="0"/>
          </a:p>
        </p:txBody>
      </p:sp>
      <p:sp>
        <p:nvSpPr>
          <p:cNvPr id="58" name="Rectangle 57"/>
          <p:cNvSpPr/>
          <p:nvPr/>
        </p:nvSpPr>
        <p:spPr>
          <a:xfrm>
            <a:off x="3491880" y="14916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</a:t>
            </a:r>
            <a:endParaRPr lang="fr-FR" sz="2400" dirty="0"/>
          </a:p>
        </p:txBody>
      </p:sp>
      <p:sp>
        <p:nvSpPr>
          <p:cNvPr id="59" name="Rectangle 58"/>
          <p:cNvSpPr/>
          <p:nvPr/>
        </p:nvSpPr>
        <p:spPr>
          <a:xfrm>
            <a:off x="4211960" y="14196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</a:t>
            </a:r>
            <a:endParaRPr lang="fr-FR" sz="2800" dirty="0"/>
          </a:p>
        </p:txBody>
      </p:sp>
      <p:sp>
        <p:nvSpPr>
          <p:cNvPr id="60" name="Rectangle 59"/>
          <p:cNvSpPr/>
          <p:nvPr/>
        </p:nvSpPr>
        <p:spPr>
          <a:xfrm>
            <a:off x="4139952" y="17796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ym typeface="Webdings"/>
              </a:rPr>
              <a:t></a:t>
            </a:r>
            <a:endParaRPr lang="fr-FR" sz="3600" dirty="0"/>
          </a:p>
        </p:txBody>
      </p:sp>
      <p:sp>
        <p:nvSpPr>
          <p:cNvPr id="61" name="Rectangle 60"/>
          <p:cNvSpPr/>
          <p:nvPr/>
        </p:nvSpPr>
        <p:spPr>
          <a:xfrm>
            <a:off x="3491880" y="357986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</a:t>
            </a:r>
            <a:endParaRPr lang="fr-FR" sz="3200" dirty="0"/>
          </a:p>
        </p:txBody>
      </p:sp>
      <p:sp>
        <p:nvSpPr>
          <p:cNvPr id="62" name="Rectangle 61"/>
          <p:cNvSpPr/>
          <p:nvPr/>
        </p:nvSpPr>
        <p:spPr>
          <a:xfrm>
            <a:off x="2680821" y="185167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</a:t>
            </a:r>
            <a:endParaRPr lang="fr-FR" sz="3200" dirty="0"/>
          </a:p>
        </p:txBody>
      </p:sp>
      <p:sp>
        <p:nvSpPr>
          <p:cNvPr id="63" name="Rectangle 62"/>
          <p:cNvSpPr/>
          <p:nvPr/>
        </p:nvSpPr>
        <p:spPr>
          <a:xfrm>
            <a:off x="2679218" y="3581603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ym typeface="Wingdings"/>
              </a:rPr>
              <a:t></a:t>
            </a:r>
            <a:endParaRPr lang="fr-FR" sz="3600" dirty="0"/>
          </a:p>
        </p:txBody>
      </p:sp>
      <p:sp>
        <p:nvSpPr>
          <p:cNvPr id="64" name="Rectangle 63"/>
          <p:cNvSpPr/>
          <p:nvPr/>
        </p:nvSpPr>
        <p:spPr>
          <a:xfrm>
            <a:off x="2683773" y="2275007"/>
            <a:ext cx="736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ingdings"/>
              </a:rPr>
              <a:t></a:t>
            </a:r>
            <a:endParaRPr lang="fr-FR" sz="3200" dirty="0"/>
          </a:p>
        </p:txBody>
      </p:sp>
      <p:sp>
        <p:nvSpPr>
          <p:cNvPr id="65" name="Rectangle 64"/>
          <p:cNvSpPr/>
          <p:nvPr/>
        </p:nvSpPr>
        <p:spPr>
          <a:xfrm>
            <a:off x="3491880" y="1923678"/>
            <a:ext cx="551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 2"/>
              </a:rPr>
              <a:t></a:t>
            </a:r>
            <a:endParaRPr lang="fr-FR" sz="2800" dirty="0"/>
          </a:p>
        </p:txBody>
      </p:sp>
      <p:sp>
        <p:nvSpPr>
          <p:cNvPr id="66" name="Rectangle 65"/>
          <p:cNvSpPr/>
          <p:nvPr/>
        </p:nvSpPr>
        <p:spPr>
          <a:xfrm>
            <a:off x="3501890" y="2275007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</a:t>
            </a:r>
            <a:endParaRPr lang="fr-FR" sz="3200" dirty="0"/>
          </a:p>
        </p:txBody>
      </p:sp>
      <p:sp>
        <p:nvSpPr>
          <p:cNvPr id="68" name="Rectangle 67"/>
          <p:cNvSpPr/>
          <p:nvPr/>
        </p:nvSpPr>
        <p:spPr>
          <a:xfrm>
            <a:off x="4211960" y="357115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</a:t>
            </a:r>
            <a:endParaRPr lang="fr-FR" sz="3200" dirty="0"/>
          </a:p>
        </p:txBody>
      </p:sp>
      <p:sp>
        <p:nvSpPr>
          <p:cNvPr id="69" name="Rectangle 68"/>
          <p:cNvSpPr/>
          <p:nvPr/>
        </p:nvSpPr>
        <p:spPr>
          <a:xfrm>
            <a:off x="3491880" y="32198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</a:t>
            </a:r>
            <a:endParaRPr lang="fr-FR" sz="2800" dirty="0"/>
          </a:p>
        </p:txBody>
      </p:sp>
      <p:sp>
        <p:nvSpPr>
          <p:cNvPr id="70" name="Rectangle 69"/>
          <p:cNvSpPr/>
          <p:nvPr/>
        </p:nvSpPr>
        <p:spPr>
          <a:xfrm>
            <a:off x="4283968" y="2275007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</a:t>
            </a:r>
            <a:endParaRPr lang="fr-FR" sz="3200" dirty="0"/>
          </a:p>
        </p:txBody>
      </p:sp>
      <p:sp>
        <p:nvSpPr>
          <p:cNvPr id="71" name="Rectangle 70"/>
          <p:cNvSpPr/>
          <p:nvPr/>
        </p:nvSpPr>
        <p:spPr>
          <a:xfrm>
            <a:off x="4283968" y="32198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</a:t>
            </a:r>
            <a:endParaRPr lang="fr-FR" sz="2800" dirty="0"/>
          </a:p>
        </p:txBody>
      </p:sp>
      <p:sp>
        <p:nvSpPr>
          <p:cNvPr id="100" name="ZoneTexte 99"/>
          <p:cNvSpPr txBox="1"/>
          <p:nvPr/>
        </p:nvSpPr>
        <p:spPr>
          <a:xfrm>
            <a:off x="5436096" y="113159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</a:t>
            </a: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insérer une colonne </a:t>
            </a:r>
            <a:r>
              <a:rPr lang="fr-FR" dirty="0"/>
              <a:t>entre les colonnes A et B,</a:t>
            </a:r>
          </a:p>
          <a:p>
            <a:r>
              <a:rPr lang="fr-FR" dirty="0"/>
              <a:t> je sélectionne la colonne ….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8100392" y="156363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</a:t>
            </a:r>
          </a:p>
        </p:txBody>
      </p:sp>
      <p:sp>
        <p:nvSpPr>
          <p:cNvPr id="103" name="Rectangle à coins arrondis 102"/>
          <p:cNvSpPr/>
          <p:nvPr/>
        </p:nvSpPr>
        <p:spPr>
          <a:xfrm>
            <a:off x="6660232" y="2139702"/>
            <a:ext cx="1080120" cy="360040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09" name="Rectangle à coins arrondis 108"/>
          <p:cNvSpPr/>
          <p:nvPr/>
        </p:nvSpPr>
        <p:spPr>
          <a:xfrm>
            <a:off x="6228184" y="3363838"/>
            <a:ext cx="504056" cy="432048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0" name="ZoneTexte 5"/>
          <p:cNvSpPr txBox="1"/>
          <p:nvPr/>
        </p:nvSpPr>
        <p:spPr>
          <a:xfrm>
            <a:off x="6228184" y="3363838"/>
            <a:ext cx="471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Ctrl</a:t>
            </a:r>
          </a:p>
        </p:txBody>
      </p:sp>
      <p:sp>
        <p:nvSpPr>
          <p:cNvPr id="111" name="Rectangle à coins arrondis 110"/>
          <p:cNvSpPr/>
          <p:nvPr/>
        </p:nvSpPr>
        <p:spPr>
          <a:xfrm>
            <a:off x="6804248" y="3363838"/>
            <a:ext cx="504056" cy="936104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2" name="ZoneTexte 5"/>
          <p:cNvSpPr txBox="1"/>
          <p:nvPr/>
        </p:nvSpPr>
        <p:spPr>
          <a:xfrm>
            <a:off x="6804248" y="3363838"/>
            <a:ext cx="47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+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5580112" y="278777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J’ajoute la / les colonnes.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27584" y="3219822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827584" y="331331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27584" y="2787774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827584" y="288126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</a:t>
            </a:r>
          </a:p>
        </p:txBody>
      </p:sp>
      <p:cxnSp>
        <p:nvCxnSpPr>
          <p:cNvPr id="83" name="Connecteur droit 82"/>
          <p:cNvCxnSpPr/>
          <p:nvPr/>
        </p:nvCxnSpPr>
        <p:spPr>
          <a:xfrm flipH="1">
            <a:off x="1187624" y="2787774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à coins arrondis 83"/>
          <p:cNvSpPr/>
          <p:nvPr/>
        </p:nvSpPr>
        <p:spPr>
          <a:xfrm>
            <a:off x="6084168" y="2139702"/>
            <a:ext cx="504056" cy="432048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85" name="ZoneTexte 5"/>
          <p:cNvSpPr txBox="1"/>
          <p:nvPr/>
        </p:nvSpPr>
        <p:spPr>
          <a:xfrm>
            <a:off x="6084168" y="2139702"/>
            <a:ext cx="471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Ctrl</a:t>
            </a:r>
          </a:p>
        </p:txBody>
      </p:sp>
      <p:cxnSp>
        <p:nvCxnSpPr>
          <p:cNvPr id="90" name="Connecteur droit 89"/>
          <p:cNvCxnSpPr/>
          <p:nvPr/>
        </p:nvCxnSpPr>
        <p:spPr>
          <a:xfrm>
            <a:off x="1907704" y="4443958"/>
            <a:ext cx="72008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94"/>
          <p:cNvGrpSpPr/>
          <p:nvPr/>
        </p:nvGrpSpPr>
        <p:grpSpPr>
          <a:xfrm>
            <a:off x="1907704" y="1131590"/>
            <a:ext cx="720080" cy="3384376"/>
            <a:chOff x="35496" y="1283990"/>
            <a:chExt cx="720080" cy="3303984"/>
          </a:xfrm>
        </p:grpSpPr>
        <p:grpSp>
          <p:nvGrpSpPr>
            <p:cNvPr id="13" name="Groupe 53"/>
            <p:cNvGrpSpPr/>
            <p:nvPr/>
          </p:nvGrpSpPr>
          <p:grpSpPr>
            <a:xfrm>
              <a:off x="35496" y="1635646"/>
              <a:ext cx="720080" cy="2952328"/>
              <a:chOff x="6516216" y="1491630"/>
              <a:chExt cx="720080" cy="864096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6516216" y="1491630"/>
                <a:ext cx="720080" cy="864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516216" y="1620537"/>
                <a:ext cx="720080" cy="720080"/>
              </a:xfrm>
              <a:prstGeom prst="rect">
                <a:avLst/>
              </a:prstGeom>
              <a:solidFill>
                <a:srgbClr val="4D4D4D">
                  <a:alpha val="3098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3" name="Rectangle 92"/>
            <p:cNvSpPr/>
            <p:nvPr/>
          </p:nvSpPr>
          <p:spPr>
            <a:xfrm>
              <a:off x="35496" y="1283990"/>
              <a:ext cx="720080" cy="36004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251520" y="128399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B</a:t>
              </a:r>
            </a:p>
          </p:txBody>
        </p:sp>
      </p:grpSp>
      <p:sp>
        <p:nvSpPr>
          <p:cNvPr id="114" name="Chevron 113"/>
          <p:cNvSpPr/>
          <p:nvPr/>
        </p:nvSpPr>
        <p:spPr>
          <a:xfrm rot="5400000">
            <a:off x="1691680" y="915566"/>
            <a:ext cx="720080" cy="576064"/>
          </a:xfrm>
          <a:prstGeom prst="chevron">
            <a:avLst>
              <a:gd name="adj" fmla="val 6889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762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40364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cxnSp>
        <p:nvCxnSpPr>
          <p:cNvPr id="86" name="Connecteur droit 85"/>
          <p:cNvCxnSpPr/>
          <p:nvPr/>
        </p:nvCxnSpPr>
        <p:spPr>
          <a:xfrm>
            <a:off x="4788024" y="1491630"/>
            <a:ext cx="0" cy="25922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/>
          <p:cNvSpPr txBox="1"/>
          <p:nvPr/>
        </p:nvSpPr>
        <p:spPr>
          <a:xfrm>
            <a:off x="2771800" y="69954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+1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3419872" y="69954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+1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4139952" y="69954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+1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ZoneTexte 103"/>
          <p:cNvSpPr txBox="1"/>
          <p:nvPr/>
        </p:nvSpPr>
        <p:spPr>
          <a:xfrm>
            <a:off x="971600" y="12347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Insérer / supprimer 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des lignes et des colonnes</a:t>
            </a:r>
          </a:p>
        </p:txBody>
      </p:sp>
      <p:sp>
        <p:nvSpPr>
          <p:cNvPr id="105" name="ZoneTexte 104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b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4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06" name="Image 10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95486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Image 10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95486"/>
            <a:ext cx="364314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Image 10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95486"/>
            <a:ext cx="311820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1187624" y="149163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90770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3347864" y="1491630"/>
            <a:ext cx="0" cy="25922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4067944" y="1491630"/>
            <a:ext cx="0" cy="25922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1187624" y="235572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1187624" y="3219822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1187624" y="1923678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187624" y="3651870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0770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34786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06794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12372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56388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28396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7584" y="1491630"/>
            <a:ext cx="360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827584" y="1923678"/>
            <a:ext cx="360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827584" y="2355726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27584" y="3651870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827584" y="156363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827584" y="201717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27584" y="244922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827584" y="372387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6</a:t>
            </a:r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1259632" y="4083918"/>
            <a:ext cx="35283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771800" y="14916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</a:t>
            </a:r>
            <a:endParaRPr lang="fr-FR" sz="2400" dirty="0"/>
          </a:p>
        </p:txBody>
      </p:sp>
      <p:sp>
        <p:nvSpPr>
          <p:cNvPr id="49" name="Rectangle 48"/>
          <p:cNvSpPr/>
          <p:nvPr/>
        </p:nvSpPr>
        <p:spPr>
          <a:xfrm>
            <a:off x="1259632" y="149163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</a:t>
            </a:r>
            <a:endParaRPr lang="fr-FR" sz="2800" dirty="0"/>
          </a:p>
        </p:txBody>
      </p:sp>
      <p:sp>
        <p:nvSpPr>
          <p:cNvPr id="50" name="Rectangle 49"/>
          <p:cNvSpPr/>
          <p:nvPr/>
        </p:nvSpPr>
        <p:spPr>
          <a:xfrm>
            <a:off x="1331640" y="365187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</a:t>
            </a:r>
            <a:endParaRPr lang="fr-FR" sz="2400" dirty="0"/>
          </a:p>
        </p:txBody>
      </p:sp>
      <p:sp>
        <p:nvSpPr>
          <p:cNvPr id="54" name="Rectangle 53"/>
          <p:cNvSpPr/>
          <p:nvPr/>
        </p:nvSpPr>
        <p:spPr>
          <a:xfrm>
            <a:off x="1259632" y="184295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</a:t>
            </a:r>
            <a:endParaRPr lang="fr-FR" sz="3200" dirty="0"/>
          </a:p>
        </p:txBody>
      </p:sp>
      <p:sp>
        <p:nvSpPr>
          <p:cNvPr id="56" name="Rectangle 55"/>
          <p:cNvSpPr/>
          <p:nvPr/>
        </p:nvSpPr>
        <p:spPr>
          <a:xfrm>
            <a:off x="1259632" y="228371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</a:t>
            </a:r>
            <a:endParaRPr lang="fr-FR" sz="3200" dirty="0"/>
          </a:p>
        </p:txBody>
      </p:sp>
      <p:sp>
        <p:nvSpPr>
          <p:cNvPr id="57" name="Rectangle 56"/>
          <p:cNvSpPr/>
          <p:nvPr/>
        </p:nvSpPr>
        <p:spPr>
          <a:xfrm>
            <a:off x="1331640" y="3219822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"/>
              </a:rPr>
              <a:t></a:t>
            </a:r>
            <a:endParaRPr lang="fr-FR" sz="2800" dirty="0"/>
          </a:p>
        </p:txBody>
      </p:sp>
      <p:sp>
        <p:nvSpPr>
          <p:cNvPr id="58" name="Rectangle 57"/>
          <p:cNvSpPr/>
          <p:nvPr/>
        </p:nvSpPr>
        <p:spPr>
          <a:xfrm>
            <a:off x="3491880" y="14916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</a:t>
            </a:r>
            <a:endParaRPr lang="fr-FR" sz="2400" dirty="0"/>
          </a:p>
        </p:txBody>
      </p:sp>
      <p:sp>
        <p:nvSpPr>
          <p:cNvPr id="59" name="Rectangle 58"/>
          <p:cNvSpPr/>
          <p:nvPr/>
        </p:nvSpPr>
        <p:spPr>
          <a:xfrm>
            <a:off x="4211960" y="14196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</a:t>
            </a:r>
            <a:endParaRPr lang="fr-FR" sz="2800" dirty="0"/>
          </a:p>
        </p:txBody>
      </p:sp>
      <p:sp>
        <p:nvSpPr>
          <p:cNvPr id="60" name="Rectangle 59"/>
          <p:cNvSpPr/>
          <p:nvPr/>
        </p:nvSpPr>
        <p:spPr>
          <a:xfrm>
            <a:off x="4139952" y="17796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ym typeface="Webdings"/>
              </a:rPr>
              <a:t></a:t>
            </a:r>
            <a:endParaRPr lang="fr-FR" sz="3600" dirty="0"/>
          </a:p>
        </p:txBody>
      </p:sp>
      <p:sp>
        <p:nvSpPr>
          <p:cNvPr id="61" name="Rectangle 60"/>
          <p:cNvSpPr/>
          <p:nvPr/>
        </p:nvSpPr>
        <p:spPr>
          <a:xfrm>
            <a:off x="3491880" y="357986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</a:t>
            </a:r>
            <a:endParaRPr lang="fr-FR" sz="3200" dirty="0"/>
          </a:p>
        </p:txBody>
      </p:sp>
      <p:sp>
        <p:nvSpPr>
          <p:cNvPr id="62" name="Rectangle 61"/>
          <p:cNvSpPr/>
          <p:nvPr/>
        </p:nvSpPr>
        <p:spPr>
          <a:xfrm>
            <a:off x="2680821" y="185167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</a:t>
            </a:r>
            <a:endParaRPr lang="fr-FR" sz="3200" dirty="0"/>
          </a:p>
        </p:txBody>
      </p:sp>
      <p:sp>
        <p:nvSpPr>
          <p:cNvPr id="63" name="Rectangle 62"/>
          <p:cNvSpPr/>
          <p:nvPr/>
        </p:nvSpPr>
        <p:spPr>
          <a:xfrm>
            <a:off x="2679218" y="3581603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ym typeface="Wingdings"/>
              </a:rPr>
              <a:t></a:t>
            </a:r>
            <a:endParaRPr lang="fr-FR" sz="3600" dirty="0"/>
          </a:p>
        </p:txBody>
      </p:sp>
      <p:sp>
        <p:nvSpPr>
          <p:cNvPr id="64" name="Rectangle 63"/>
          <p:cNvSpPr/>
          <p:nvPr/>
        </p:nvSpPr>
        <p:spPr>
          <a:xfrm>
            <a:off x="2683773" y="2275007"/>
            <a:ext cx="736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ingdings"/>
              </a:rPr>
              <a:t></a:t>
            </a:r>
            <a:endParaRPr lang="fr-FR" sz="3200" dirty="0"/>
          </a:p>
        </p:txBody>
      </p:sp>
      <p:sp>
        <p:nvSpPr>
          <p:cNvPr id="65" name="Rectangle 64"/>
          <p:cNvSpPr/>
          <p:nvPr/>
        </p:nvSpPr>
        <p:spPr>
          <a:xfrm>
            <a:off x="3491880" y="1923678"/>
            <a:ext cx="551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 2"/>
              </a:rPr>
              <a:t></a:t>
            </a:r>
            <a:endParaRPr lang="fr-FR" sz="2800" dirty="0"/>
          </a:p>
        </p:txBody>
      </p:sp>
      <p:sp>
        <p:nvSpPr>
          <p:cNvPr id="66" name="Rectangle 65"/>
          <p:cNvSpPr/>
          <p:nvPr/>
        </p:nvSpPr>
        <p:spPr>
          <a:xfrm>
            <a:off x="3501890" y="2275007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</a:t>
            </a:r>
            <a:endParaRPr lang="fr-FR" sz="3200" dirty="0"/>
          </a:p>
        </p:txBody>
      </p:sp>
      <p:sp>
        <p:nvSpPr>
          <p:cNvPr id="68" name="Rectangle 67"/>
          <p:cNvSpPr/>
          <p:nvPr/>
        </p:nvSpPr>
        <p:spPr>
          <a:xfrm>
            <a:off x="4211960" y="357115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</a:t>
            </a:r>
            <a:endParaRPr lang="fr-FR" sz="3200" dirty="0"/>
          </a:p>
        </p:txBody>
      </p:sp>
      <p:sp>
        <p:nvSpPr>
          <p:cNvPr id="69" name="Rectangle 68"/>
          <p:cNvSpPr/>
          <p:nvPr/>
        </p:nvSpPr>
        <p:spPr>
          <a:xfrm>
            <a:off x="3491880" y="32198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</a:t>
            </a:r>
            <a:endParaRPr lang="fr-FR" sz="2800" dirty="0"/>
          </a:p>
        </p:txBody>
      </p:sp>
      <p:sp>
        <p:nvSpPr>
          <p:cNvPr id="70" name="Rectangle 69"/>
          <p:cNvSpPr/>
          <p:nvPr/>
        </p:nvSpPr>
        <p:spPr>
          <a:xfrm>
            <a:off x="4283968" y="2275007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</a:t>
            </a:r>
            <a:endParaRPr lang="fr-FR" sz="3200" dirty="0"/>
          </a:p>
        </p:txBody>
      </p:sp>
      <p:sp>
        <p:nvSpPr>
          <p:cNvPr id="71" name="Rectangle 70"/>
          <p:cNvSpPr/>
          <p:nvPr/>
        </p:nvSpPr>
        <p:spPr>
          <a:xfrm>
            <a:off x="4283968" y="32198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</a:t>
            </a:r>
            <a:endParaRPr lang="fr-FR" sz="2800" dirty="0"/>
          </a:p>
        </p:txBody>
      </p:sp>
      <p:sp>
        <p:nvSpPr>
          <p:cNvPr id="100" name="ZoneTexte 99"/>
          <p:cNvSpPr txBox="1"/>
          <p:nvPr/>
        </p:nvSpPr>
        <p:spPr>
          <a:xfrm>
            <a:off x="4860032" y="1347614"/>
            <a:ext cx="4139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</a:t>
            </a: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insérer Plusieurs colonnes </a:t>
            </a:r>
            <a:r>
              <a:rPr lang="fr-FR" dirty="0"/>
              <a:t>ou plusieurs lignes contigües simultanément,</a:t>
            </a:r>
          </a:p>
          <a:p>
            <a:r>
              <a:rPr lang="fr-FR" dirty="0"/>
              <a:t>Je sélectionne le nombre de lignes ou de colonnes souhaité (la première étant celle qui va suivre l’insertion)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27584" y="3219822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827584" y="331331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27584" y="2787774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827584" y="288126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</a:t>
            </a:r>
          </a:p>
        </p:txBody>
      </p:sp>
      <p:cxnSp>
        <p:nvCxnSpPr>
          <p:cNvPr id="83" name="Connecteur droit 82"/>
          <p:cNvCxnSpPr/>
          <p:nvPr/>
        </p:nvCxnSpPr>
        <p:spPr>
          <a:xfrm flipH="1">
            <a:off x="1187624" y="2787774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1907704" y="4443958"/>
            <a:ext cx="72008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8762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40364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cxnSp>
        <p:nvCxnSpPr>
          <p:cNvPr id="86" name="Connecteur droit 85"/>
          <p:cNvCxnSpPr/>
          <p:nvPr/>
        </p:nvCxnSpPr>
        <p:spPr>
          <a:xfrm>
            <a:off x="4788024" y="1491630"/>
            <a:ext cx="0" cy="25922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e 106"/>
          <p:cNvGrpSpPr/>
          <p:nvPr/>
        </p:nvGrpSpPr>
        <p:grpSpPr>
          <a:xfrm>
            <a:off x="3347864" y="1131590"/>
            <a:ext cx="1440160" cy="3384376"/>
            <a:chOff x="5148064" y="843558"/>
            <a:chExt cx="1440160" cy="3384376"/>
          </a:xfrm>
        </p:grpSpPr>
        <p:sp>
          <p:nvSpPr>
            <p:cNvPr id="96" name="Rectangle 95"/>
            <p:cNvSpPr/>
            <p:nvPr/>
          </p:nvSpPr>
          <p:spPr>
            <a:xfrm>
              <a:off x="5148064" y="1203770"/>
              <a:ext cx="1440160" cy="3024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148064" y="1707797"/>
              <a:ext cx="720080" cy="2520137"/>
            </a:xfrm>
            <a:prstGeom prst="rect">
              <a:avLst/>
            </a:prstGeom>
            <a:solidFill>
              <a:srgbClr val="4D4D4D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148064" y="843558"/>
              <a:ext cx="720080" cy="3688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5364088" y="843558"/>
              <a:ext cx="288032" cy="37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D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868144" y="843558"/>
              <a:ext cx="720080" cy="3688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868144" y="1203598"/>
              <a:ext cx="720080" cy="3024193"/>
            </a:xfrm>
            <a:prstGeom prst="rect">
              <a:avLst/>
            </a:prstGeom>
            <a:solidFill>
              <a:srgbClr val="4D4D4D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6084168" y="843558"/>
              <a:ext cx="288032" cy="37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E</a:t>
              </a:r>
            </a:p>
          </p:txBody>
        </p:sp>
      </p:grpSp>
      <p:sp>
        <p:nvSpPr>
          <p:cNvPr id="108" name="ZoneTexte 107"/>
          <p:cNvSpPr txBox="1"/>
          <p:nvPr/>
        </p:nvSpPr>
        <p:spPr>
          <a:xfrm>
            <a:off x="5148064" y="293179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Ici, pour insérer deux colonnes après C, je sélectionne D et E puis :</a:t>
            </a:r>
          </a:p>
        </p:txBody>
      </p:sp>
      <p:sp>
        <p:nvSpPr>
          <p:cNvPr id="115" name="Chevron 114"/>
          <p:cNvSpPr/>
          <p:nvPr/>
        </p:nvSpPr>
        <p:spPr>
          <a:xfrm rot="5400000">
            <a:off x="2987824" y="843558"/>
            <a:ext cx="720080" cy="576064"/>
          </a:xfrm>
          <a:prstGeom prst="chevron">
            <a:avLst>
              <a:gd name="adj" fmla="val 6133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2778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84380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116" name="Flèche droite 115"/>
          <p:cNvSpPr/>
          <p:nvPr/>
        </p:nvSpPr>
        <p:spPr>
          <a:xfrm rot="10800000">
            <a:off x="4644008" y="3147813"/>
            <a:ext cx="504056" cy="576064"/>
          </a:xfrm>
          <a:prstGeom prst="rightArrow">
            <a:avLst>
              <a:gd name="adj1" fmla="val 50000"/>
              <a:gd name="adj2" fmla="val 7994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8" name="Connecteur droit 117"/>
          <p:cNvCxnSpPr/>
          <p:nvPr/>
        </p:nvCxnSpPr>
        <p:spPr>
          <a:xfrm>
            <a:off x="5148064" y="2931790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3635896" y="69954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+2 ?</a:t>
            </a:r>
          </a:p>
        </p:txBody>
      </p:sp>
      <p:sp>
        <p:nvSpPr>
          <p:cNvPr id="120" name="Rectangle à coins arrondis 119"/>
          <p:cNvSpPr/>
          <p:nvPr/>
        </p:nvSpPr>
        <p:spPr>
          <a:xfrm>
            <a:off x="7596336" y="3651870"/>
            <a:ext cx="504056" cy="432048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21" name="ZoneTexte 5"/>
          <p:cNvSpPr txBox="1"/>
          <p:nvPr/>
        </p:nvSpPr>
        <p:spPr>
          <a:xfrm>
            <a:off x="7596336" y="3651870"/>
            <a:ext cx="471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Ctrl</a:t>
            </a:r>
          </a:p>
        </p:txBody>
      </p:sp>
      <p:sp>
        <p:nvSpPr>
          <p:cNvPr id="122" name="Rectangle à coins arrondis 121"/>
          <p:cNvSpPr/>
          <p:nvPr/>
        </p:nvSpPr>
        <p:spPr>
          <a:xfrm>
            <a:off x="8172400" y="3651870"/>
            <a:ext cx="504056" cy="936104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23" name="ZoneTexte 5"/>
          <p:cNvSpPr txBox="1"/>
          <p:nvPr/>
        </p:nvSpPr>
        <p:spPr>
          <a:xfrm>
            <a:off x="8172400" y="3651870"/>
            <a:ext cx="47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+</a:t>
            </a:r>
          </a:p>
        </p:txBody>
      </p:sp>
      <p:sp>
        <p:nvSpPr>
          <p:cNvPr id="124" name="ZoneTexte 123"/>
          <p:cNvSpPr txBox="1"/>
          <p:nvPr/>
        </p:nvSpPr>
        <p:spPr>
          <a:xfrm>
            <a:off x="5292080" y="401191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D:E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ZoneTexte 125"/>
          <p:cNvSpPr txBox="1"/>
          <p:nvPr/>
        </p:nvSpPr>
        <p:spPr>
          <a:xfrm>
            <a:off x="971600" y="12347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Insérer / supprimer 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des lignes et des colonnes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b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4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28" name="Image 1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95486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Image 12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95486"/>
            <a:ext cx="364314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Image 12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95486"/>
            <a:ext cx="311820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5" grpId="0" animBg="1"/>
      <p:bldP spid="116" grpId="0" animBg="1"/>
      <p:bldP spid="119" grpId="0"/>
      <p:bldP spid="120" grpId="0" animBg="1"/>
      <p:bldP spid="121" grpId="0"/>
      <p:bldP spid="122" grpId="0" animBg="1"/>
      <p:bldP spid="123" grpId="0"/>
      <p:bldP spid="1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06794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428396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1187624" y="149163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90770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3347864" y="1491630"/>
            <a:ext cx="0" cy="25922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4067944" y="1491630"/>
            <a:ext cx="0" cy="25922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1187624" y="235572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1187624" y="3219822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1187624" y="1923678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187624" y="3651870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0770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12372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7584" y="1491630"/>
            <a:ext cx="360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827584" y="1923678"/>
            <a:ext cx="360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827584" y="2355726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27584" y="3651870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827584" y="156363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827584" y="201717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27584" y="244922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827584" y="372387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6</a:t>
            </a:r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1259632" y="4083918"/>
            <a:ext cx="35283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771800" y="14916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</a:t>
            </a:r>
            <a:endParaRPr lang="fr-FR" sz="2400" dirty="0"/>
          </a:p>
        </p:txBody>
      </p:sp>
      <p:sp>
        <p:nvSpPr>
          <p:cNvPr id="49" name="Rectangle 48"/>
          <p:cNvSpPr/>
          <p:nvPr/>
        </p:nvSpPr>
        <p:spPr>
          <a:xfrm>
            <a:off x="1259632" y="149163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</a:t>
            </a:r>
            <a:endParaRPr lang="fr-FR" sz="2800" dirty="0"/>
          </a:p>
        </p:txBody>
      </p:sp>
      <p:sp>
        <p:nvSpPr>
          <p:cNvPr id="50" name="Rectangle 49"/>
          <p:cNvSpPr/>
          <p:nvPr/>
        </p:nvSpPr>
        <p:spPr>
          <a:xfrm>
            <a:off x="1331640" y="365187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</a:t>
            </a:r>
            <a:endParaRPr lang="fr-FR" sz="2400" dirty="0"/>
          </a:p>
        </p:txBody>
      </p:sp>
      <p:sp>
        <p:nvSpPr>
          <p:cNvPr id="54" name="Rectangle 53"/>
          <p:cNvSpPr/>
          <p:nvPr/>
        </p:nvSpPr>
        <p:spPr>
          <a:xfrm>
            <a:off x="1259632" y="184295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</a:t>
            </a:r>
            <a:endParaRPr lang="fr-FR" sz="3200" dirty="0"/>
          </a:p>
        </p:txBody>
      </p:sp>
      <p:sp>
        <p:nvSpPr>
          <p:cNvPr id="56" name="Rectangle 55"/>
          <p:cNvSpPr/>
          <p:nvPr/>
        </p:nvSpPr>
        <p:spPr>
          <a:xfrm>
            <a:off x="1259632" y="228371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</a:t>
            </a:r>
            <a:endParaRPr lang="fr-FR" sz="3200" dirty="0"/>
          </a:p>
        </p:txBody>
      </p:sp>
      <p:sp>
        <p:nvSpPr>
          <p:cNvPr id="57" name="Rectangle 56"/>
          <p:cNvSpPr/>
          <p:nvPr/>
        </p:nvSpPr>
        <p:spPr>
          <a:xfrm>
            <a:off x="1331640" y="3219822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"/>
              </a:rPr>
              <a:t></a:t>
            </a:r>
            <a:endParaRPr lang="fr-FR" sz="2800" dirty="0"/>
          </a:p>
        </p:txBody>
      </p:sp>
      <p:sp>
        <p:nvSpPr>
          <p:cNvPr id="58" name="Rectangle 57"/>
          <p:cNvSpPr/>
          <p:nvPr/>
        </p:nvSpPr>
        <p:spPr>
          <a:xfrm>
            <a:off x="3491880" y="14916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</a:t>
            </a:r>
            <a:endParaRPr lang="fr-FR" sz="2400" dirty="0"/>
          </a:p>
        </p:txBody>
      </p:sp>
      <p:sp>
        <p:nvSpPr>
          <p:cNvPr id="59" name="Rectangle 58"/>
          <p:cNvSpPr/>
          <p:nvPr/>
        </p:nvSpPr>
        <p:spPr>
          <a:xfrm>
            <a:off x="4211960" y="14196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</a:t>
            </a:r>
            <a:endParaRPr lang="fr-FR" sz="2800" dirty="0"/>
          </a:p>
        </p:txBody>
      </p:sp>
      <p:sp>
        <p:nvSpPr>
          <p:cNvPr id="60" name="Rectangle 59"/>
          <p:cNvSpPr/>
          <p:nvPr/>
        </p:nvSpPr>
        <p:spPr>
          <a:xfrm>
            <a:off x="4139952" y="17796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ym typeface="Webdings"/>
              </a:rPr>
              <a:t></a:t>
            </a:r>
            <a:endParaRPr lang="fr-FR" sz="3600" dirty="0"/>
          </a:p>
        </p:txBody>
      </p:sp>
      <p:sp>
        <p:nvSpPr>
          <p:cNvPr id="61" name="Rectangle 60"/>
          <p:cNvSpPr/>
          <p:nvPr/>
        </p:nvSpPr>
        <p:spPr>
          <a:xfrm>
            <a:off x="3491880" y="357986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</a:t>
            </a:r>
            <a:endParaRPr lang="fr-FR" sz="3200" dirty="0"/>
          </a:p>
        </p:txBody>
      </p:sp>
      <p:sp>
        <p:nvSpPr>
          <p:cNvPr id="62" name="Rectangle 61"/>
          <p:cNvSpPr/>
          <p:nvPr/>
        </p:nvSpPr>
        <p:spPr>
          <a:xfrm>
            <a:off x="2680821" y="185167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</a:t>
            </a:r>
            <a:endParaRPr lang="fr-FR" sz="3200" dirty="0"/>
          </a:p>
        </p:txBody>
      </p:sp>
      <p:sp>
        <p:nvSpPr>
          <p:cNvPr id="63" name="Rectangle 62"/>
          <p:cNvSpPr/>
          <p:nvPr/>
        </p:nvSpPr>
        <p:spPr>
          <a:xfrm>
            <a:off x="2679218" y="3581603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ym typeface="Wingdings"/>
              </a:rPr>
              <a:t></a:t>
            </a:r>
            <a:endParaRPr lang="fr-FR" sz="3600" dirty="0"/>
          </a:p>
        </p:txBody>
      </p:sp>
      <p:sp>
        <p:nvSpPr>
          <p:cNvPr id="64" name="Rectangle 63"/>
          <p:cNvSpPr/>
          <p:nvPr/>
        </p:nvSpPr>
        <p:spPr>
          <a:xfrm>
            <a:off x="2683773" y="2275007"/>
            <a:ext cx="736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ingdings"/>
              </a:rPr>
              <a:t></a:t>
            </a:r>
            <a:endParaRPr lang="fr-FR" sz="3200" dirty="0"/>
          </a:p>
        </p:txBody>
      </p:sp>
      <p:sp>
        <p:nvSpPr>
          <p:cNvPr id="65" name="Rectangle 64"/>
          <p:cNvSpPr/>
          <p:nvPr/>
        </p:nvSpPr>
        <p:spPr>
          <a:xfrm>
            <a:off x="3491880" y="1923678"/>
            <a:ext cx="551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 2"/>
              </a:rPr>
              <a:t></a:t>
            </a:r>
            <a:endParaRPr lang="fr-FR" sz="2800" dirty="0"/>
          </a:p>
        </p:txBody>
      </p:sp>
      <p:sp>
        <p:nvSpPr>
          <p:cNvPr id="66" name="Rectangle 65"/>
          <p:cNvSpPr/>
          <p:nvPr/>
        </p:nvSpPr>
        <p:spPr>
          <a:xfrm>
            <a:off x="3501890" y="2275007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</a:t>
            </a:r>
            <a:endParaRPr lang="fr-FR" sz="3200" dirty="0"/>
          </a:p>
        </p:txBody>
      </p:sp>
      <p:sp>
        <p:nvSpPr>
          <p:cNvPr id="68" name="Rectangle 67"/>
          <p:cNvSpPr/>
          <p:nvPr/>
        </p:nvSpPr>
        <p:spPr>
          <a:xfrm>
            <a:off x="4211960" y="357115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</a:t>
            </a:r>
            <a:endParaRPr lang="fr-FR" sz="3200" dirty="0"/>
          </a:p>
        </p:txBody>
      </p:sp>
      <p:sp>
        <p:nvSpPr>
          <p:cNvPr id="69" name="Rectangle 68"/>
          <p:cNvSpPr/>
          <p:nvPr/>
        </p:nvSpPr>
        <p:spPr>
          <a:xfrm>
            <a:off x="3491880" y="32198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</a:t>
            </a:r>
            <a:endParaRPr lang="fr-FR" sz="2800" dirty="0"/>
          </a:p>
        </p:txBody>
      </p:sp>
      <p:sp>
        <p:nvSpPr>
          <p:cNvPr id="70" name="Rectangle 69"/>
          <p:cNvSpPr/>
          <p:nvPr/>
        </p:nvSpPr>
        <p:spPr>
          <a:xfrm>
            <a:off x="4283968" y="2275007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</a:t>
            </a:r>
            <a:endParaRPr lang="fr-FR" sz="3200" dirty="0"/>
          </a:p>
        </p:txBody>
      </p:sp>
      <p:sp>
        <p:nvSpPr>
          <p:cNvPr id="71" name="Rectangle 70"/>
          <p:cNvSpPr/>
          <p:nvPr/>
        </p:nvSpPr>
        <p:spPr>
          <a:xfrm>
            <a:off x="4283968" y="32198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</a:t>
            </a:r>
            <a:endParaRPr lang="fr-FR" sz="2800" dirty="0"/>
          </a:p>
        </p:txBody>
      </p:sp>
      <p:sp>
        <p:nvSpPr>
          <p:cNvPr id="100" name="ZoneTexte 99"/>
          <p:cNvSpPr txBox="1"/>
          <p:nvPr/>
        </p:nvSpPr>
        <p:spPr>
          <a:xfrm>
            <a:off x="4860032" y="1347614"/>
            <a:ext cx="413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</a:t>
            </a: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insérer Plusieurs colonnes </a:t>
            </a:r>
            <a:r>
              <a:rPr lang="fr-FR" dirty="0"/>
              <a:t>ou plusieurs lignes </a:t>
            </a: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distantes simultanément</a:t>
            </a:r>
            <a:r>
              <a:rPr lang="fr-FR" dirty="0"/>
              <a:t>,</a:t>
            </a:r>
          </a:p>
          <a:p>
            <a:r>
              <a:rPr lang="fr-FR" dirty="0"/>
              <a:t>Je sélectionne toutes les lignes ou les colonnes qui suivent l’insertion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27584" y="3219822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827584" y="331331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27584" y="2787774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827584" y="288126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</a:t>
            </a:r>
          </a:p>
        </p:txBody>
      </p:sp>
      <p:cxnSp>
        <p:nvCxnSpPr>
          <p:cNvPr id="83" name="Connecteur droit 82"/>
          <p:cNvCxnSpPr/>
          <p:nvPr/>
        </p:nvCxnSpPr>
        <p:spPr>
          <a:xfrm flipH="1">
            <a:off x="1187624" y="2787774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1907704" y="4443958"/>
            <a:ext cx="72008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8762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40364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cxnSp>
        <p:nvCxnSpPr>
          <p:cNvPr id="86" name="Connecteur droit 85"/>
          <p:cNvCxnSpPr/>
          <p:nvPr/>
        </p:nvCxnSpPr>
        <p:spPr>
          <a:xfrm>
            <a:off x="4788024" y="1491630"/>
            <a:ext cx="0" cy="25922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5148064" y="285978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Ici, pour insérer une colonne entre B et C et une autre entre D et E, je sélectionne C et E puis :</a:t>
            </a:r>
          </a:p>
        </p:txBody>
      </p:sp>
      <p:sp>
        <p:nvSpPr>
          <p:cNvPr id="115" name="Chevron 114"/>
          <p:cNvSpPr/>
          <p:nvPr/>
        </p:nvSpPr>
        <p:spPr>
          <a:xfrm rot="5400000">
            <a:off x="2267744" y="843558"/>
            <a:ext cx="720080" cy="576064"/>
          </a:xfrm>
          <a:prstGeom prst="chevron">
            <a:avLst>
              <a:gd name="adj" fmla="val 6133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2778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84380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116" name="Flèche droite 115"/>
          <p:cNvSpPr/>
          <p:nvPr/>
        </p:nvSpPr>
        <p:spPr>
          <a:xfrm rot="10800000">
            <a:off x="4644008" y="3147813"/>
            <a:ext cx="504056" cy="576064"/>
          </a:xfrm>
          <a:prstGeom prst="rightArrow">
            <a:avLst>
              <a:gd name="adj1" fmla="val 50000"/>
              <a:gd name="adj2" fmla="val 7994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8" name="Connecteur droit 117"/>
          <p:cNvCxnSpPr/>
          <p:nvPr/>
        </p:nvCxnSpPr>
        <p:spPr>
          <a:xfrm>
            <a:off x="5148064" y="2931790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e 72"/>
          <p:cNvGrpSpPr/>
          <p:nvPr/>
        </p:nvGrpSpPr>
        <p:grpSpPr>
          <a:xfrm>
            <a:off x="2627784" y="1131590"/>
            <a:ext cx="720080" cy="3312368"/>
            <a:chOff x="1907704" y="1131590"/>
            <a:chExt cx="720080" cy="3312368"/>
          </a:xfrm>
        </p:grpSpPr>
        <p:grpSp>
          <p:nvGrpSpPr>
            <p:cNvPr id="74" name="Groupe 94"/>
            <p:cNvGrpSpPr/>
            <p:nvPr/>
          </p:nvGrpSpPr>
          <p:grpSpPr>
            <a:xfrm>
              <a:off x="1907704" y="1131590"/>
              <a:ext cx="720080" cy="3303984"/>
              <a:chOff x="35496" y="1283990"/>
              <a:chExt cx="720080" cy="3303984"/>
            </a:xfrm>
          </p:grpSpPr>
          <p:grpSp>
            <p:nvGrpSpPr>
              <p:cNvPr id="76" name="Groupe 53"/>
              <p:cNvGrpSpPr/>
              <p:nvPr/>
            </p:nvGrpSpPr>
            <p:grpSpPr>
              <a:xfrm>
                <a:off x="35496" y="1635646"/>
                <a:ext cx="720080" cy="2952328"/>
                <a:chOff x="6516216" y="1491630"/>
                <a:chExt cx="720080" cy="864096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6516216" y="1491630"/>
                  <a:ext cx="720080" cy="86409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516216" y="1494084"/>
                  <a:ext cx="720080" cy="846533"/>
                </a:xfrm>
                <a:prstGeom prst="rect">
                  <a:avLst/>
                </a:prstGeom>
                <a:solidFill>
                  <a:srgbClr val="4D4D4D">
                    <a:alpha val="3098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7" name="Rectangle 76"/>
              <p:cNvSpPr/>
              <p:nvPr/>
            </p:nvSpPr>
            <p:spPr>
              <a:xfrm>
                <a:off x="35496" y="1283990"/>
                <a:ext cx="720080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ZoneTexte 83"/>
              <p:cNvSpPr txBox="1"/>
              <p:nvPr/>
            </p:nvSpPr>
            <p:spPr>
              <a:xfrm>
                <a:off x="251520" y="128399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C</a:t>
                </a:r>
              </a:p>
            </p:txBody>
          </p:sp>
        </p:grpSp>
        <p:cxnSp>
          <p:nvCxnSpPr>
            <p:cNvPr id="75" name="Connecteur droit 74"/>
            <p:cNvCxnSpPr/>
            <p:nvPr/>
          </p:nvCxnSpPr>
          <p:spPr>
            <a:xfrm>
              <a:off x="1907704" y="4443958"/>
              <a:ext cx="720080" cy="0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e 88"/>
          <p:cNvGrpSpPr/>
          <p:nvPr/>
        </p:nvGrpSpPr>
        <p:grpSpPr>
          <a:xfrm>
            <a:off x="4067944" y="1131590"/>
            <a:ext cx="720080" cy="3312368"/>
            <a:chOff x="1907704" y="1131590"/>
            <a:chExt cx="720080" cy="3312368"/>
          </a:xfrm>
        </p:grpSpPr>
        <p:grpSp>
          <p:nvGrpSpPr>
            <p:cNvPr id="91" name="Groupe 94"/>
            <p:cNvGrpSpPr/>
            <p:nvPr/>
          </p:nvGrpSpPr>
          <p:grpSpPr>
            <a:xfrm>
              <a:off x="1907704" y="1131590"/>
              <a:ext cx="720080" cy="3303984"/>
              <a:chOff x="35496" y="1283990"/>
              <a:chExt cx="720080" cy="3303984"/>
            </a:xfrm>
          </p:grpSpPr>
          <p:grpSp>
            <p:nvGrpSpPr>
              <p:cNvPr id="94" name="Groupe 53"/>
              <p:cNvGrpSpPr/>
              <p:nvPr/>
            </p:nvGrpSpPr>
            <p:grpSpPr>
              <a:xfrm>
                <a:off x="35496" y="1635646"/>
                <a:ext cx="720080" cy="2952328"/>
                <a:chOff x="6516216" y="1491630"/>
                <a:chExt cx="720080" cy="864096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6516216" y="1491630"/>
                  <a:ext cx="720080" cy="86409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516216" y="1620537"/>
                  <a:ext cx="720080" cy="720080"/>
                </a:xfrm>
                <a:prstGeom prst="rect">
                  <a:avLst/>
                </a:prstGeom>
                <a:solidFill>
                  <a:srgbClr val="4D4D4D">
                    <a:alpha val="3098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>
                <a:off x="35496" y="1283990"/>
                <a:ext cx="720080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8" name="ZoneTexte 97"/>
              <p:cNvSpPr txBox="1"/>
              <p:nvPr/>
            </p:nvSpPr>
            <p:spPr>
              <a:xfrm>
                <a:off x="251520" y="128399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E</a:t>
                </a:r>
              </a:p>
            </p:txBody>
          </p:sp>
        </p:grpSp>
        <p:cxnSp>
          <p:nvCxnSpPr>
            <p:cNvPr id="93" name="Connecteur droit 92"/>
            <p:cNvCxnSpPr/>
            <p:nvPr/>
          </p:nvCxnSpPr>
          <p:spPr>
            <a:xfrm>
              <a:off x="1907704" y="4443958"/>
              <a:ext cx="720080" cy="0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Chevron 71"/>
          <p:cNvSpPr/>
          <p:nvPr/>
        </p:nvSpPr>
        <p:spPr>
          <a:xfrm rot="5400000">
            <a:off x="3707904" y="843558"/>
            <a:ext cx="720080" cy="576064"/>
          </a:xfrm>
          <a:prstGeom prst="chevron">
            <a:avLst>
              <a:gd name="adj" fmla="val 6133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356388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</a:t>
            </a:r>
          </a:p>
        </p:txBody>
      </p:sp>
      <p:sp>
        <p:nvSpPr>
          <p:cNvPr id="103" name="Rectangle à coins arrondis 102"/>
          <p:cNvSpPr/>
          <p:nvPr/>
        </p:nvSpPr>
        <p:spPr>
          <a:xfrm>
            <a:off x="6372200" y="3867894"/>
            <a:ext cx="504056" cy="432048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07" name="ZoneTexte 5"/>
          <p:cNvSpPr txBox="1"/>
          <p:nvPr/>
        </p:nvSpPr>
        <p:spPr>
          <a:xfrm>
            <a:off x="6372200" y="3867894"/>
            <a:ext cx="471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Ctrl</a:t>
            </a:r>
          </a:p>
        </p:txBody>
      </p:sp>
      <p:sp>
        <p:nvSpPr>
          <p:cNvPr id="109" name="Rectangle à coins arrondis 108"/>
          <p:cNvSpPr/>
          <p:nvPr/>
        </p:nvSpPr>
        <p:spPr>
          <a:xfrm>
            <a:off x="6948264" y="3867894"/>
            <a:ext cx="504056" cy="936104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0" name="ZoneTexte 5"/>
          <p:cNvSpPr txBox="1"/>
          <p:nvPr/>
        </p:nvSpPr>
        <p:spPr>
          <a:xfrm>
            <a:off x="6948264" y="3867894"/>
            <a:ext cx="47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+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5076056" y="415592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C:C;E:E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ZoneTexte 112"/>
          <p:cNvSpPr txBox="1"/>
          <p:nvPr/>
        </p:nvSpPr>
        <p:spPr>
          <a:xfrm>
            <a:off x="971600" y="12347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Insérer / supprimer 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des lignes et des colonnes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b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4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17" name="Image 1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95486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Image 1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95486"/>
            <a:ext cx="364314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Image 1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95486"/>
            <a:ext cx="311820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5" grpId="0" animBg="1"/>
      <p:bldP spid="116" grpId="0" animBg="1"/>
      <p:bldP spid="72" grpId="0" animBg="1"/>
      <p:bldP spid="103" grpId="0" animBg="1"/>
      <p:bldP spid="107" grpId="0"/>
      <p:bldP spid="109" grpId="0" animBg="1"/>
      <p:bldP spid="110" grpId="0"/>
      <p:bldP spid="1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406794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428396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1187624" y="149163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907704" y="1491630"/>
            <a:ext cx="0" cy="2160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3347864" y="1491630"/>
            <a:ext cx="0" cy="25922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4067944" y="1491630"/>
            <a:ext cx="0" cy="25922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1187624" y="235572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1187624" y="3219822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1187624" y="1923678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187624" y="3651870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0770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12372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7584" y="1491630"/>
            <a:ext cx="360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827584" y="1923678"/>
            <a:ext cx="360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827584" y="2355726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27584" y="3651870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827584" y="156363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827584" y="201717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27584" y="244922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827584" y="372387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6</a:t>
            </a:r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1259632" y="4083918"/>
            <a:ext cx="35283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771800" y="14916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sym typeface="Webdings"/>
              </a:rPr>
              <a:t>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59632" y="149163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</a:t>
            </a:r>
            <a:endParaRPr lang="fr-FR" sz="2800" dirty="0"/>
          </a:p>
        </p:txBody>
      </p:sp>
      <p:sp>
        <p:nvSpPr>
          <p:cNvPr id="50" name="Rectangle 49"/>
          <p:cNvSpPr/>
          <p:nvPr/>
        </p:nvSpPr>
        <p:spPr>
          <a:xfrm>
            <a:off x="1331640" y="365187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</a:t>
            </a:r>
            <a:endParaRPr lang="fr-FR" sz="2400" dirty="0"/>
          </a:p>
        </p:txBody>
      </p:sp>
      <p:sp>
        <p:nvSpPr>
          <p:cNvPr id="54" name="Rectangle 53"/>
          <p:cNvSpPr/>
          <p:nvPr/>
        </p:nvSpPr>
        <p:spPr>
          <a:xfrm>
            <a:off x="1259632" y="184295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</a:t>
            </a:r>
            <a:endParaRPr lang="fr-FR" sz="3200" dirty="0"/>
          </a:p>
        </p:txBody>
      </p:sp>
      <p:sp>
        <p:nvSpPr>
          <p:cNvPr id="56" name="Rectangle 55"/>
          <p:cNvSpPr/>
          <p:nvPr/>
        </p:nvSpPr>
        <p:spPr>
          <a:xfrm>
            <a:off x="1259632" y="228371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</a:t>
            </a:r>
            <a:endParaRPr lang="fr-FR" sz="3200" dirty="0"/>
          </a:p>
        </p:txBody>
      </p:sp>
      <p:sp>
        <p:nvSpPr>
          <p:cNvPr id="57" name="Rectangle 56"/>
          <p:cNvSpPr/>
          <p:nvPr/>
        </p:nvSpPr>
        <p:spPr>
          <a:xfrm>
            <a:off x="1331640" y="3219822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"/>
              </a:rPr>
              <a:t></a:t>
            </a:r>
            <a:endParaRPr lang="fr-FR" sz="2800" dirty="0"/>
          </a:p>
        </p:txBody>
      </p:sp>
      <p:sp>
        <p:nvSpPr>
          <p:cNvPr id="58" name="Rectangle 57"/>
          <p:cNvSpPr/>
          <p:nvPr/>
        </p:nvSpPr>
        <p:spPr>
          <a:xfrm>
            <a:off x="3491880" y="14916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ebdings"/>
              </a:rPr>
              <a:t></a:t>
            </a:r>
            <a:endParaRPr lang="fr-FR" sz="2400" dirty="0"/>
          </a:p>
        </p:txBody>
      </p:sp>
      <p:sp>
        <p:nvSpPr>
          <p:cNvPr id="59" name="Rectangle 58"/>
          <p:cNvSpPr/>
          <p:nvPr/>
        </p:nvSpPr>
        <p:spPr>
          <a:xfrm>
            <a:off x="4211960" y="14196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</a:t>
            </a:r>
            <a:endParaRPr lang="fr-FR" sz="2800" dirty="0"/>
          </a:p>
        </p:txBody>
      </p:sp>
      <p:sp>
        <p:nvSpPr>
          <p:cNvPr id="60" name="Rectangle 59"/>
          <p:cNvSpPr/>
          <p:nvPr/>
        </p:nvSpPr>
        <p:spPr>
          <a:xfrm>
            <a:off x="4139952" y="17796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ym typeface="Webdings"/>
              </a:rPr>
              <a:t></a:t>
            </a:r>
            <a:endParaRPr lang="fr-FR" sz="3600" dirty="0"/>
          </a:p>
        </p:txBody>
      </p:sp>
      <p:sp>
        <p:nvSpPr>
          <p:cNvPr id="61" name="Rectangle 60"/>
          <p:cNvSpPr/>
          <p:nvPr/>
        </p:nvSpPr>
        <p:spPr>
          <a:xfrm>
            <a:off x="3491880" y="357986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</a:t>
            </a:r>
            <a:endParaRPr lang="fr-FR" sz="3200" dirty="0"/>
          </a:p>
        </p:txBody>
      </p:sp>
      <p:sp>
        <p:nvSpPr>
          <p:cNvPr id="62" name="Rectangle 61"/>
          <p:cNvSpPr/>
          <p:nvPr/>
        </p:nvSpPr>
        <p:spPr>
          <a:xfrm>
            <a:off x="2680821" y="185167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sym typeface="Webdings"/>
              </a:rPr>
              <a:t>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79218" y="3581603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sym typeface="Wingdings"/>
              </a:rPr>
              <a:t>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683773" y="2275007"/>
            <a:ext cx="736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sym typeface="Wingdings"/>
              </a:rPr>
              <a:t>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91880" y="1923678"/>
            <a:ext cx="551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ingdings 2"/>
              </a:rPr>
              <a:t></a:t>
            </a:r>
            <a:endParaRPr lang="fr-FR" sz="2800" dirty="0"/>
          </a:p>
        </p:txBody>
      </p:sp>
      <p:sp>
        <p:nvSpPr>
          <p:cNvPr id="66" name="Rectangle 65"/>
          <p:cNvSpPr/>
          <p:nvPr/>
        </p:nvSpPr>
        <p:spPr>
          <a:xfrm>
            <a:off x="3501890" y="2275007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</a:t>
            </a:r>
            <a:endParaRPr lang="fr-FR" sz="3200" dirty="0"/>
          </a:p>
        </p:txBody>
      </p:sp>
      <p:sp>
        <p:nvSpPr>
          <p:cNvPr id="68" name="Rectangle 67"/>
          <p:cNvSpPr/>
          <p:nvPr/>
        </p:nvSpPr>
        <p:spPr>
          <a:xfrm>
            <a:off x="4211960" y="357115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ebdings"/>
              </a:rPr>
              <a:t></a:t>
            </a:r>
            <a:endParaRPr lang="fr-FR" sz="3200" dirty="0"/>
          </a:p>
        </p:txBody>
      </p:sp>
      <p:sp>
        <p:nvSpPr>
          <p:cNvPr id="69" name="Rectangle 68"/>
          <p:cNvSpPr/>
          <p:nvPr/>
        </p:nvSpPr>
        <p:spPr>
          <a:xfrm>
            <a:off x="3491880" y="32198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</a:t>
            </a:r>
            <a:endParaRPr lang="fr-FR" sz="2800" dirty="0"/>
          </a:p>
        </p:txBody>
      </p:sp>
      <p:sp>
        <p:nvSpPr>
          <p:cNvPr id="70" name="Rectangle 69"/>
          <p:cNvSpPr/>
          <p:nvPr/>
        </p:nvSpPr>
        <p:spPr>
          <a:xfrm>
            <a:off x="4283968" y="2275007"/>
            <a:ext cx="494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Symbol"/>
              </a:rPr>
              <a:t></a:t>
            </a:r>
            <a:endParaRPr lang="fr-FR" sz="3200" dirty="0"/>
          </a:p>
        </p:txBody>
      </p:sp>
      <p:sp>
        <p:nvSpPr>
          <p:cNvPr id="71" name="Rectangle 70"/>
          <p:cNvSpPr/>
          <p:nvPr/>
        </p:nvSpPr>
        <p:spPr>
          <a:xfrm>
            <a:off x="4283968" y="321982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ym typeface="Webdings"/>
              </a:rPr>
              <a:t></a:t>
            </a:r>
            <a:endParaRPr lang="fr-FR" sz="2800" dirty="0"/>
          </a:p>
        </p:txBody>
      </p:sp>
      <p:sp>
        <p:nvSpPr>
          <p:cNvPr id="100" name="ZoneTexte 99"/>
          <p:cNvSpPr txBox="1"/>
          <p:nvPr/>
        </p:nvSpPr>
        <p:spPr>
          <a:xfrm>
            <a:off x="4860032" y="1347614"/>
            <a:ext cx="413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</a:t>
            </a: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supprimer une ou plusieurs colonnes </a:t>
            </a:r>
            <a:r>
              <a:rPr lang="fr-FR" dirty="0"/>
              <a:t>ou ligne(s),</a:t>
            </a:r>
          </a:p>
          <a:p>
            <a:r>
              <a:rPr lang="fr-FR" dirty="0"/>
              <a:t>Je sélectionne les lignes ou les colonnes à supprimer puis 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27584" y="3219822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827584" y="331331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27584" y="2787774"/>
            <a:ext cx="360040" cy="432048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827584" y="288126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</a:t>
            </a:r>
          </a:p>
        </p:txBody>
      </p:sp>
      <p:cxnSp>
        <p:nvCxnSpPr>
          <p:cNvPr id="83" name="Connecteur droit 82"/>
          <p:cNvCxnSpPr/>
          <p:nvPr/>
        </p:nvCxnSpPr>
        <p:spPr>
          <a:xfrm flipH="1">
            <a:off x="1187624" y="2787774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1907704" y="4443958"/>
            <a:ext cx="72008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8762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40364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cxnSp>
        <p:nvCxnSpPr>
          <p:cNvPr id="86" name="Connecteur droit 85"/>
          <p:cNvCxnSpPr/>
          <p:nvPr/>
        </p:nvCxnSpPr>
        <p:spPr>
          <a:xfrm>
            <a:off x="4788024" y="1491630"/>
            <a:ext cx="0" cy="25922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2778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84380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grpSp>
        <p:nvGrpSpPr>
          <p:cNvPr id="2" name="Groupe 72"/>
          <p:cNvGrpSpPr/>
          <p:nvPr/>
        </p:nvGrpSpPr>
        <p:grpSpPr>
          <a:xfrm>
            <a:off x="2627784" y="1131590"/>
            <a:ext cx="720080" cy="3312368"/>
            <a:chOff x="1907704" y="1131590"/>
            <a:chExt cx="720080" cy="3312368"/>
          </a:xfrm>
        </p:grpSpPr>
        <p:grpSp>
          <p:nvGrpSpPr>
            <p:cNvPr id="7" name="Groupe 94"/>
            <p:cNvGrpSpPr/>
            <p:nvPr/>
          </p:nvGrpSpPr>
          <p:grpSpPr>
            <a:xfrm>
              <a:off x="1907704" y="1131590"/>
              <a:ext cx="720080" cy="3303984"/>
              <a:chOff x="35496" y="1283990"/>
              <a:chExt cx="720080" cy="3303984"/>
            </a:xfrm>
          </p:grpSpPr>
          <p:grpSp>
            <p:nvGrpSpPr>
              <p:cNvPr id="8" name="Groupe 53"/>
              <p:cNvGrpSpPr/>
              <p:nvPr/>
            </p:nvGrpSpPr>
            <p:grpSpPr>
              <a:xfrm>
                <a:off x="35496" y="1635646"/>
                <a:ext cx="720080" cy="2952328"/>
                <a:chOff x="6516216" y="1491630"/>
                <a:chExt cx="720080" cy="864096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6516216" y="1491630"/>
                  <a:ext cx="720080" cy="86409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516216" y="1494084"/>
                  <a:ext cx="720080" cy="846533"/>
                </a:xfrm>
                <a:prstGeom prst="rect">
                  <a:avLst/>
                </a:prstGeom>
                <a:solidFill>
                  <a:srgbClr val="4D4D4D">
                    <a:alpha val="3098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7" name="Rectangle 76"/>
              <p:cNvSpPr/>
              <p:nvPr/>
            </p:nvSpPr>
            <p:spPr>
              <a:xfrm>
                <a:off x="35496" y="1283990"/>
                <a:ext cx="720080" cy="3600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ZoneTexte 83"/>
              <p:cNvSpPr txBox="1"/>
              <p:nvPr/>
            </p:nvSpPr>
            <p:spPr>
              <a:xfrm>
                <a:off x="251520" y="128399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C</a:t>
                </a:r>
              </a:p>
            </p:txBody>
          </p:sp>
        </p:grpSp>
        <p:cxnSp>
          <p:nvCxnSpPr>
            <p:cNvPr id="75" name="Connecteur droit 74"/>
            <p:cNvCxnSpPr/>
            <p:nvPr/>
          </p:nvCxnSpPr>
          <p:spPr>
            <a:xfrm>
              <a:off x="1907704" y="4443958"/>
              <a:ext cx="720080" cy="0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3347864" y="113159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3563888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</a:t>
            </a:r>
          </a:p>
        </p:txBody>
      </p:sp>
      <p:sp>
        <p:nvSpPr>
          <p:cNvPr id="103" name="Rectangle à coins arrondis 102"/>
          <p:cNvSpPr/>
          <p:nvPr/>
        </p:nvSpPr>
        <p:spPr>
          <a:xfrm>
            <a:off x="6156176" y="2571750"/>
            <a:ext cx="504056" cy="432048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07" name="ZoneTexte 5"/>
          <p:cNvSpPr txBox="1"/>
          <p:nvPr/>
        </p:nvSpPr>
        <p:spPr>
          <a:xfrm>
            <a:off x="6156176" y="2571750"/>
            <a:ext cx="471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Ctrl</a:t>
            </a:r>
          </a:p>
        </p:txBody>
      </p:sp>
      <p:sp>
        <p:nvSpPr>
          <p:cNvPr id="109" name="Rectangle à coins arrondis 108"/>
          <p:cNvSpPr/>
          <p:nvPr/>
        </p:nvSpPr>
        <p:spPr>
          <a:xfrm>
            <a:off x="6732240" y="2571750"/>
            <a:ext cx="504056" cy="432048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0" name="ZoneTexte 5"/>
          <p:cNvSpPr txBox="1"/>
          <p:nvPr/>
        </p:nvSpPr>
        <p:spPr>
          <a:xfrm>
            <a:off x="6732240" y="2427734"/>
            <a:ext cx="47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-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ZoneTexte 112"/>
          <p:cNvSpPr txBox="1"/>
          <p:nvPr/>
        </p:nvSpPr>
        <p:spPr>
          <a:xfrm>
            <a:off x="971600" y="12347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Insérer / supprimer 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des lignes et des colonnes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b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4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17" name="Image 1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95486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Image 1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95486"/>
            <a:ext cx="364314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Image 1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95486"/>
            <a:ext cx="311820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ZoneTexte 88"/>
          <p:cNvSpPr txBox="1"/>
          <p:nvPr/>
        </p:nvSpPr>
        <p:spPr>
          <a:xfrm>
            <a:off x="5004048" y="3110646"/>
            <a:ext cx="3816424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Il est conseillé d’adopter le principe :</a:t>
            </a:r>
          </a:p>
          <a:p>
            <a:pPr algn="just"/>
            <a:r>
              <a:rPr lang="fr-FR" dirty="0">
                <a:solidFill>
                  <a:srgbClr val="FF0000"/>
                </a:solidFill>
              </a:rPr>
              <a:t>1 feuille = 1 tableau afin d’éviter de supprimer des colonnes et des lignes de tableaux  hors écran en dessous ou à droite de ceux que vous visualisez.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933EFA3-F798-27A8-2BE8-F2627844E1FF}"/>
              </a:ext>
            </a:extLst>
          </p:cNvPr>
          <p:cNvGrpSpPr/>
          <p:nvPr/>
        </p:nvGrpSpPr>
        <p:grpSpPr>
          <a:xfrm>
            <a:off x="6084168" y="51470"/>
            <a:ext cx="3096344" cy="5092030"/>
            <a:chOff x="6084168" y="51470"/>
            <a:chExt cx="3096344" cy="5092030"/>
          </a:xfrm>
        </p:grpSpPr>
        <p:sp>
          <p:nvSpPr>
            <p:cNvPr id="3" name="Triangle isocèle 2">
              <a:extLst>
                <a:ext uri="{FF2B5EF4-FFF2-40B4-BE49-F238E27FC236}">
                  <a16:creationId xmlns:a16="http://schemas.microsoft.com/office/drawing/2014/main" id="{F948BE3B-3126-CAC7-5198-24BA8C449C40}"/>
                </a:ext>
              </a:extLst>
            </p:cNvPr>
            <p:cNvSpPr/>
            <p:nvPr/>
          </p:nvSpPr>
          <p:spPr>
            <a:xfrm>
              <a:off x="6084168" y="51470"/>
              <a:ext cx="3096344" cy="5092030"/>
            </a:xfrm>
            <a:prstGeom prst="triangle">
              <a:avLst>
                <a:gd name="adj" fmla="val 996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B0F9E01F-387C-FC7C-B276-178E4FCE6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2679762"/>
              <a:ext cx="1368152" cy="1368152"/>
            </a:xfrm>
            <a:prstGeom prst="rect">
              <a:avLst/>
            </a:prstGeom>
          </p:spPr>
        </p:pic>
      </p:grpSp>
      <p:sp>
        <p:nvSpPr>
          <p:cNvPr id="82" name="Rectangle 81"/>
          <p:cNvSpPr/>
          <p:nvPr/>
        </p:nvSpPr>
        <p:spPr>
          <a:xfrm>
            <a:off x="3347864" y="1347614"/>
            <a:ext cx="3744416" cy="144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2987824" y="1059582"/>
            <a:ext cx="648072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1763688" y="98757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Etape  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1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1763688" y="3075806"/>
            <a:ext cx="792088" cy="7920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sx="123000" sy="123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Rectangle à coins arrondis 50"/>
          <p:cNvSpPr/>
          <p:nvPr/>
        </p:nvSpPr>
        <p:spPr>
          <a:xfrm>
            <a:off x="1979712" y="1779662"/>
            <a:ext cx="648072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3851920" y="113159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fondamentaux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7380312" y="3819693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 Black" pitchFamily="34" charset="0"/>
              </a:rPr>
              <a:t>Etape </a:t>
            </a:r>
            <a:r>
              <a:rPr lang="fr-FR" sz="7200" dirty="0">
                <a:solidFill>
                  <a:schemeClr val="bg1"/>
                </a:solidFill>
                <a:latin typeface="Arial Black" pitchFamily="34" charset="0"/>
              </a:rPr>
              <a:t>1</a:t>
            </a:r>
            <a:endParaRPr lang="fr-FR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2699792" y="177966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3 tableurs,</a:t>
            </a:r>
          </a:p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si différents et si ressemblants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2699792" y="242773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Méthodologie et principes </a:t>
            </a:r>
          </a:p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Applicables aux classeurs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2699792" y="3077547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Saisie des données 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et calculs statistiques de base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1979712" y="170765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  <a:t>a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1835696" y="3003798"/>
            <a:ext cx="432048" cy="646331"/>
          </a:xfrm>
          <a:prstGeom prst="rect">
            <a:avLst/>
          </a:prstGeom>
          <a:noFill/>
          <a:effectLst>
            <a:outerShdw blurRad="50800" dist="38100" dir="2700000" sx="123000" sy="123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c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979712" y="2427734"/>
            <a:ext cx="64807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979712" y="235572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b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748464" y="4155926"/>
            <a:ext cx="432048" cy="646331"/>
          </a:xfrm>
          <a:prstGeom prst="rect">
            <a:avLst/>
          </a:prstGeom>
          <a:noFill/>
          <a:effectLst>
            <a:outerShdw blurRad="50800" dist="38100" dir="2700000" sx="123000" sy="123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c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2339752" y="1491630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2339752" y="2067694"/>
            <a:ext cx="14401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2339752" y="2355726"/>
            <a:ext cx="14401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2339752" y="1779662"/>
            <a:ext cx="14401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2339752" y="2643758"/>
            <a:ext cx="14401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2339752" y="2931790"/>
            <a:ext cx="14401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39752" y="1131590"/>
            <a:ext cx="144016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915816" y="11315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19672" y="1491630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19672" y="1779662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1619672" y="2067694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619672" y="2355726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619672" y="2643758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1619672" y="2931790"/>
            <a:ext cx="72008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1979712" y="149163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979712" y="177966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979712" y="206769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979712" y="235572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979712" y="264375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979712" y="293179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6</a:t>
            </a:r>
          </a:p>
        </p:txBody>
      </p:sp>
      <p:cxnSp>
        <p:nvCxnSpPr>
          <p:cNvPr id="44" name="Connecteur droit 43"/>
          <p:cNvCxnSpPr/>
          <p:nvPr/>
        </p:nvCxnSpPr>
        <p:spPr>
          <a:xfrm>
            <a:off x="3779912" y="1419622"/>
            <a:ext cx="0" cy="180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4139952" y="141962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Rien</a:t>
            </a:r>
            <a:r>
              <a:rPr lang="fr-FR" dirty="0"/>
              <a:t> (vide ou donnant un résultat vide)</a:t>
            </a:r>
          </a:p>
        </p:txBody>
      </p:sp>
      <p:cxnSp>
        <p:nvCxnSpPr>
          <p:cNvPr id="53" name="Connecteur droit 52"/>
          <p:cNvCxnSpPr/>
          <p:nvPr/>
        </p:nvCxnSpPr>
        <p:spPr>
          <a:xfrm flipH="1">
            <a:off x="3635896" y="1635646"/>
            <a:ext cx="432048" cy="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4139952" y="170765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</a:t>
            </a:r>
            <a:r>
              <a:rPr lang="fr-FR" dirty="0">
                <a:solidFill>
                  <a:srgbClr val="0070C0"/>
                </a:solidFill>
              </a:rPr>
              <a:t>valeur</a:t>
            </a:r>
          </a:p>
        </p:txBody>
      </p:sp>
      <p:cxnSp>
        <p:nvCxnSpPr>
          <p:cNvPr id="59" name="Connecteur droit 58"/>
          <p:cNvCxnSpPr/>
          <p:nvPr/>
        </p:nvCxnSpPr>
        <p:spPr>
          <a:xfrm flipH="1">
            <a:off x="3779912" y="1923678"/>
            <a:ext cx="288032" cy="216024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2267744" y="172914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Prénom :</a:t>
            </a:r>
          </a:p>
        </p:txBody>
      </p:sp>
      <p:cxnSp>
        <p:nvCxnSpPr>
          <p:cNvPr id="62" name="Connecteur droit 61"/>
          <p:cNvCxnSpPr/>
          <p:nvPr/>
        </p:nvCxnSpPr>
        <p:spPr>
          <a:xfrm flipH="1">
            <a:off x="3635896" y="1923678"/>
            <a:ext cx="432048" cy="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2627784" y="201717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125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4139952" y="228371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</a:t>
            </a:r>
            <a:r>
              <a:rPr lang="fr-FR" dirty="0">
                <a:solidFill>
                  <a:srgbClr val="0070C0"/>
                </a:solidFill>
              </a:rPr>
              <a:t>formule</a:t>
            </a:r>
          </a:p>
        </p:txBody>
      </p:sp>
      <p:cxnSp>
        <p:nvCxnSpPr>
          <p:cNvPr id="68" name="Connecteur droit 67"/>
          <p:cNvCxnSpPr/>
          <p:nvPr/>
        </p:nvCxnSpPr>
        <p:spPr>
          <a:xfrm flipH="1" flipV="1">
            <a:off x="3923928" y="2499742"/>
            <a:ext cx="144016" cy="1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2267744" y="230520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=SOMME(C1:C9)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4139952" y="257175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</a:t>
            </a:r>
            <a:r>
              <a:rPr lang="fr-FR" dirty="0">
                <a:solidFill>
                  <a:srgbClr val="0070C0"/>
                </a:solidFill>
              </a:rPr>
              <a:t>Liaison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2267744" y="264375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=Feuil2!B4</a:t>
            </a:r>
          </a:p>
        </p:txBody>
      </p:sp>
      <p:cxnSp>
        <p:nvCxnSpPr>
          <p:cNvPr id="74" name="Connecteur droit 73"/>
          <p:cNvCxnSpPr/>
          <p:nvPr/>
        </p:nvCxnSpPr>
        <p:spPr>
          <a:xfrm flipH="1" flipV="1">
            <a:off x="3635896" y="2787774"/>
            <a:ext cx="432048" cy="2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4139952" y="285978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</a:t>
            </a:r>
            <a:r>
              <a:rPr lang="fr-FR" dirty="0">
                <a:solidFill>
                  <a:srgbClr val="0070C0"/>
                </a:solidFill>
              </a:rPr>
              <a:t>lien Hypertexte</a:t>
            </a:r>
          </a:p>
        </p:txBody>
      </p:sp>
      <p:cxnSp>
        <p:nvCxnSpPr>
          <p:cNvPr id="77" name="Connecteur droit 76"/>
          <p:cNvCxnSpPr/>
          <p:nvPr/>
        </p:nvCxnSpPr>
        <p:spPr>
          <a:xfrm flipH="1" flipV="1">
            <a:off x="3635896" y="3075806"/>
            <a:ext cx="432048" cy="2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2267744" y="293179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rgbClr val="0070C0"/>
                </a:solidFill>
              </a:rPr>
              <a:t>Cliquer ici</a:t>
            </a: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 cstate="print"/>
          <a:srcRect t="48774"/>
          <a:stretch>
            <a:fillRect/>
          </a:stretch>
        </p:blipFill>
        <p:spPr bwMode="auto">
          <a:xfrm rot="10800000">
            <a:off x="683568" y="2067694"/>
            <a:ext cx="723900" cy="30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3" cstate="print"/>
          <a:srcRect t="48774"/>
          <a:stretch>
            <a:fillRect/>
          </a:stretch>
        </p:blipFill>
        <p:spPr bwMode="auto">
          <a:xfrm>
            <a:off x="683568" y="1707654"/>
            <a:ext cx="723900" cy="30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" name="Connecteur droit 81"/>
          <p:cNvCxnSpPr/>
          <p:nvPr/>
        </p:nvCxnSpPr>
        <p:spPr>
          <a:xfrm>
            <a:off x="1475656" y="1923678"/>
            <a:ext cx="432048" cy="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1475656" y="2211710"/>
            <a:ext cx="432048" cy="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95686"/>
            <a:ext cx="127668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931790"/>
            <a:ext cx="1224136" cy="50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" name="Connecteur droit 102"/>
          <p:cNvCxnSpPr/>
          <p:nvPr/>
        </p:nvCxnSpPr>
        <p:spPr>
          <a:xfrm>
            <a:off x="5580112" y="2499742"/>
            <a:ext cx="576064" cy="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6084168" y="3075806"/>
            <a:ext cx="144016" cy="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1995686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Image 10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1851" y="2499742"/>
            <a:ext cx="352437" cy="30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Image 10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2499742"/>
            <a:ext cx="352437" cy="30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Image 1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435846"/>
            <a:ext cx="352437" cy="30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Image 1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0392" y="2499742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Image 11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3435846"/>
            <a:ext cx="26666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ZoneTexte 114"/>
          <p:cNvSpPr txBox="1"/>
          <p:nvPr/>
        </p:nvSpPr>
        <p:spPr>
          <a:xfrm>
            <a:off x="2627784" y="401191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=[Classeur3]Feuil2!$B$4</a:t>
            </a:r>
          </a:p>
        </p:txBody>
      </p:sp>
      <p:cxnSp>
        <p:nvCxnSpPr>
          <p:cNvPr id="116" name="Connecteur droit 115"/>
          <p:cNvCxnSpPr/>
          <p:nvPr/>
        </p:nvCxnSpPr>
        <p:spPr>
          <a:xfrm flipV="1">
            <a:off x="3275856" y="2859782"/>
            <a:ext cx="0" cy="1152128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ZoneTexte 118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Contenu des cellules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C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21" name="Image 1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95486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Image 1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95486"/>
            <a:ext cx="364314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Image 12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195486"/>
            <a:ext cx="311820" cy="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8" grpId="0"/>
      <p:bldP spid="60" grpId="0"/>
      <p:bldP spid="66" grpId="0"/>
      <p:bldP spid="67" grpId="0"/>
      <p:bldP spid="69" grpId="0"/>
      <p:bldP spid="72" grpId="0"/>
      <p:bldP spid="73" grpId="0"/>
      <p:bldP spid="76" grpId="0"/>
      <p:bldP spid="78" grpId="0"/>
      <p:bldP spid="115" grpId="0"/>
      <p:bldP spid="11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2" name="Connecteur droit 101"/>
          <p:cNvCxnSpPr/>
          <p:nvPr/>
        </p:nvCxnSpPr>
        <p:spPr>
          <a:xfrm flipH="1">
            <a:off x="6084168" y="1521247"/>
            <a:ext cx="288032" cy="0"/>
          </a:xfrm>
          <a:prstGeom prst="line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70" idx="2"/>
          </p:cNvCxnSpPr>
          <p:nvPr/>
        </p:nvCxnSpPr>
        <p:spPr>
          <a:xfrm>
            <a:off x="6444208" y="873175"/>
            <a:ext cx="0" cy="2736304"/>
          </a:xfrm>
          <a:prstGeom prst="line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531" y="1347614"/>
            <a:ext cx="45815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4139952" y="1397174"/>
            <a:ext cx="720080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4355976" y="139717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9552" y="2045246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539552" y="2333278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539552" y="2621310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539552" y="2909342"/>
            <a:ext cx="72008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899592" y="204524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899592" y="233327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899592" y="262131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899592" y="290934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4211960" y="2019493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22%</a:t>
            </a:r>
          </a:p>
          <a:p>
            <a:r>
              <a:rPr lang="fr-FR" b="1" dirty="0"/>
              <a:t>26%</a:t>
            </a:r>
          </a:p>
          <a:p>
            <a:r>
              <a:rPr lang="fr-FR" b="1" dirty="0"/>
              <a:t>20%</a:t>
            </a:r>
          </a:p>
          <a:p>
            <a:r>
              <a:rPr lang="fr-FR" b="1" dirty="0"/>
              <a:t>20%</a:t>
            </a:r>
          </a:p>
        </p:txBody>
      </p:sp>
      <p:grpSp>
        <p:nvGrpSpPr>
          <p:cNvPr id="66" name="Groupe 53"/>
          <p:cNvGrpSpPr/>
          <p:nvPr/>
        </p:nvGrpSpPr>
        <p:grpSpPr>
          <a:xfrm>
            <a:off x="4139952" y="2045245"/>
            <a:ext cx="720080" cy="1152129"/>
            <a:chOff x="6516216" y="1491630"/>
            <a:chExt cx="720080" cy="864097"/>
          </a:xfrm>
        </p:grpSpPr>
        <p:sp>
          <p:nvSpPr>
            <p:cNvPr id="67" name="Rectangle 66"/>
            <p:cNvSpPr/>
            <p:nvPr/>
          </p:nvSpPr>
          <p:spPr>
            <a:xfrm>
              <a:off x="6516216" y="1491630"/>
              <a:ext cx="720080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516216" y="1707655"/>
              <a:ext cx="720080" cy="648072"/>
            </a:xfrm>
            <a:prstGeom prst="rect">
              <a:avLst/>
            </a:prstGeom>
            <a:solidFill>
              <a:srgbClr val="4D4D4D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9" name="Ellipse 68"/>
          <p:cNvSpPr/>
          <p:nvPr/>
        </p:nvSpPr>
        <p:spPr>
          <a:xfrm>
            <a:off x="6228184" y="441127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6228184" y="41151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6876256" y="44112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Sélection de</a:t>
            </a:r>
          </a:p>
          <a:p>
            <a:r>
              <a:rPr lang="fr-FR" dirty="0"/>
              <a:t>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 plage Résultats</a:t>
            </a:r>
          </a:p>
        </p:txBody>
      </p:sp>
      <p:sp>
        <p:nvSpPr>
          <p:cNvPr id="72" name="Ellipse 71"/>
          <p:cNvSpPr/>
          <p:nvPr/>
        </p:nvSpPr>
        <p:spPr>
          <a:xfrm>
            <a:off x="6228184" y="126283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>
            <a:off x="6228184" y="123321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6876256" y="123321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Activation du</a:t>
            </a:r>
          </a:p>
          <a:p>
            <a:r>
              <a:rPr lang="fr-FR" dirty="0"/>
              <a:t>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 Saisie</a:t>
            </a:r>
          </a:p>
        </p:txBody>
      </p:sp>
      <p:sp>
        <p:nvSpPr>
          <p:cNvPr id="75" name="Ellipse 74"/>
          <p:cNvSpPr/>
          <p:nvPr/>
        </p:nvSpPr>
        <p:spPr>
          <a:xfrm>
            <a:off x="6228184" y="205492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6228184" y="202530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6876256" y="206769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Saisie, correction</a:t>
            </a:r>
          </a:p>
          <a:p>
            <a:r>
              <a:rPr lang="fr-FR" dirty="0"/>
              <a:t>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 Brouillon</a:t>
            </a:r>
          </a:p>
        </p:txBody>
      </p:sp>
      <p:sp>
        <p:nvSpPr>
          <p:cNvPr id="78" name="Ellipse 77"/>
          <p:cNvSpPr/>
          <p:nvPr/>
        </p:nvSpPr>
        <p:spPr>
          <a:xfrm>
            <a:off x="6228184" y="2919016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6228184" y="288939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6804248" y="288939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Validation</a:t>
            </a:r>
          </a:p>
          <a:p>
            <a:r>
              <a:rPr lang="fr-FR" dirty="0"/>
              <a:t>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sur toute la plage</a:t>
            </a:r>
          </a:p>
        </p:txBody>
      </p:sp>
      <p:cxnSp>
        <p:nvCxnSpPr>
          <p:cNvPr id="99" name="Connecteur droit 98"/>
          <p:cNvCxnSpPr/>
          <p:nvPr/>
        </p:nvCxnSpPr>
        <p:spPr>
          <a:xfrm>
            <a:off x="6084168" y="1521247"/>
            <a:ext cx="0" cy="2058615"/>
          </a:xfrm>
          <a:prstGeom prst="line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à coins arrondis 104"/>
          <p:cNvSpPr/>
          <p:nvPr/>
        </p:nvSpPr>
        <p:spPr>
          <a:xfrm>
            <a:off x="8460432" y="1305223"/>
            <a:ext cx="576064" cy="576064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06" name="Rectangle à coins arrondis 105"/>
          <p:cNvSpPr/>
          <p:nvPr/>
        </p:nvSpPr>
        <p:spPr>
          <a:xfrm>
            <a:off x="8460432" y="1305223"/>
            <a:ext cx="576064" cy="576064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07" name="ZoneTexte 265"/>
          <p:cNvSpPr txBox="1"/>
          <p:nvPr/>
        </p:nvSpPr>
        <p:spPr>
          <a:xfrm>
            <a:off x="8460432" y="130522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F2</a:t>
            </a:r>
          </a:p>
        </p:txBody>
      </p:sp>
      <p:cxnSp>
        <p:nvCxnSpPr>
          <p:cNvPr id="109" name="Connecteur droit 108"/>
          <p:cNvCxnSpPr/>
          <p:nvPr/>
        </p:nvCxnSpPr>
        <p:spPr>
          <a:xfrm flipH="1">
            <a:off x="6084168" y="3579862"/>
            <a:ext cx="288032" cy="0"/>
          </a:xfrm>
          <a:prstGeom prst="line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H="1">
            <a:off x="5940152" y="2571750"/>
            <a:ext cx="144016" cy="72008"/>
          </a:xfrm>
          <a:prstGeom prst="line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 flipH="1" flipV="1">
            <a:off x="6084168" y="2571750"/>
            <a:ext cx="144016" cy="72008"/>
          </a:xfrm>
          <a:prstGeom prst="line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4211960" y="2067694"/>
            <a:ext cx="0" cy="21602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9" name="Groupe 118"/>
          <p:cNvGrpSpPr/>
          <p:nvPr/>
        </p:nvGrpSpPr>
        <p:grpSpPr>
          <a:xfrm>
            <a:off x="1979712" y="1995686"/>
            <a:ext cx="4032448" cy="360040"/>
            <a:chOff x="1979712" y="483518"/>
            <a:chExt cx="4032448" cy="360040"/>
          </a:xfrm>
        </p:grpSpPr>
        <p:sp>
          <p:nvSpPr>
            <p:cNvPr id="117" name="ZoneTexte 116"/>
            <p:cNvSpPr txBox="1"/>
            <p:nvPr/>
          </p:nvSpPr>
          <p:spPr>
            <a:xfrm>
              <a:off x="4139952" y="483518"/>
              <a:ext cx="187220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=MOYENNE(</a:t>
              </a:r>
              <a:r>
                <a:rPr lang="fr-FR" sz="1600" b="1" dirty="0">
                  <a:solidFill>
                    <a:srgbClr val="0070C0"/>
                  </a:solidFill>
                </a:rPr>
                <a:t>B2:D2</a:t>
              </a:r>
              <a:r>
                <a:rPr lang="fr-FR" sz="1600" b="1" dirty="0"/>
                <a:t>)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979712" y="555526"/>
              <a:ext cx="2160240" cy="28803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0" name="Rectangle à coins arrondis 119"/>
          <p:cNvSpPr/>
          <p:nvPr/>
        </p:nvSpPr>
        <p:spPr>
          <a:xfrm>
            <a:off x="6156176" y="3795886"/>
            <a:ext cx="576064" cy="504056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21" name="ZoneTexte 5"/>
          <p:cNvSpPr txBox="1"/>
          <p:nvPr/>
        </p:nvSpPr>
        <p:spPr>
          <a:xfrm>
            <a:off x="6156176" y="3795886"/>
            <a:ext cx="471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Ctrl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723877"/>
            <a:ext cx="576064" cy="8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Rectangle à coins arrondis 125"/>
          <p:cNvSpPr/>
          <p:nvPr/>
        </p:nvSpPr>
        <p:spPr>
          <a:xfrm>
            <a:off x="7596336" y="3795886"/>
            <a:ext cx="576064" cy="504056"/>
          </a:xfrm>
          <a:prstGeom prst="roundRect">
            <a:avLst>
              <a:gd name="adj" fmla="val 2949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27" name="ZoneTexte 5"/>
          <p:cNvSpPr txBox="1"/>
          <p:nvPr/>
        </p:nvSpPr>
        <p:spPr>
          <a:xfrm>
            <a:off x="7596336" y="3795886"/>
            <a:ext cx="471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Alt</a:t>
            </a:r>
          </a:p>
        </p:txBody>
      </p:sp>
      <p:pic>
        <p:nvPicPr>
          <p:cNvPr id="1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3723877"/>
            <a:ext cx="576064" cy="8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Image 12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99942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Image 12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4299942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Image 13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299942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ZoneTexte 133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Mode brouillon</a:t>
            </a:r>
          </a:p>
        </p:txBody>
      </p:sp>
      <p:sp>
        <p:nvSpPr>
          <p:cNvPr id="135" name="ZoneTexte 134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C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37" grpId="0" animBg="1"/>
      <p:bldP spid="38" grpId="0" animBg="1"/>
      <p:bldP spid="39" grpId="0" animBg="1"/>
      <p:bldP spid="40" grpId="0" animBg="1"/>
      <p:bldP spid="43" grpId="0"/>
      <p:bldP spid="44" grpId="0"/>
      <p:bldP spid="45" grpId="0"/>
      <p:bldP spid="46" grpId="0"/>
      <p:bldP spid="64" grpId="0"/>
      <p:bldP spid="69" grpId="0" animBg="1"/>
      <p:bldP spid="70" grpId="0"/>
      <p:bldP spid="71" grpId="0"/>
      <p:bldP spid="72" grpId="0" animBg="1"/>
      <p:bldP spid="73" grpId="0"/>
      <p:bldP spid="74" grpId="0"/>
      <p:bldP spid="75" grpId="0" animBg="1"/>
      <p:bldP spid="76" grpId="0"/>
      <p:bldP spid="77" grpId="0"/>
      <p:bldP spid="78" grpId="0" animBg="1"/>
      <p:bldP spid="79" grpId="0"/>
      <p:bldP spid="80" grpId="0"/>
      <p:bldP spid="105" grpId="0" animBg="1"/>
      <p:bldP spid="106" grpId="0" animBg="1"/>
      <p:bldP spid="107" grpId="0"/>
      <p:bldP spid="120" grpId="0" animBg="1"/>
      <p:bldP spid="121" grpId="0"/>
      <p:bldP spid="126" grpId="0" animBg="1"/>
      <p:bldP spid="1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35696" y="555526"/>
            <a:ext cx="583264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/>
              <a:t>Fonction</a:t>
            </a:r>
            <a:r>
              <a:rPr lang="fr-FR" sz="2400" b="1" dirty="0"/>
              <a:t>(</a:t>
            </a:r>
            <a:r>
              <a:rPr lang="fr-FR" dirty="0"/>
              <a:t>argument1</a:t>
            </a:r>
            <a:r>
              <a:rPr lang="fr-FR" sz="2400" b="1" dirty="0"/>
              <a:t>;</a:t>
            </a:r>
            <a:r>
              <a:rPr lang="fr-FR" dirty="0"/>
              <a:t>Argument2…</a:t>
            </a:r>
            <a:r>
              <a:rPr lang="fr-FR" sz="2400" b="1" dirty="0"/>
              <a:t>;</a:t>
            </a:r>
            <a:r>
              <a:rPr lang="fr-FR" b="1" dirty="0"/>
              <a:t>[</a:t>
            </a:r>
            <a:r>
              <a:rPr lang="fr-FR" dirty="0"/>
              <a:t>Argument_Facultatif</a:t>
            </a:r>
            <a:r>
              <a:rPr lang="fr-FR" b="1" dirty="0"/>
              <a:t>]</a:t>
            </a:r>
            <a:r>
              <a:rPr lang="fr-FR" sz="2400" b="1" dirty="0"/>
              <a:t>)</a:t>
            </a:r>
            <a:endParaRPr lang="fr-FR" b="1" dirty="0"/>
          </a:p>
        </p:txBody>
      </p:sp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7534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27534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627534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755576" y="105958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Tolérance</a:t>
            </a:r>
            <a:r>
              <a:rPr lang="fr-FR" dirty="0"/>
              <a:t> pour les opérations simples avec peu d’opérateurs </a:t>
            </a:r>
          </a:p>
          <a:p>
            <a:r>
              <a:rPr lang="fr-FR" dirty="0"/>
              <a:t>( ici, </a:t>
            </a:r>
            <a:r>
              <a:rPr lang="fr-FR" i="1" dirty="0"/>
              <a:t>a</a:t>
            </a:r>
            <a:r>
              <a:rPr lang="fr-FR" dirty="0"/>
              <a:t> et </a:t>
            </a:r>
            <a:r>
              <a:rPr lang="fr-FR" i="1" dirty="0"/>
              <a:t>b</a:t>
            </a:r>
            <a:r>
              <a:rPr lang="fr-FR" dirty="0"/>
              <a:t> étant des valeurs de cellules) 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95736" y="1667584"/>
            <a:ext cx="93610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/>
              <a:t>= </a:t>
            </a:r>
            <a:r>
              <a:rPr lang="fr-FR" i="1" dirty="0"/>
              <a:t>a</a:t>
            </a:r>
            <a:r>
              <a:rPr lang="fr-FR" dirty="0"/>
              <a:t> </a:t>
            </a:r>
            <a:r>
              <a:rPr lang="fr-FR" sz="2000" b="1" dirty="0"/>
              <a:t>+</a:t>
            </a:r>
            <a:r>
              <a:rPr lang="fr-FR" b="1" dirty="0"/>
              <a:t> </a:t>
            </a:r>
            <a:r>
              <a:rPr lang="fr-FR" i="1" dirty="0"/>
              <a:t>b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75856" y="1667584"/>
            <a:ext cx="93610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/>
              <a:t>= </a:t>
            </a:r>
            <a:r>
              <a:rPr lang="fr-FR" i="1" dirty="0"/>
              <a:t>a</a:t>
            </a:r>
            <a:r>
              <a:rPr lang="fr-FR" dirty="0"/>
              <a:t> </a:t>
            </a:r>
            <a:r>
              <a:rPr lang="fr-FR" sz="2000" b="1" dirty="0"/>
              <a:t>-</a:t>
            </a:r>
            <a:r>
              <a:rPr lang="fr-FR" b="1" dirty="0"/>
              <a:t> </a:t>
            </a:r>
            <a:r>
              <a:rPr lang="fr-FR" i="1" dirty="0"/>
              <a:t>b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55976" y="1667584"/>
            <a:ext cx="93610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/>
              <a:t>= </a:t>
            </a:r>
            <a:r>
              <a:rPr lang="fr-FR" i="1" dirty="0"/>
              <a:t>a</a:t>
            </a:r>
            <a:r>
              <a:rPr lang="fr-FR" dirty="0"/>
              <a:t> </a:t>
            </a:r>
            <a:r>
              <a:rPr lang="fr-FR" sz="2000" b="1" dirty="0"/>
              <a:t>*</a:t>
            </a:r>
            <a:r>
              <a:rPr lang="fr-FR" b="1" dirty="0"/>
              <a:t> </a:t>
            </a:r>
            <a:r>
              <a:rPr lang="fr-FR" i="1" dirty="0"/>
              <a:t>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436096" y="1667584"/>
            <a:ext cx="93610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/>
              <a:t>= </a:t>
            </a:r>
            <a:r>
              <a:rPr lang="fr-FR" i="1" dirty="0"/>
              <a:t>a</a:t>
            </a:r>
            <a:r>
              <a:rPr lang="fr-FR" dirty="0"/>
              <a:t> </a:t>
            </a:r>
            <a:r>
              <a:rPr lang="fr-FR" sz="2000" b="1" dirty="0"/>
              <a:t>/</a:t>
            </a:r>
            <a:r>
              <a:rPr lang="fr-FR" b="1" dirty="0"/>
              <a:t> </a:t>
            </a:r>
            <a:r>
              <a:rPr lang="fr-FR" i="1" dirty="0"/>
              <a:t>b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55576" y="307580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Exceptions </a:t>
            </a:r>
            <a:r>
              <a:rPr lang="fr-FR" dirty="0"/>
              <a:t>(fonctions sans arguments) 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99592" y="3550245"/>
            <a:ext cx="18002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 err="1"/>
              <a:t>Aujourdhui</a:t>
            </a:r>
            <a:r>
              <a:rPr lang="fr-FR" sz="2400" b="1" dirty="0"/>
              <a:t>()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899592" y="4054301"/>
            <a:ext cx="18002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 err="1"/>
              <a:t>Today</a:t>
            </a:r>
            <a:r>
              <a:rPr lang="fr-FR" sz="2400" b="1" dirty="0"/>
              <a:t>()</a:t>
            </a:r>
            <a:endParaRPr lang="fr-FR" b="1" dirty="0"/>
          </a:p>
        </p:txBody>
      </p:sp>
      <p:pic>
        <p:nvPicPr>
          <p:cNvPr id="15" name="Imag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50245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50245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054301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3707904" y="3550245"/>
            <a:ext cx="12241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/>
              <a:t>Alea</a:t>
            </a:r>
            <a:r>
              <a:rPr lang="fr-FR" sz="2400" b="1" dirty="0"/>
              <a:t>()</a:t>
            </a:r>
            <a:endParaRPr lang="fr-FR" b="1" dirty="0"/>
          </a:p>
        </p:txBody>
      </p:sp>
      <p:pic>
        <p:nvPicPr>
          <p:cNvPr id="19" name="Image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50245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550245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3707904" y="4054301"/>
            <a:ext cx="12241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/>
              <a:t>Rand</a:t>
            </a:r>
            <a:r>
              <a:rPr lang="fr-FR" sz="2400" b="1" dirty="0"/>
              <a:t>()</a:t>
            </a:r>
            <a:endParaRPr lang="fr-FR" b="1" dirty="0"/>
          </a:p>
        </p:txBody>
      </p:sp>
      <p:pic>
        <p:nvPicPr>
          <p:cNvPr id="22" name="Image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54301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6012160" y="3766269"/>
            <a:ext cx="93610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/>
              <a:t>PI</a:t>
            </a:r>
            <a:r>
              <a:rPr lang="fr-FR" sz="2400" b="1" dirty="0"/>
              <a:t>()</a:t>
            </a:r>
            <a:endParaRPr lang="fr-FR" b="1" dirty="0"/>
          </a:p>
        </p:txBody>
      </p:sp>
      <p:pic>
        <p:nvPicPr>
          <p:cNvPr id="24" name="Image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766269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766269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766269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755576" y="213970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Attention aux </a:t>
            </a:r>
            <a:r>
              <a:rPr lang="fr-FR" u="sng" dirty="0"/>
              <a:t>priorités</a:t>
            </a:r>
            <a:r>
              <a:rPr lang="fr-FR" dirty="0"/>
              <a:t> mathématiques: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051720" y="249974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4 + 3 X 5 = 19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979712" y="271576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(4 + 3) X 5 = 35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Principes de base sur les fonctions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C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3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8" grpId="0" animBg="1"/>
      <p:bldP spid="21" grpId="0" animBg="1"/>
      <p:bldP spid="23" grpId="0" animBg="1"/>
      <p:bldP spid="27" grpId="0"/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627534"/>
            <a:ext cx="59795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915566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779662"/>
            <a:ext cx="664473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067694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931790"/>
            <a:ext cx="658131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3363838"/>
            <a:ext cx="4320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Repères et aide lors de la saisie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C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3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4427984" y="1347614"/>
            <a:ext cx="2160240" cy="1324020"/>
            <a:chOff x="2699792" y="1419622"/>
            <a:chExt cx="2160240" cy="1324020"/>
          </a:xfrm>
        </p:grpSpPr>
        <p:sp>
          <p:nvSpPr>
            <p:cNvPr id="11" name="ZoneTexte 10"/>
            <p:cNvSpPr txBox="1"/>
            <p:nvPr/>
          </p:nvSpPr>
          <p:spPr>
            <a:xfrm>
              <a:off x="2699792" y="1635646"/>
              <a:ext cx="2160240" cy="110799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b="1" u="sng" dirty="0" err="1"/>
                <a:t>InfoBulle</a:t>
              </a:r>
              <a:r>
                <a:rPr lang="fr-FR" dirty="0"/>
                <a:t> :</a:t>
              </a:r>
            </a:p>
            <a:p>
              <a:pPr algn="just"/>
              <a:r>
                <a:rPr lang="fr-FR" sz="1600" dirty="0"/>
                <a:t>Elle indique quelle est l’état en cours (gras) et les étapes attendues.</a:t>
              </a: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V="1">
              <a:off x="3779912" y="1419622"/>
              <a:ext cx="0" cy="216024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539552" y="1059582"/>
            <a:ext cx="5184576" cy="1242139"/>
            <a:chOff x="611560" y="1059582"/>
            <a:chExt cx="5184576" cy="1242139"/>
          </a:xfrm>
        </p:grpSpPr>
        <p:sp>
          <p:nvSpPr>
            <p:cNvPr id="16" name="ZoneTexte 15"/>
            <p:cNvSpPr txBox="1"/>
            <p:nvPr/>
          </p:nvSpPr>
          <p:spPr>
            <a:xfrm>
              <a:off x="611560" y="1347614"/>
              <a:ext cx="2160240" cy="95410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dirty="0"/>
                <a:t>La/ les plage(s) montrées est/sont encadrée(s) de la couleur où elle(s) figure(nt) dans la formule</a:t>
              </a:r>
              <a:endParaRPr lang="fr-FR" sz="1200" dirty="0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V="1">
              <a:off x="1835696" y="1131590"/>
              <a:ext cx="0" cy="216024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>
              <a:stCxn id="16" idx="3"/>
            </p:cNvCxnSpPr>
            <p:nvPr/>
          </p:nvCxnSpPr>
          <p:spPr>
            <a:xfrm flipV="1">
              <a:off x="2771800" y="1059582"/>
              <a:ext cx="3024336" cy="765086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27534"/>
            <a:ext cx="720080" cy="79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03648" y="1462013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Traitement de Texte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55526"/>
            <a:ext cx="864096" cy="92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55776" y="1462013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Tableur Grapheur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699542"/>
            <a:ext cx="80668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91880" y="1462013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Bases de données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627534"/>
            <a:ext cx="872120" cy="84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72000" y="1430655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Présentation (projection)</a:t>
            </a:r>
          </a:p>
        </p:txBody>
      </p:sp>
      <p:pic>
        <p:nvPicPr>
          <p:cNvPr id="11" name="Image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206769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3046189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4043769"/>
            <a:ext cx="544664" cy="58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1" y="2067694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3046189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3808" y="4043769"/>
            <a:ext cx="504056" cy="5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7904" y="2134800"/>
            <a:ext cx="562467" cy="50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07904" y="3046189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79912" y="4043769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8024" y="2074415"/>
            <a:ext cx="558920" cy="5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88024" y="3046189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60032" y="4043769"/>
            <a:ext cx="465036" cy="54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19" cstate="print"/>
          <a:srcRect r="34276"/>
          <a:stretch>
            <a:fillRect/>
          </a:stretch>
        </p:blipFill>
        <p:spPr bwMode="auto">
          <a:xfrm>
            <a:off x="179512" y="2139702"/>
            <a:ext cx="116276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20" cstate="print"/>
          <a:srcRect r="12847"/>
          <a:stretch>
            <a:fillRect/>
          </a:stretch>
        </p:blipFill>
        <p:spPr bwMode="auto">
          <a:xfrm>
            <a:off x="179512" y="3046189"/>
            <a:ext cx="13681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9512" y="4043769"/>
            <a:ext cx="13681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1475656" y="3550245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err="1"/>
              <a:t>Writer</a:t>
            </a:r>
            <a:endParaRPr lang="fr-FR" sz="1200" dirty="0"/>
          </a:p>
        </p:txBody>
      </p:sp>
      <p:sp>
        <p:nvSpPr>
          <p:cNvPr id="27" name="Rectangle 26"/>
          <p:cNvSpPr/>
          <p:nvPr/>
        </p:nvSpPr>
        <p:spPr>
          <a:xfrm>
            <a:off x="1475656" y="2643758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Word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47664" y="4630365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err="1"/>
              <a:t>GDocs</a:t>
            </a:r>
            <a:endParaRPr lang="fr-FR" sz="1200" dirty="0"/>
          </a:p>
        </p:txBody>
      </p:sp>
      <p:sp>
        <p:nvSpPr>
          <p:cNvPr id="29" name="Rectangle 28"/>
          <p:cNvSpPr/>
          <p:nvPr/>
        </p:nvSpPr>
        <p:spPr>
          <a:xfrm>
            <a:off x="2555776" y="2643758"/>
            <a:ext cx="936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Excel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55776" y="3550245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Calc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55776" y="4630365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GSheets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91880" y="2654791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Access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491880" y="3550245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Base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72000" y="4641398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err="1"/>
              <a:t>GSlides</a:t>
            </a:r>
            <a:endParaRPr lang="fr-FR" sz="1200" dirty="0"/>
          </a:p>
        </p:txBody>
      </p:sp>
      <p:sp>
        <p:nvSpPr>
          <p:cNvPr id="36" name="Rectangle 35"/>
          <p:cNvSpPr/>
          <p:nvPr/>
        </p:nvSpPr>
        <p:spPr>
          <a:xfrm>
            <a:off x="3491880" y="4558357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err="1"/>
              <a:t>GFusion</a:t>
            </a:r>
            <a:r>
              <a:rPr lang="fr-FR" sz="1200" dirty="0"/>
              <a:t> Tables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72000" y="2643758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Powerpoint</a:t>
            </a:r>
          </a:p>
        </p:txBody>
      </p:sp>
      <p:grpSp>
        <p:nvGrpSpPr>
          <p:cNvPr id="64" name="Groupe 63"/>
          <p:cNvGrpSpPr/>
          <p:nvPr/>
        </p:nvGrpSpPr>
        <p:grpSpPr>
          <a:xfrm>
            <a:off x="5796136" y="627534"/>
            <a:ext cx="922089" cy="864096"/>
            <a:chOff x="5796136" y="339502"/>
            <a:chExt cx="922089" cy="86409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796136" y="339502"/>
              <a:ext cx="922089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F2F1F1"/>
                </a:clrFrom>
                <a:clrTo>
                  <a:srgbClr val="F2F1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28184" y="843558"/>
              <a:ext cx="337195" cy="331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Rectangle 40"/>
          <p:cNvSpPr/>
          <p:nvPr/>
        </p:nvSpPr>
        <p:spPr>
          <a:xfrm>
            <a:off x="5652120" y="1419622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Courriel Agenda contacts</a:t>
            </a:r>
          </a:p>
        </p:txBody>
      </p:sp>
      <p:pic>
        <p:nvPicPr>
          <p:cNvPr id="42" name="Image 41"/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868144" y="2067694"/>
            <a:ext cx="636558" cy="58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5652120" y="2643758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Outlook</a:t>
            </a:r>
          </a:p>
        </p:txBody>
      </p:sp>
      <p:pic>
        <p:nvPicPr>
          <p:cNvPr id="44" name="Image 43"/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940152" y="4011910"/>
            <a:ext cx="593426" cy="5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5724128" y="465998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err="1"/>
              <a:t>GMail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4644008" y="357986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err="1"/>
              <a:t>Impress</a:t>
            </a:r>
            <a:endParaRPr lang="fr-FR" sz="12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730899" y="771550"/>
            <a:ext cx="8654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6660232" y="1419622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Publication (diffusion)</a:t>
            </a:r>
          </a:p>
        </p:txBody>
      </p:sp>
      <p:pic>
        <p:nvPicPr>
          <p:cNvPr id="50" name="Image 49"/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876256" y="2067694"/>
            <a:ext cx="636558" cy="5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50"/>
          <p:cNvSpPr/>
          <p:nvPr/>
        </p:nvSpPr>
        <p:spPr>
          <a:xfrm>
            <a:off x="6660232" y="2643758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Publisher</a:t>
            </a:r>
          </a:p>
        </p:txBody>
      </p:sp>
      <p:pic>
        <p:nvPicPr>
          <p:cNvPr id="52" name="Image 51"/>
          <p:cNvPicPr/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804248" y="3075806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6804248" y="3579862"/>
            <a:ext cx="720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err="1"/>
              <a:t>Draw</a:t>
            </a:r>
            <a:endParaRPr lang="fr-FR" sz="1200" dirty="0"/>
          </a:p>
        </p:txBody>
      </p:sp>
      <p:pic>
        <p:nvPicPr>
          <p:cNvPr id="54" name="Image 53"/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948264" y="4011910"/>
            <a:ext cx="468846" cy="58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6660232" y="465998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err="1"/>
              <a:t>GDrawings</a:t>
            </a:r>
            <a:endParaRPr lang="fr-FR" sz="1200" dirty="0"/>
          </a:p>
        </p:txBody>
      </p:sp>
      <p:cxnSp>
        <p:nvCxnSpPr>
          <p:cNvPr id="57" name="Connecteur droit 56"/>
          <p:cNvCxnSpPr/>
          <p:nvPr/>
        </p:nvCxnSpPr>
        <p:spPr>
          <a:xfrm>
            <a:off x="5652120" y="1059582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740352" y="771550"/>
            <a:ext cx="774898" cy="7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7668344" y="1491630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Formulaires</a:t>
            </a:r>
          </a:p>
        </p:txBody>
      </p:sp>
      <p:pic>
        <p:nvPicPr>
          <p:cNvPr id="60" name="Image 59"/>
          <p:cNvPicPr/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884368" y="2022656"/>
            <a:ext cx="619305" cy="62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/>
          <p:cNvSpPr/>
          <p:nvPr/>
        </p:nvSpPr>
        <p:spPr>
          <a:xfrm>
            <a:off x="7668344" y="2643758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InfoPath</a:t>
            </a:r>
          </a:p>
        </p:txBody>
      </p:sp>
      <p:pic>
        <p:nvPicPr>
          <p:cNvPr id="62" name="Image 61"/>
          <p:cNvPicPr/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956376" y="4011910"/>
            <a:ext cx="515788" cy="63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62"/>
          <p:cNvSpPr/>
          <p:nvPr/>
        </p:nvSpPr>
        <p:spPr>
          <a:xfrm>
            <a:off x="7740352" y="465998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err="1"/>
              <a:t>GForms</a:t>
            </a:r>
            <a:endParaRPr lang="fr-FR" sz="1200" dirty="0"/>
          </a:p>
        </p:txBody>
      </p:sp>
      <p:sp>
        <p:nvSpPr>
          <p:cNvPr id="65" name="Rectangle 64"/>
          <p:cNvSpPr/>
          <p:nvPr/>
        </p:nvSpPr>
        <p:spPr>
          <a:xfrm>
            <a:off x="5724128" y="288032"/>
            <a:ext cx="3419872" cy="1779662"/>
          </a:xfrm>
          <a:prstGeom prst="rect">
            <a:avLst/>
          </a:prstGeom>
          <a:solidFill>
            <a:srgbClr val="F8F8F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La gamme logicielle des 3 suites majeures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a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43" grpId="0"/>
      <p:bldP spid="45" grpId="0"/>
      <p:bldP spid="47" grpId="0"/>
      <p:bldP spid="51" grpId="0"/>
      <p:bldP spid="53" grpId="0"/>
      <p:bldP spid="55" grpId="0"/>
      <p:bldP spid="61" grpId="0"/>
      <p:bldP spid="63" grpId="0"/>
      <p:bldP spid="6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948665"/>
            <a:ext cx="381642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/>
              <a:t>SOMME</a:t>
            </a:r>
            <a:r>
              <a:rPr lang="fr-FR" sz="2400" b="1" dirty="0"/>
              <a:t>(</a:t>
            </a:r>
            <a:r>
              <a:rPr lang="fr-FR" dirty="0"/>
              <a:t>Valeur1</a:t>
            </a:r>
            <a:r>
              <a:rPr lang="fr-FR" sz="2400" b="1" dirty="0"/>
              <a:t>;</a:t>
            </a:r>
            <a:r>
              <a:rPr lang="fr-FR" dirty="0"/>
              <a:t>Valeur2</a:t>
            </a:r>
            <a:r>
              <a:rPr lang="fr-FR" b="1" dirty="0"/>
              <a:t>…;</a:t>
            </a:r>
            <a:r>
              <a:rPr lang="fr-FR" dirty="0"/>
              <a:t>Valeur </a:t>
            </a:r>
            <a:r>
              <a:rPr lang="fr-FR" i="1" dirty="0"/>
              <a:t>n</a:t>
            </a:r>
            <a:r>
              <a:rPr lang="fr-FR" sz="2400" b="1" dirty="0"/>
              <a:t>)</a:t>
            </a:r>
            <a:endParaRPr lang="fr-FR" b="1" dirty="0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2458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2458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34466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043608" y="1482338"/>
            <a:ext cx="381642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/>
              <a:t>SUM</a:t>
            </a:r>
            <a:r>
              <a:rPr lang="fr-FR" sz="2400" b="1" dirty="0"/>
              <a:t>(</a:t>
            </a:r>
            <a:r>
              <a:rPr lang="fr-FR" dirty="0"/>
              <a:t>Valeur1</a:t>
            </a:r>
            <a:r>
              <a:rPr lang="fr-FR" sz="2400" b="1" dirty="0"/>
              <a:t>;</a:t>
            </a:r>
            <a:r>
              <a:rPr lang="fr-FR" dirty="0"/>
              <a:t>Valeur2</a:t>
            </a:r>
            <a:r>
              <a:rPr lang="fr-FR" b="1" dirty="0"/>
              <a:t>…;</a:t>
            </a:r>
            <a:r>
              <a:rPr lang="fr-FR" dirty="0"/>
              <a:t>Valeur </a:t>
            </a:r>
            <a:r>
              <a:rPr lang="fr-FR" i="1" dirty="0"/>
              <a:t>n</a:t>
            </a:r>
            <a:r>
              <a:rPr lang="fr-FR" sz="2400" b="1" dirty="0"/>
              <a:t>)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932040" y="987574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accent1">
                    <a:lumMod val="75000"/>
                  </a:schemeClr>
                </a:solidFill>
              </a:rPr>
              <a:t>Limites :</a:t>
            </a:r>
          </a:p>
          <a:p>
            <a:r>
              <a:rPr lang="fr-FR" sz="1600" dirty="0"/>
              <a:t>Celles de la machine</a:t>
            </a:r>
          </a:p>
          <a:p>
            <a:r>
              <a:rPr lang="fr-FR" sz="1600" dirty="0"/>
              <a:t>N’additionne que des valeurs numériques</a:t>
            </a:r>
          </a:p>
          <a:p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539552" y="227442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additionner les valeurs A1, A2, A3, A4, A6 et A7 de la feuille active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87824" y="292249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= A1 + A2 + A3 + A4 + A6 + A7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987824" y="313852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= (A1:A4)+(A6:A7)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27584" y="356127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= SOMME(A1:A4)+SOMME(A6:A7)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27584" y="377730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= SOMME(A1:A4;A6:A7)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87824" y="335454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= (A1:A7)- A5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860032" y="357057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= SUM(A1:A4)+SUM(A6:A7)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860032" y="378659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= SUM(A1:A4;A6:A7)</a:t>
            </a:r>
          </a:p>
        </p:txBody>
      </p:sp>
      <p:pic>
        <p:nvPicPr>
          <p:cNvPr id="18" name="Imag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7574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7574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91630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L’addition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C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4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948665"/>
            <a:ext cx="403244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/>
              <a:t>MOYENNE</a:t>
            </a:r>
            <a:r>
              <a:rPr lang="fr-FR" sz="2400" b="1" dirty="0"/>
              <a:t>(</a:t>
            </a:r>
            <a:r>
              <a:rPr lang="fr-FR" dirty="0"/>
              <a:t>Valeur1</a:t>
            </a:r>
            <a:r>
              <a:rPr lang="fr-FR" sz="2400" b="1" dirty="0"/>
              <a:t>;</a:t>
            </a:r>
            <a:r>
              <a:rPr lang="fr-FR" dirty="0"/>
              <a:t>Valeur2</a:t>
            </a:r>
            <a:r>
              <a:rPr lang="fr-FR" b="1" dirty="0"/>
              <a:t>…;</a:t>
            </a:r>
            <a:r>
              <a:rPr lang="fr-FR" dirty="0"/>
              <a:t>Valeur </a:t>
            </a:r>
            <a:r>
              <a:rPr lang="fr-FR" i="1" dirty="0"/>
              <a:t>n</a:t>
            </a:r>
            <a:r>
              <a:rPr lang="fr-FR" sz="2400" b="1" dirty="0"/>
              <a:t>)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1482338"/>
            <a:ext cx="403244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/>
              <a:t>AVERAGE</a:t>
            </a:r>
            <a:r>
              <a:rPr lang="fr-FR" sz="2400" b="1" dirty="0"/>
              <a:t>(</a:t>
            </a:r>
            <a:r>
              <a:rPr lang="fr-FR" dirty="0"/>
              <a:t>Valeur1</a:t>
            </a:r>
            <a:r>
              <a:rPr lang="fr-FR" sz="2400" b="1" dirty="0"/>
              <a:t>;</a:t>
            </a:r>
            <a:r>
              <a:rPr lang="fr-FR" dirty="0"/>
              <a:t>Valeur2</a:t>
            </a:r>
            <a:r>
              <a:rPr lang="fr-FR" b="1" dirty="0"/>
              <a:t>…;</a:t>
            </a:r>
            <a:r>
              <a:rPr lang="fr-FR" dirty="0"/>
              <a:t>Valeur </a:t>
            </a:r>
            <a:r>
              <a:rPr lang="fr-FR" i="1" dirty="0"/>
              <a:t>n</a:t>
            </a:r>
            <a:r>
              <a:rPr lang="fr-FR" sz="2400" b="1" dirty="0"/>
              <a:t>)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148064" y="98757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accent1">
                    <a:lumMod val="75000"/>
                  </a:schemeClr>
                </a:solidFill>
              </a:rPr>
              <a:t>Limites :</a:t>
            </a:r>
          </a:p>
          <a:p>
            <a:r>
              <a:rPr lang="fr-FR" sz="1600" dirty="0"/>
              <a:t>Il faut </a:t>
            </a:r>
            <a:r>
              <a:rPr lang="fr-FR" sz="1600" b="1" dirty="0"/>
              <a:t>au moins une valeur numérique</a:t>
            </a:r>
            <a:r>
              <a:rPr lang="fr-FR" sz="1600" dirty="0"/>
              <a:t>.</a:t>
            </a:r>
          </a:p>
          <a:p>
            <a:r>
              <a:rPr lang="fr-FR" sz="1600" dirty="0"/>
              <a:t>Code erreur </a:t>
            </a:r>
            <a:r>
              <a:rPr lang="fr-FR" sz="1600" b="1" dirty="0">
                <a:solidFill>
                  <a:srgbClr val="FF0000"/>
                </a:solidFill>
              </a:rPr>
              <a:t>#DIV/0</a:t>
            </a:r>
          </a:p>
        </p:txBody>
      </p:sp>
      <p:pic>
        <p:nvPicPr>
          <p:cNvPr id="19" name="Image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2458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2458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34466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539552" y="227442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faire la moyenne de la plage de A1 jusqu’à A6 :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27584" y="306651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= SOMME(A1:A6)/6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27584" y="336383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= MOYENNE(A1:A6)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860032" y="335454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= AVERAGE(A1:A6)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4860032" y="307580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= SUM(A1:A6)/6</a:t>
            </a:r>
          </a:p>
        </p:txBody>
      </p:sp>
      <p:pic>
        <p:nvPicPr>
          <p:cNvPr id="42" name="Image 4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7574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 4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7574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Image 4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91630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La moyenne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C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5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9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1608350"/>
            <a:ext cx="403244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/>
              <a:t>NB</a:t>
            </a:r>
            <a:r>
              <a:rPr lang="fr-FR" sz="2400" b="1" dirty="0"/>
              <a:t>(</a:t>
            </a:r>
            <a:r>
              <a:rPr lang="fr-FR" dirty="0"/>
              <a:t>Valeur1</a:t>
            </a:r>
            <a:r>
              <a:rPr lang="fr-FR" sz="2400" b="1" dirty="0"/>
              <a:t>;</a:t>
            </a:r>
            <a:r>
              <a:rPr lang="fr-FR" dirty="0"/>
              <a:t>Valeur2</a:t>
            </a:r>
            <a:r>
              <a:rPr lang="fr-FR" b="1" dirty="0"/>
              <a:t>…;</a:t>
            </a:r>
            <a:r>
              <a:rPr lang="fr-FR" dirty="0"/>
              <a:t>Valeur </a:t>
            </a:r>
            <a:r>
              <a:rPr lang="fr-FR" i="1" dirty="0"/>
              <a:t>n</a:t>
            </a:r>
            <a:r>
              <a:rPr lang="fr-FR" sz="2400" b="1" dirty="0"/>
              <a:t>)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2142023"/>
            <a:ext cx="403244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/>
              <a:t>COUNT</a:t>
            </a:r>
            <a:r>
              <a:rPr lang="fr-FR" sz="2400" b="1" dirty="0"/>
              <a:t>(</a:t>
            </a:r>
            <a:r>
              <a:rPr lang="fr-FR" dirty="0"/>
              <a:t>Valeur1</a:t>
            </a:r>
            <a:r>
              <a:rPr lang="fr-FR" sz="2400" b="1" dirty="0"/>
              <a:t>;</a:t>
            </a:r>
            <a:r>
              <a:rPr lang="fr-FR" dirty="0"/>
              <a:t>Valeur2</a:t>
            </a:r>
            <a:r>
              <a:rPr lang="fr-FR" b="1" dirty="0"/>
              <a:t>…;</a:t>
            </a:r>
            <a:r>
              <a:rPr lang="fr-FR" dirty="0"/>
              <a:t>Valeur </a:t>
            </a:r>
            <a:r>
              <a:rPr lang="fr-FR" i="1" dirty="0"/>
              <a:t>n</a:t>
            </a:r>
            <a:r>
              <a:rPr lang="fr-FR" sz="2400" b="1" dirty="0"/>
              <a:t>)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148064" y="1739592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accent1">
                    <a:lumMod val="75000"/>
                  </a:schemeClr>
                </a:solidFill>
              </a:rPr>
              <a:t>Exemple :</a:t>
            </a:r>
          </a:p>
          <a:p>
            <a:r>
              <a:rPr lang="fr-FR" sz="1600" dirty="0"/>
              <a:t>=NB(A1:E2)</a:t>
            </a:r>
          </a:p>
          <a:p>
            <a:r>
              <a:rPr lang="fr-FR" sz="1600" dirty="0"/>
              <a:t>=COUNT(A1:E2)</a:t>
            </a:r>
          </a:p>
          <a:p>
            <a:r>
              <a:rPr lang="fr-FR" sz="1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Résultat :</a:t>
            </a:r>
          </a:p>
        </p:txBody>
      </p:sp>
      <p:pic>
        <p:nvPicPr>
          <p:cNvPr id="14" name="Imag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47259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47259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151315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179512" y="105029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Compter les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valeurs numériques </a:t>
            </a:r>
            <a:r>
              <a:rPr lang="fr-FR" dirty="0"/>
              <a:t>: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43608" y="3150135"/>
            <a:ext cx="403244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/>
              <a:t>NBVAL</a:t>
            </a:r>
            <a:r>
              <a:rPr lang="fr-FR" sz="2400" b="1" dirty="0"/>
              <a:t>(</a:t>
            </a:r>
            <a:r>
              <a:rPr lang="fr-FR" dirty="0"/>
              <a:t>Valeur1</a:t>
            </a:r>
            <a:r>
              <a:rPr lang="fr-FR" sz="2400" b="1" dirty="0"/>
              <a:t>;</a:t>
            </a:r>
            <a:r>
              <a:rPr lang="fr-FR" dirty="0"/>
              <a:t>Valeur2</a:t>
            </a:r>
            <a:r>
              <a:rPr lang="fr-FR" b="1" dirty="0"/>
              <a:t>…;</a:t>
            </a:r>
            <a:r>
              <a:rPr lang="fr-FR" dirty="0"/>
              <a:t>Valeur </a:t>
            </a:r>
            <a:r>
              <a:rPr lang="fr-FR" i="1" dirty="0"/>
              <a:t>n</a:t>
            </a:r>
            <a:r>
              <a:rPr lang="fr-FR" sz="2400" b="1" dirty="0"/>
              <a:t>)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1043608" y="3683808"/>
            <a:ext cx="403244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/>
              <a:t>COUNTA</a:t>
            </a:r>
            <a:r>
              <a:rPr lang="fr-FR" sz="2400" b="1" dirty="0"/>
              <a:t>(</a:t>
            </a:r>
            <a:r>
              <a:rPr lang="fr-FR" dirty="0"/>
              <a:t>Valeur1</a:t>
            </a:r>
            <a:r>
              <a:rPr lang="fr-FR" sz="2400" b="1" dirty="0"/>
              <a:t>;</a:t>
            </a:r>
            <a:r>
              <a:rPr lang="fr-FR" dirty="0"/>
              <a:t>Valeur2</a:t>
            </a:r>
            <a:r>
              <a:rPr lang="fr-FR" b="1" dirty="0"/>
              <a:t>…;</a:t>
            </a:r>
            <a:r>
              <a:rPr lang="fr-FR" dirty="0"/>
              <a:t>Valeur </a:t>
            </a:r>
            <a:r>
              <a:rPr lang="fr-FR" i="1" dirty="0"/>
              <a:t>n</a:t>
            </a:r>
            <a:r>
              <a:rPr lang="fr-FR" sz="2400" b="1" dirty="0"/>
              <a:t>)</a:t>
            </a:r>
            <a:endParaRPr lang="fr-FR" b="1" dirty="0"/>
          </a:p>
        </p:txBody>
      </p:sp>
      <p:pic>
        <p:nvPicPr>
          <p:cNvPr id="28" name="Image 2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89044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89044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693100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ZoneTexte 31"/>
          <p:cNvSpPr txBox="1"/>
          <p:nvPr/>
        </p:nvSpPr>
        <p:spPr>
          <a:xfrm>
            <a:off x="323528" y="2705313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Compter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les valeurs </a:t>
            </a:r>
            <a:r>
              <a:rPr lang="fr-FR" dirty="0"/>
              <a:t>(non vides) :</a:t>
            </a:r>
          </a:p>
        </p:txBody>
      </p:sp>
      <p:cxnSp>
        <p:nvCxnSpPr>
          <p:cNvPr id="40" name="Connecteur droit 39"/>
          <p:cNvCxnSpPr/>
          <p:nvPr/>
        </p:nvCxnSpPr>
        <p:spPr>
          <a:xfrm>
            <a:off x="5364088" y="865044"/>
            <a:ext cx="0" cy="5760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6084168" y="865044"/>
            <a:ext cx="0" cy="5760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6804248" y="865044"/>
            <a:ext cx="0" cy="5760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7524328" y="865044"/>
            <a:ext cx="0" cy="5760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8244408" y="865044"/>
            <a:ext cx="0" cy="5760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8964488" y="865044"/>
            <a:ext cx="0" cy="5760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>
            <a:off x="5364088" y="1441108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364088" y="50500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6084168" y="50500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6804248" y="50500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7524328" y="50500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8244408" y="50500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5580112" y="5050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6300192" y="5050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7020272" y="5050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7740352" y="5050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8460432" y="5050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932040" y="865044"/>
            <a:ext cx="432048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932040" y="1153076"/>
            <a:ext cx="432048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>
            <a:off x="5004048" y="86504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5004048" y="115307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cxnSp>
        <p:nvCxnSpPr>
          <p:cNvPr id="79" name="Connecteur droit 78"/>
          <p:cNvCxnSpPr/>
          <p:nvPr/>
        </p:nvCxnSpPr>
        <p:spPr>
          <a:xfrm flipH="1">
            <a:off x="5364088" y="115307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5364088" y="843558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19   Hello         20%   29/12</a:t>
            </a:r>
          </a:p>
          <a:p>
            <a:r>
              <a:rPr lang="fr-FR" u="sng" dirty="0">
                <a:solidFill>
                  <a:schemeClr val="accent1">
                    <a:lumMod val="75000"/>
                  </a:schemeClr>
                </a:solidFill>
              </a:rPr>
              <a:t>Feuil2 </a:t>
            </a:r>
            <a:r>
              <a:rPr lang="fr-FR" dirty="0"/>
              <a:t>           7   09:00     As         Deux</a:t>
            </a:r>
            <a:endParaRPr lang="fr-FR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5148064" y="3107744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accent1">
                    <a:lumMod val="75000"/>
                  </a:schemeClr>
                </a:solidFill>
              </a:rPr>
              <a:t>Exemple :</a:t>
            </a:r>
          </a:p>
          <a:p>
            <a:r>
              <a:rPr lang="fr-FR" sz="1600" dirty="0"/>
              <a:t>=NBVAL(A1:E2)</a:t>
            </a:r>
          </a:p>
          <a:p>
            <a:r>
              <a:rPr lang="fr-FR" sz="1600" dirty="0"/>
              <a:t>=COUNTA(A1:E2)</a:t>
            </a:r>
          </a:p>
          <a:p>
            <a:r>
              <a:rPr lang="fr-FR" sz="1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Résultat :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7236296" y="2459672"/>
            <a:ext cx="1008112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5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7236296" y="3827824"/>
            <a:ext cx="1008112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9</a:t>
            </a:r>
          </a:p>
        </p:txBody>
      </p:sp>
      <p:sp>
        <p:nvSpPr>
          <p:cNvPr id="93" name="Rectangle 92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Dénombrements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C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6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/>
      <p:bldP spid="24" grpId="0" animBg="1"/>
      <p:bldP spid="25" grpId="0" animBg="1"/>
      <p:bldP spid="88" grpId="0"/>
      <p:bldP spid="90" grpId="0" animBg="1"/>
      <p:bldP spid="9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/>
          <p:nvPr/>
        </p:nvSpPr>
        <p:spPr>
          <a:xfrm>
            <a:off x="899592" y="1648420"/>
            <a:ext cx="403244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/>
              <a:t>NB.SI</a:t>
            </a:r>
            <a:r>
              <a:rPr lang="fr-FR" sz="2400" b="1" dirty="0"/>
              <a:t>(</a:t>
            </a:r>
            <a:r>
              <a:rPr lang="fr-FR" dirty="0" err="1"/>
              <a:t>Plage</a:t>
            </a:r>
            <a:r>
              <a:rPr lang="fr-FR" sz="2400" b="1" dirty="0" err="1"/>
              <a:t>;</a:t>
            </a:r>
            <a:r>
              <a:rPr lang="fr-FR" dirty="0" err="1"/>
              <a:t>Critère</a:t>
            </a:r>
            <a:r>
              <a:rPr lang="fr-FR" sz="2400" b="1" dirty="0"/>
              <a:t>)</a:t>
            </a:r>
            <a:endParaRPr lang="fr-FR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899592" y="2182093"/>
            <a:ext cx="403244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/>
              <a:t>COUNTIF</a:t>
            </a:r>
            <a:r>
              <a:rPr lang="fr-FR" sz="2400" b="1" dirty="0"/>
              <a:t>(</a:t>
            </a:r>
            <a:r>
              <a:rPr lang="fr-FR" dirty="0" err="1"/>
              <a:t>Plage</a:t>
            </a:r>
            <a:r>
              <a:rPr lang="fr-FR" sz="2400" b="1" dirty="0" err="1"/>
              <a:t>;</a:t>
            </a:r>
            <a:r>
              <a:rPr lang="fr-FR" dirty="0" err="1"/>
              <a:t>Critère</a:t>
            </a:r>
            <a:r>
              <a:rPr lang="fr-FR" sz="2400" b="1" dirty="0"/>
              <a:t>)</a:t>
            </a:r>
            <a:endParaRPr lang="fr-FR" b="1" dirty="0"/>
          </a:p>
        </p:txBody>
      </p:sp>
      <p:pic>
        <p:nvPicPr>
          <p:cNvPr id="36" name="Image 3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87329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3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87329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 3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191385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ZoneTexte 38"/>
          <p:cNvSpPr txBox="1"/>
          <p:nvPr/>
        </p:nvSpPr>
        <p:spPr>
          <a:xfrm>
            <a:off x="179512" y="120359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Compter les valeurs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selon un critère </a:t>
            </a:r>
            <a:r>
              <a:rPr lang="fr-FR" dirty="0"/>
              <a:t>:</a:t>
            </a:r>
          </a:p>
        </p:txBody>
      </p:sp>
      <p:cxnSp>
        <p:nvCxnSpPr>
          <p:cNvPr id="40" name="Connecteur droit 39"/>
          <p:cNvCxnSpPr/>
          <p:nvPr/>
        </p:nvCxnSpPr>
        <p:spPr>
          <a:xfrm>
            <a:off x="5220072" y="865044"/>
            <a:ext cx="0" cy="5760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940152" y="865044"/>
            <a:ext cx="0" cy="5760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6660232" y="865044"/>
            <a:ext cx="0" cy="5760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7380312" y="865044"/>
            <a:ext cx="0" cy="5760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8100392" y="865044"/>
            <a:ext cx="0" cy="5760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8820472" y="865044"/>
            <a:ext cx="0" cy="5760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>
            <a:off x="5220072" y="1441108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220072" y="50500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5940152" y="50500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6660232" y="50500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7380312" y="50500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8100392" y="50500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5436096" y="5050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6156176" y="5050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6876256" y="5050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7596336" y="5050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8316416" y="5050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788024" y="865044"/>
            <a:ext cx="432048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788024" y="1153076"/>
            <a:ext cx="432048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>
            <a:off x="4860032" y="86504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4860032" y="115307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cxnSp>
        <p:nvCxnSpPr>
          <p:cNvPr id="79" name="Connecteur droit 78"/>
          <p:cNvCxnSpPr/>
          <p:nvPr/>
        </p:nvCxnSpPr>
        <p:spPr>
          <a:xfrm flipH="1">
            <a:off x="5220072" y="115307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5004048" y="1462013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accent1">
                    <a:lumMod val="75000"/>
                  </a:schemeClr>
                </a:solidFill>
              </a:rPr>
              <a:t>Exemple :</a:t>
            </a:r>
          </a:p>
          <a:p>
            <a:r>
              <a:rPr lang="fr-FR" sz="1600" dirty="0"/>
              <a:t>=NB.SI(A1:E2;’’&lt;=19’’)</a:t>
            </a:r>
          </a:p>
          <a:p>
            <a:r>
              <a:rPr lang="fr-FR" sz="1600" dirty="0"/>
              <a:t>=COUNTA(A1:E2 ;’’&lt;=19’’)</a:t>
            </a:r>
          </a:p>
          <a:p>
            <a:r>
              <a:rPr lang="fr-FR" sz="1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Résultat :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7092280" y="2254101"/>
            <a:ext cx="1008112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2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51520" y="285978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Compter les cellules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vides </a:t>
            </a:r>
            <a:r>
              <a:rPr lang="fr-FR" dirty="0"/>
              <a:t>: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899592" y="3334221"/>
            <a:ext cx="403244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/>
              <a:t>NB.VIDE</a:t>
            </a:r>
            <a:r>
              <a:rPr lang="fr-FR" sz="2400" b="1" dirty="0"/>
              <a:t>(</a:t>
            </a:r>
            <a:r>
              <a:rPr lang="fr-FR" dirty="0"/>
              <a:t>Plage</a:t>
            </a:r>
            <a:r>
              <a:rPr lang="fr-FR" sz="2400" b="1" dirty="0"/>
              <a:t>)</a:t>
            </a:r>
            <a:endParaRPr lang="fr-FR" b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899592" y="3867894"/>
            <a:ext cx="403244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/>
              <a:t>COUNTBLANK</a:t>
            </a:r>
            <a:r>
              <a:rPr lang="fr-FR" sz="2400" b="1" dirty="0"/>
              <a:t>(</a:t>
            </a:r>
            <a:r>
              <a:rPr lang="fr-FR" dirty="0"/>
              <a:t>Plage</a:t>
            </a:r>
            <a:r>
              <a:rPr lang="fr-FR" sz="2400" b="1" dirty="0"/>
              <a:t>)</a:t>
            </a:r>
            <a:endParaRPr lang="fr-FR" b="1" dirty="0"/>
          </a:p>
        </p:txBody>
      </p:sp>
      <p:pic>
        <p:nvPicPr>
          <p:cNvPr id="65" name="Image 6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73130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Image 6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73130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Image 6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877186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ZoneTexte 67"/>
          <p:cNvSpPr txBox="1"/>
          <p:nvPr/>
        </p:nvSpPr>
        <p:spPr>
          <a:xfrm>
            <a:off x="5004048" y="3147814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accent1">
                    <a:lumMod val="75000"/>
                  </a:schemeClr>
                </a:solidFill>
              </a:rPr>
              <a:t>Exemple :</a:t>
            </a:r>
          </a:p>
          <a:p>
            <a:r>
              <a:rPr lang="fr-FR" sz="1600" dirty="0"/>
              <a:t>=NB.VIDE(A1:E2)</a:t>
            </a:r>
          </a:p>
          <a:p>
            <a:r>
              <a:rPr lang="fr-FR" sz="1600" dirty="0"/>
              <a:t>=COUNTBLANK(A1:E2)</a:t>
            </a:r>
          </a:p>
          <a:p>
            <a:r>
              <a:rPr lang="fr-FR" sz="1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Résultat :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7092280" y="3939902"/>
            <a:ext cx="1008112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1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5220072" y="843558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19   Hello         20%   29/12</a:t>
            </a:r>
          </a:p>
          <a:p>
            <a:r>
              <a:rPr lang="fr-FR" u="sng" dirty="0">
                <a:solidFill>
                  <a:schemeClr val="accent1">
                    <a:lumMod val="75000"/>
                  </a:schemeClr>
                </a:solidFill>
              </a:rPr>
              <a:t>Feuil2 </a:t>
            </a:r>
            <a:r>
              <a:rPr lang="fr-FR" dirty="0"/>
              <a:t>           7   09:00     As         Deux</a:t>
            </a:r>
            <a:endParaRPr lang="fr-FR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Dénombrements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C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6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89" grpId="0"/>
      <p:bldP spid="92" grpId="1" animBg="1"/>
      <p:bldP spid="51" grpId="0" animBg="1"/>
      <p:bldP spid="52" grpId="0" animBg="1"/>
      <p:bldP spid="68" grpId="0"/>
      <p:bldP spid="7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/>
          <p:nvPr/>
        </p:nvSpPr>
        <p:spPr>
          <a:xfrm>
            <a:off x="1259632" y="1648420"/>
            <a:ext cx="367240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/>
              <a:t>MAX</a:t>
            </a:r>
            <a:r>
              <a:rPr lang="fr-FR" sz="2400" b="1" dirty="0"/>
              <a:t>(</a:t>
            </a:r>
            <a:r>
              <a:rPr lang="fr-FR" dirty="0"/>
              <a:t>Plage</a:t>
            </a:r>
            <a:r>
              <a:rPr lang="fr-FR" sz="2400" b="1" dirty="0"/>
              <a:t>)</a:t>
            </a:r>
            <a:endParaRPr lang="fr-FR" b="1" dirty="0"/>
          </a:p>
        </p:txBody>
      </p:sp>
      <p:pic>
        <p:nvPicPr>
          <p:cNvPr id="36" name="Image 3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87329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3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87329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 3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707654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ZoneTexte 38"/>
          <p:cNvSpPr txBox="1"/>
          <p:nvPr/>
        </p:nvSpPr>
        <p:spPr>
          <a:xfrm>
            <a:off x="179512" y="120359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valeur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la plus haute</a:t>
            </a:r>
            <a:r>
              <a:rPr lang="fr-FR" dirty="0"/>
              <a:t>:</a:t>
            </a:r>
          </a:p>
        </p:txBody>
      </p:sp>
      <p:cxnSp>
        <p:nvCxnSpPr>
          <p:cNvPr id="40" name="Connecteur droit 39"/>
          <p:cNvCxnSpPr/>
          <p:nvPr/>
        </p:nvCxnSpPr>
        <p:spPr>
          <a:xfrm>
            <a:off x="5220072" y="865044"/>
            <a:ext cx="0" cy="5760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940152" y="865044"/>
            <a:ext cx="0" cy="5760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6660232" y="865044"/>
            <a:ext cx="0" cy="5760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7380312" y="865044"/>
            <a:ext cx="0" cy="5760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8100392" y="865044"/>
            <a:ext cx="0" cy="5760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8820472" y="865044"/>
            <a:ext cx="0" cy="5760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>
            <a:off x="5220072" y="1441108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220072" y="50500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5940152" y="50500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6660232" y="50500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7380312" y="50500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8100392" y="505004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5436096" y="5050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6156176" y="5050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6876256" y="5050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7596336" y="5050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8316416" y="5050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788024" y="865044"/>
            <a:ext cx="432048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788024" y="1153076"/>
            <a:ext cx="432048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>
            <a:off x="4860032" y="86504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4860032" y="115307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</a:t>
            </a:r>
          </a:p>
        </p:txBody>
      </p:sp>
      <p:cxnSp>
        <p:nvCxnSpPr>
          <p:cNvPr id="79" name="Connecteur droit 78"/>
          <p:cNvCxnSpPr/>
          <p:nvPr/>
        </p:nvCxnSpPr>
        <p:spPr>
          <a:xfrm flipH="1">
            <a:off x="5220072" y="1153076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5004048" y="1462013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accent1">
                    <a:lumMod val="75000"/>
                  </a:schemeClr>
                </a:solidFill>
              </a:rPr>
              <a:t>Exemple :</a:t>
            </a:r>
          </a:p>
          <a:p>
            <a:r>
              <a:rPr lang="fr-FR" sz="1600" dirty="0"/>
              <a:t>=MAX(A1:E2)</a:t>
            </a:r>
          </a:p>
          <a:p>
            <a:r>
              <a:rPr lang="fr-FR" sz="1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Résultat :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7020272" y="1851670"/>
            <a:ext cx="1008112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42002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5220072" y="843558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19   Hello         20%   29/12</a:t>
            </a:r>
          </a:p>
          <a:p>
            <a:r>
              <a:rPr lang="fr-FR" u="sng" dirty="0">
                <a:solidFill>
                  <a:schemeClr val="accent1">
                    <a:lumMod val="75000"/>
                  </a:schemeClr>
                </a:solidFill>
              </a:rPr>
              <a:t>Feuil2 </a:t>
            </a:r>
            <a:r>
              <a:rPr lang="fr-FR" dirty="0"/>
              <a:t>           7   09:00     As         Deux</a:t>
            </a:r>
            <a:endParaRPr lang="fr-FR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588224" y="220241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</a:t>
            </a:r>
            <a:r>
              <a:rPr lang="fr-FR" sz="1400" i="1" dirty="0"/>
              <a:t>Numéro de série de 29/12)</a:t>
            </a:r>
            <a:endParaRPr lang="fr-FR" i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1259632" y="2643758"/>
            <a:ext cx="367240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/>
              <a:t>MIN</a:t>
            </a:r>
            <a:r>
              <a:rPr lang="fr-FR" sz="2400" b="1" dirty="0"/>
              <a:t>(</a:t>
            </a:r>
            <a:r>
              <a:rPr lang="fr-FR" dirty="0"/>
              <a:t>Plage</a:t>
            </a:r>
            <a:r>
              <a:rPr lang="fr-FR" sz="2400" b="1" dirty="0"/>
              <a:t>)</a:t>
            </a:r>
            <a:endParaRPr lang="fr-FR" b="1" dirty="0"/>
          </a:p>
        </p:txBody>
      </p:sp>
      <p:pic>
        <p:nvPicPr>
          <p:cNvPr id="73" name="Image 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82667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Image 7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82667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Image 7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702992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ZoneTexte 76"/>
          <p:cNvSpPr txBox="1"/>
          <p:nvPr/>
        </p:nvSpPr>
        <p:spPr>
          <a:xfrm>
            <a:off x="5076056" y="2457351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accent1">
                    <a:lumMod val="75000"/>
                  </a:schemeClr>
                </a:solidFill>
              </a:rPr>
              <a:t>Exemple :</a:t>
            </a:r>
          </a:p>
          <a:p>
            <a:r>
              <a:rPr lang="fr-FR" sz="1600" dirty="0"/>
              <a:t>=MIN(A1:E2)</a:t>
            </a:r>
          </a:p>
          <a:p>
            <a:r>
              <a:rPr lang="fr-FR" sz="1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Résultat :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7092280" y="2847008"/>
            <a:ext cx="1008112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0,2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6660232" y="31977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</a:t>
            </a:r>
            <a:r>
              <a:rPr lang="fr-FR" sz="1400" i="1" dirty="0"/>
              <a:t>Valeur décimale de 20%)</a:t>
            </a:r>
            <a:endParaRPr lang="fr-FR" i="1" dirty="0"/>
          </a:p>
        </p:txBody>
      </p:sp>
      <p:sp>
        <p:nvSpPr>
          <p:cNvPr id="81" name="ZoneTexte 80"/>
          <p:cNvSpPr txBox="1"/>
          <p:nvPr/>
        </p:nvSpPr>
        <p:spPr>
          <a:xfrm>
            <a:off x="179512" y="221171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valeur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la plus Basse</a:t>
            </a:r>
            <a:r>
              <a:rPr lang="fr-FR" dirty="0"/>
              <a:t>: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1259632" y="3582183"/>
            <a:ext cx="367240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/>
              <a:t>ECART.MOYEN</a:t>
            </a:r>
            <a:r>
              <a:rPr lang="fr-FR" sz="2400" b="1" dirty="0"/>
              <a:t>(</a:t>
            </a:r>
            <a:r>
              <a:rPr lang="fr-FR" dirty="0"/>
              <a:t>Plage</a:t>
            </a:r>
            <a:r>
              <a:rPr lang="fr-FR" sz="2400" b="1" dirty="0"/>
              <a:t>)</a:t>
            </a:r>
            <a:endParaRPr lang="fr-FR" b="1" dirty="0"/>
          </a:p>
        </p:txBody>
      </p:sp>
      <p:sp>
        <p:nvSpPr>
          <p:cNvPr id="83" name="ZoneTexte 82"/>
          <p:cNvSpPr txBox="1"/>
          <p:nvPr/>
        </p:nvSpPr>
        <p:spPr>
          <a:xfrm>
            <a:off x="1259632" y="4115856"/>
            <a:ext cx="367240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/>
              <a:t>=</a:t>
            </a:r>
            <a:r>
              <a:rPr lang="fr-FR" b="1" dirty="0"/>
              <a:t>AVEDEV</a:t>
            </a:r>
            <a:r>
              <a:rPr lang="fr-FR" sz="2400" b="1" dirty="0"/>
              <a:t>(</a:t>
            </a:r>
            <a:r>
              <a:rPr lang="fr-FR" dirty="0"/>
              <a:t>plage</a:t>
            </a:r>
            <a:r>
              <a:rPr lang="fr-FR" sz="2400" b="1" dirty="0"/>
              <a:t>)</a:t>
            </a:r>
          </a:p>
        </p:txBody>
      </p:sp>
      <p:pic>
        <p:nvPicPr>
          <p:cNvPr id="84" name="Image 8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21092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Image 8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21092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Image 8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125148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ZoneTexte 86"/>
          <p:cNvSpPr txBox="1"/>
          <p:nvPr/>
        </p:nvSpPr>
        <p:spPr>
          <a:xfrm>
            <a:off x="5004048" y="3395776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accent1">
                    <a:lumMod val="75000"/>
                  </a:schemeClr>
                </a:solidFill>
              </a:rPr>
              <a:t>Exemple :</a:t>
            </a:r>
          </a:p>
          <a:p>
            <a:r>
              <a:rPr lang="fr-FR" sz="1600" dirty="0"/>
              <a:t>=ECART.MOYEN(A1;C1;B2)</a:t>
            </a:r>
          </a:p>
          <a:p>
            <a:r>
              <a:rPr lang="fr-FR" sz="1600" dirty="0"/>
              <a:t>= AVEDEV(A1;C1;B2)</a:t>
            </a:r>
          </a:p>
          <a:p>
            <a:r>
              <a:rPr lang="fr-FR" sz="1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Résultat :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7092280" y="4187864"/>
            <a:ext cx="1008112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6,8444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179512" y="321982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Ecart moyen</a:t>
            </a:r>
            <a:r>
              <a:rPr lang="fr-FR" dirty="0"/>
              <a:t> : </a:t>
            </a:r>
          </a:p>
        </p:txBody>
      </p:sp>
      <p:sp>
        <p:nvSpPr>
          <p:cNvPr id="93" name="Rectangle 92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Extrémités, écart moyen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C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7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89" grpId="0"/>
      <p:bldP spid="92" grpId="0" animBg="1"/>
      <p:bldP spid="47" grpId="0"/>
      <p:bldP spid="48" grpId="0" animBg="1"/>
      <p:bldP spid="77" grpId="0"/>
      <p:bldP spid="78" grpId="0" animBg="1"/>
      <p:bldP spid="80" grpId="0"/>
      <p:bldP spid="82" grpId="0" animBg="1"/>
      <p:bldP spid="83" grpId="0" animBg="1"/>
      <p:bldP spid="87" grpId="0"/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443958"/>
            <a:ext cx="74820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563638"/>
            <a:ext cx="669231" cy="61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b="5855"/>
          <a:stretch>
            <a:fillRect/>
          </a:stretch>
        </p:blipFill>
        <p:spPr bwMode="auto">
          <a:xfrm>
            <a:off x="4355976" y="3075806"/>
            <a:ext cx="66995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843558"/>
            <a:ext cx="640469" cy="66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15"/>
          <p:cNvCxnSpPr/>
          <p:nvPr/>
        </p:nvCxnSpPr>
        <p:spPr>
          <a:xfrm>
            <a:off x="5724128" y="1131590"/>
            <a:ext cx="0" cy="374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7884368" y="1275606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4932040" y="2643758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5004048" y="3363838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5004048" y="4155926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5004048" y="1923678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2283718"/>
            <a:ext cx="678954" cy="6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16"/>
          <p:cNvCxnSpPr/>
          <p:nvPr/>
        </p:nvCxnSpPr>
        <p:spPr>
          <a:xfrm>
            <a:off x="6804248" y="1203598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/>
          <p:cNvSpPr/>
          <p:nvPr/>
        </p:nvSpPr>
        <p:spPr>
          <a:xfrm>
            <a:off x="971600" y="4371950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1115616" y="4299942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100 % Compatible</a:t>
            </a:r>
          </a:p>
        </p:txBody>
      </p:sp>
      <p:sp>
        <p:nvSpPr>
          <p:cNvPr id="57" name="Ellipse 56"/>
          <p:cNvSpPr/>
          <p:nvPr/>
        </p:nvSpPr>
        <p:spPr>
          <a:xfrm>
            <a:off x="971600" y="4587974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1115616" y="4515966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Versions embarquées</a:t>
            </a:r>
          </a:p>
        </p:txBody>
      </p:sp>
      <p:sp>
        <p:nvSpPr>
          <p:cNvPr id="59" name="Ellipse 58"/>
          <p:cNvSpPr/>
          <p:nvPr/>
        </p:nvSpPr>
        <p:spPr>
          <a:xfrm>
            <a:off x="971600" y="480399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1115616" y="473199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Incompatible</a:t>
            </a:r>
          </a:p>
        </p:txBody>
      </p:sp>
      <p:sp>
        <p:nvSpPr>
          <p:cNvPr id="30" name="Ellipse 29"/>
          <p:cNvSpPr/>
          <p:nvPr/>
        </p:nvSpPr>
        <p:spPr>
          <a:xfrm>
            <a:off x="6732240" y="2571750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5652120" y="4083918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5652120" y="2571750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6732240" y="1851670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7812360" y="3291830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5652120" y="1851670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5652120" y="3291830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7812360" y="4083918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7812360" y="1851670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7812360" y="2571750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6732240" y="3291830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6732240" y="408391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5220072" y="483518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Microsoft Office Excel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6372200" y="483518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Open / Libre Office Calc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7380312" y="483518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Google Sheets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3491880" y="1635646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Microsoft Windows </a:t>
            </a:r>
          </a:p>
          <a:p>
            <a:pPr algn="ctr"/>
            <a:r>
              <a:rPr lang="fr-FR" sz="1100" dirty="0"/>
              <a:t>PC et Phone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3419872" y="2427734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Distributions Linux PC </a:t>
            </a:r>
          </a:p>
          <a:p>
            <a:pPr algn="ctr"/>
            <a:r>
              <a:rPr lang="fr-FR" sz="1100" dirty="0"/>
              <a:t>(Hors </a:t>
            </a:r>
            <a:r>
              <a:rPr lang="fr-FR" sz="1100" dirty="0" err="1"/>
              <a:t>Androïd</a:t>
            </a:r>
            <a:r>
              <a:rPr lang="fr-FR" sz="1100" dirty="0"/>
              <a:t> et Chrome)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3491880" y="3147814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Google Chrome OS</a:t>
            </a:r>
          </a:p>
          <a:p>
            <a:pPr algn="ctr"/>
            <a:r>
              <a:rPr lang="fr-FR" sz="1100" dirty="0"/>
              <a:t>(sous Linux)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3635896" y="4587974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Mac OS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3851920" y="127560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/>
              <a:t>OS </a:t>
            </a:r>
            <a:r>
              <a:rPr lang="fr-FR" dirty="0"/>
              <a:t>: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4355976" y="98757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/>
              <a:t>Tableurs </a:t>
            </a:r>
            <a:r>
              <a:rPr lang="fr-FR" dirty="0"/>
              <a:t>: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99592" y="1203598"/>
            <a:ext cx="1800200" cy="3600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Organigramme : Document 71"/>
          <p:cNvSpPr/>
          <p:nvPr/>
        </p:nvSpPr>
        <p:spPr>
          <a:xfrm>
            <a:off x="899592" y="1635646"/>
            <a:ext cx="864096" cy="720080"/>
          </a:xfrm>
          <a:prstGeom prst="flowChartDocumen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899592" y="120359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899592" y="163564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Tableur installé</a:t>
            </a:r>
          </a:p>
        </p:txBody>
      </p:sp>
      <p:grpSp>
        <p:nvGrpSpPr>
          <p:cNvPr id="81" name="Groupe 80"/>
          <p:cNvGrpSpPr/>
          <p:nvPr/>
        </p:nvGrpSpPr>
        <p:grpSpPr>
          <a:xfrm>
            <a:off x="1835696" y="1635646"/>
            <a:ext cx="864096" cy="576064"/>
            <a:chOff x="1835696" y="1635646"/>
            <a:chExt cx="864096" cy="576064"/>
          </a:xfrm>
        </p:grpSpPr>
        <p:sp>
          <p:nvSpPr>
            <p:cNvPr id="71" name="Organigramme : Document 70"/>
            <p:cNvSpPr/>
            <p:nvPr/>
          </p:nvSpPr>
          <p:spPr>
            <a:xfrm>
              <a:off x="1835696" y="1635646"/>
              <a:ext cx="864096" cy="576064"/>
            </a:xfrm>
            <a:prstGeom prst="flowChartDocumen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1835696" y="1635646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Navig.</a:t>
              </a:r>
            </a:p>
          </p:txBody>
        </p:sp>
      </p:grpSp>
      <p:grpSp>
        <p:nvGrpSpPr>
          <p:cNvPr id="82" name="Groupe 81"/>
          <p:cNvGrpSpPr/>
          <p:nvPr/>
        </p:nvGrpSpPr>
        <p:grpSpPr>
          <a:xfrm>
            <a:off x="1907703" y="1932389"/>
            <a:ext cx="966986" cy="456577"/>
            <a:chOff x="1907704" y="1923678"/>
            <a:chExt cx="864096" cy="576064"/>
          </a:xfrm>
        </p:grpSpPr>
        <p:sp>
          <p:nvSpPr>
            <p:cNvPr id="73" name="Organigramme : Document 72"/>
            <p:cNvSpPr/>
            <p:nvPr/>
          </p:nvSpPr>
          <p:spPr>
            <a:xfrm>
              <a:off x="1907704" y="1923678"/>
              <a:ext cx="864096" cy="576064"/>
            </a:xfrm>
            <a:prstGeom prst="flowChartDocumen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1907704" y="1923678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Tableur embarqué</a:t>
              </a: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75100" y="2788343"/>
            <a:ext cx="936105" cy="31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83420" y="3668398"/>
            <a:ext cx="109173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0475" y="3351988"/>
            <a:ext cx="1008111" cy="26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29221" y="3083633"/>
            <a:ext cx="8640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6" y="93399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336" y="933998"/>
            <a:ext cx="5546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9992" y="3795886"/>
            <a:ext cx="507922" cy="55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5" name="Connecteur droit 84"/>
          <p:cNvCxnSpPr>
            <a:stCxn id="97" idx="2"/>
          </p:cNvCxnSpPr>
          <p:nvPr/>
        </p:nvCxnSpPr>
        <p:spPr>
          <a:xfrm flipH="1">
            <a:off x="5004048" y="4876006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/>
        </p:nvSpPr>
        <p:spPr>
          <a:xfrm>
            <a:off x="3563888" y="3867894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Androïd </a:t>
            </a:r>
          </a:p>
          <a:p>
            <a:pPr algn="ctr"/>
            <a:r>
              <a:rPr lang="fr-FR" sz="1100" dirty="0"/>
              <a:t>(sous Linux)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27584" y="4227934"/>
            <a:ext cx="172819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5652120" y="4803998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6732240" y="480399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7812360" y="4803998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659982"/>
            <a:ext cx="373956" cy="4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99592" y="627534"/>
            <a:ext cx="1800200" cy="56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435846"/>
            <a:ext cx="390922" cy="37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011910"/>
            <a:ext cx="390922" cy="37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Rectangle 85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ZoneTexte 86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Tableurs et Environnements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a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1E23879-5250-7475-435A-F27FB8597B24}"/>
              </a:ext>
            </a:extLst>
          </p:cNvPr>
          <p:cNvSpPr txBox="1"/>
          <p:nvPr/>
        </p:nvSpPr>
        <p:spPr>
          <a:xfrm>
            <a:off x="1017514" y="2365006"/>
            <a:ext cx="2532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Service</a:t>
            </a:r>
          </a:p>
          <a:p>
            <a:pPr algn="ctr"/>
            <a:r>
              <a:rPr lang="fr-FR" sz="1100" dirty="0"/>
              <a:t>As A software (SaaS)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 animBg="1"/>
      <p:bldP spid="40" grpId="0" animBg="1"/>
      <p:bldP spid="4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4" grpId="0"/>
      <p:bldP spid="65" grpId="0"/>
      <p:bldP spid="66" grpId="0"/>
      <p:bldP spid="67" grpId="0"/>
      <p:bldP spid="72" grpId="0" animBg="1"/>
      <p:bldP spid="75" grpId="0"/>
      <p:bldP spid="91" grpId="0"/>
      <p:bldP spid="95" grpId="0" animBg="1"/>
      <p:bldP spid="96" grpId="0" animBg="1"/>
      <p:bldP spid="9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cteur droit 24"/>
          <p:cNvCxnSpPr/>
          <p:nvPr/>
        </p:nvCxnSpPr>
        <p:spPr>
          <a:xfrm flipH="1">
            <a:off x="2195736" y="3651870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2195736" y="2787774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2123728" y="1923678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91630"/>
            <a:ext cx="640469" cy="66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27734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291830"/>
            <a:ext cx="5546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55526"/>
            <a:ext cx="640469" cy="66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7534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627534"/>
            <a:ext cx="5546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987824" y="1419622"/>
            <a:ext cx="1440160" cy="954107"/>
          </a:xfrm>
          <a:prstGeom prst="rect">
            <a:avLst/>
          </a:prstGeom>
          <a:solidFill>
            <a:srgbClr val="F8F8F8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100 % Versions à rubans</a:t>
            </a:r>
          </a:p>
          <a:p>
            <a:r>
              <a:rPr lang="fr-FR" sz="1400" dirty="0"/>
              <a:t>Ascendantes ou de niveau &lt;2007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04048" y="2571750"/>
            <a:ext cx="1368152" cy="523220"/>
          </a:xfrm>
          <a:prstGeom prst="rect">
            <a:avLst/>
          </a:prstGeom>
          <a:solidFill>
            <a:srgbClr val="F8F8F8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100 % depuis la version 3.0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092280" y="3507854"/>
            <a:ext cx="720080" cy="307777"/>
          </a:xfrm>
          <a:prstGeom prst="rect">
            <a:avLst/>
          </a:prstGeom>
          <a:solidFill>
            <a:srgbClr val="F8F8F8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100 %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2771800" y="1203598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555776" y="1707655"/>
            <a:ext cx="3600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92D050"/>
                </a:solidFill>
                <a:sym typeface="Wingdings 2"/>
              </a:rPr>
              <a:t></a:t>
            </a:r>
            <a:endParaRPr lang="fr-FR" sz="2400" b="1" dirty="0">
              <a:solidFill>
                <a:srgbClr val="92D05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4788024" y="1203598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6732240" y="1203598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644008" y="2542133"/>
            <a:ext cx="3600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92D050"/>
                </a:solidFill>
                <a:sym typeface="Wingdings 2"/>
              </a:rPr>
              <a:t>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588224" y="3406229"/>
            <a:ext cx="3600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92D050"/>
                </a:solidFill>
                <a:sym typeface="Wingdings 2"/>
              </a:rPr>
              <a:t>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004048" y="1347614"/>
            <a:ext cx="1440160" cy="1169551"/>
          </a:xfrm>
          <a:prstGeom prst="rect">
            <a:avLst/>
          </a:prstGeom>
          <a:solidFill>
            <a:srgbClr val="F8F8F8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Ouvre, convertit, respect des MEF aléatoire, plupart des Fx OK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987824" y="2283718"/>
            <a:ext cx="1440160" cy="1169551"/>
          </a:xfrm>
          <a:prstGeom prst="rect">
            <a:avLst/>
          </a:prstGeom>
          <a:solidFill>
            <a:srgbClr val="F8F8F8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Ouvre, convertit, respect des MEF aléatoire, plupart des Fx OK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164288" y="1491630"/>
            <a:ext cx="1440160" cy="954107"/>
          </a:xfrm>
          <a:prstGeom prst="rect">
            <a:avLst/>
          </a:prstGeom>
          <a:solidFill>
            <a:srgbClr val="F8F8F8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Ouverture, respect des MEF, des fx aléatoire export Ok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516216" y="1707654"/>
            <a:ext cx="4320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ebdings"/>
              </a:rPr>
              <a:t>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72000" y="1707654"/>
            <a:ext cx="4320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sym typeface="Webdings"/>
              </a:rPr>
              <a:t>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516216" y="2571750"/>
            <a:ext cx="4320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ebdings"/>
              </a:rPr>
              <a:t>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164288" y="2355726"/>
            <a:ext cx="1440160" cy="954107"/>
          </a:xfrm>
          <a:prstGeom prst="rect">
            <a:avLst/>
          </a:prstGeom>
          <a:solidFill>
            <a:srgbClr val="F8F8F8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Ouverture, respect des MEF, des fx aléatoire Export Ok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483768" y="3435846"/>
            <a:ext cx="4320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ebdings"/>
              </a:rPr>
              <a:t>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987824" y="3345835"/>
            <a:ext cx="1440160" cy="954107"/>
          </a:xfrm>
          <a:prstGeom prst="rect">
            <a:avLst/>
          </a:prstGeom>
          <a:solidFill>
            <a:srgbClr val="F8F8F8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Ouverture, respect des MEF, des fx aléatoire export Ok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572000" y="3435846"/>
            <a:ext cx="4320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sym typeface="Webdings"/>
              </a:rPr>
              <a:t>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004048" y="3363838"/>
            <a:ext cx="1440160" cy="954107"/>
          </a:xfrm>
          <a:prstGeom prst="rect">
            <a:avLst/>
          </a:prstGeom>
          <a:solidFill>
            <a:srgbClr val="F8F8F8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Ouverture, respect des MEF, des fx aléatoire export Ok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483768" y="2542133"/>
            <a:ext cx="4320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sym typeface="Webdings"/>
              </a:rPr>
              <a:t>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Compatibilités entre les tableurs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a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3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26" grpId="0" animBg="1"/>
      <p:bldP spid="28" grpId="0" animBg="1"/>
      <p:bldP spid="30" grpId="0" animBg="1"/>
      <p:bldP spid="34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Ellipse 92"/>
          <p:cNvSpPr/>
          <p:nvPr/>
        </p:nvSpPr>
        <p:spPr>
          <a:xfrm>
            <a:off x="3635896" y="1707654"/>
            <a:ext cx="28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ZoneTexte 86"/>
          <p:cNvSpPr txBox="1"/>
          <p:nvPr/>
        </p:nvSpPr>
        <p:spPr>
          <a:xfrm>
            <a:off x="3779912" y="3573840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€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3851920" y="2787774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€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3851920" y="1635646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€</a:t>
            </a:r>
          </a:p>
        </p:txBody>
      </p:sp>
      <p:sp>
        <p:nvSpPr>
          <p:cNvPr id="44" name="Cube 43"/>
          <p:cNvSpPr/>
          <p:nvPr/>
        </p:nvSpPr>
        <p:spPr>
          <a:xfrm>
            <a:off x="251520" y="1347614"/>
            <a:ext cx="576064" cy="648072"/>
          </a:xfrm>
          <a:prstGeom prst="cube">
            <a:avLst>
              <a:gd name="adj" fmla="val 115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Bouée 44"/>
          <p:cNvSpPr/>
          <p:nvPr/>
        </p:nvSpPr>
        <p:spPr>
          <a:xfrm>
            <a:off x="395536" y="1779662"/>
            <a:ext cx="576064" cy="504056"/>
          </a:xfrm>
          <a:prstGeom prst="donut">
            <a:avLst>
              <a:gd name="adj" fmla="val 38449"/>
            </a:avLst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6" name="Image 4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244" y="555526"/>
            <a:ext cx="640469" cy="66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Image 4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5460" y="627534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 4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9676" y="627534"/>
            <a:ext cx="5546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Flèche droite 49"/>
          <p:cNvSpPr/>
          <p:nvPr/>
        </p:nvSpPr>
        <p:spPr>
          <a:xfrm rot="5400000">
            <a:off x="179004" y="2679762"/>
            <a:ext cx="648072" cy="720080"/>
          </a:xfrm>
          <a:prstGeom prst="rightArrow">
            <a:avLst>
              <a:gd name="adj1" fmla="val 60078"/>
              <a:gd name="adj2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899592" y="134761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Kit d’installation sur support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899592" y="264549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Téléchargement du kit d’installation</a:t>
            </a:r>
          </a:p>
        </p:txBody>
      </p:sp>
      <p:sp>
        <p:nvSpPr>
          <p:cNvPr id="53" name="Nuage 52"/>
          <p:cNvSpPr/>
          <p:nvPr/>
        </p:nvSpPr>
        <p:spPr>
          <a:xfrm>
            <a:off x="179512" y="3939902"/>
            <a:ext cx="720080" cy="648072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899592" y="380866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Utilisation depuis une plateforme (Cloud)</a:t>
            </a:r>
          </a:p>
        </p:txBody>
      </p:sp>
      <p:sp>
        <p:nvSpPr>
          <p:cNvPr id="74" name="Ellipse 73"/>
          <p:cNvSpPr/>
          <p:nvPr/>
        </p:nvSpPr>
        <p:spPr>
          <a:xfrm>
            <a:off x="3635896" y="1707654"/>
            <a:ext cx="28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3635896" y="2859782"/>
            <a:ext cx="28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3635896" y="4011910"/>
            <a:ext cx="28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5652120" y="1707654"/>
            <a:ext cx="28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5652120" y="2859782"/>
            <a:ext cx="28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5652120" y="4011910"/>
            <a:ext cx="28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7524328" y="1707654"/>
            <a:ext cx="28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7524328" y="2859782"/>
            <a:ext cx="28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7524328" y="4011910"/>
            <a:ext cx="28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2987824" y="1275606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 magasin ou en ligne seul ou dans la suite Office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2987824" y="257175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Sur le site de Microsoft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2915816" y="365187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Sur le site de Microsoft après abonnement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5076056" y="149337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Kit dispo par envoi postal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4932040" y="271750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Sur le site OpenOffice.org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5004048" y="379588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Non disponible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876256" y="149163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Non disponible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6804248" y="264375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 téléchargeant Google Drive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6732240" y="386963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 téléchargeant Google Drive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6012160" y="185167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€</a:t>
            </a:r>
          </a:p>
        </p:txBody>
      </p:sp>
      <p:sp>
        <p:nvSpPr>
          <p:cNvPr id="61" name="Rectangle 60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Modes d’acquisition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a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4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59" grpId="0"/>
      <p:bldP spid="55" grpId="0"/>
      <p:bldP spid="60" grpId="0"/>
      <p:bldP spid="62" grpId="0"/>
      <p:bldP spid="57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Ellipse 92"/>
          <p:cNvSpPr/>
          <p:nvPr/>
        </p:nvSpPr>
        <p:spPr>
          <a:xfrm>
            <a:off x="3635896" y="2355726"/>
            <a:ext cx="28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Image 4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244" y="555526"/>
            <a:ext cx="640469" cy="66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Image 4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5460" y="627534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 4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9676" y="627534"/>
            <a:ext cx="5546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Ellipse 73"/>
          <p:cNvSpPr/>
          <p:nvPr/>
        </p:nvSpPr>
        <p:spPr>
          <a:xfrm>
            <a:off x="3635896" y="2355726"/>
            <a:ext cx="288032" cy="28803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5652120" y="2355726"/>
            <a:ext cx="288032" cy="28803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7524328" y="2355726"/>
            <a:ext cx="288032" cy="28803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3635896" y="1563638"/>
            <a:ext cx="28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/>
        </p:nvSpPr>
        <p:spPr>
          <a:xfrm>
            <a:off x="3635896" y="1563638"/>
            <a:ext cx="288032" cy="28803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/>
          <p:cNvSpPr/>
          <p:nvPr/>
        </p:nvSpPr>
        <p:spPr>
          <a:xfrm>
            <a:off x="5652120" y="1563638"/>
            <a:ext cx="288032" cy="28803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/>
        </p:nvSpPr>
        <p:spPr>
          <a:xfrm>
            <a:off x="7524328" y="1563638"/>
            <a:ext cx="288032" cy="28803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/>
          <p:cNvSpPr/>
          <p:nvPr/>
        </p:nvSpPr>
        <p:spPr>
          <a:xfrm>
            <a:off x="3635896" y="3147814"/>
            <a:ext cx="28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/>
          <p:cNvSpPr/>
          <p:nvPr/>
        </p:nvSpPr>
        <p:spPr>
          <a:xfrm>
            <a:off x="3635896" y="3147814"/>
            <a:ext cx="288032" cy="28803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/>
          <p:cNvSpPr/>
          <p:nvPr/>
        </p:nvSpPr>
        <p:spPr>
          <a:xfrm>
            <a:off x="5652120" y="3147814"/>
            <a:ext cx="288032" cy="28803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/>
          <p:cNvSpPr/>
          <p:nvPr/>
        </p:nvSpPr>
        <p:spPr>
          <a:xfrm>
            <a:off x="7524328" y="3147814"/>
            <a:ext cx="288032" cy="28803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/>
          <p:cNvSpPr/>
          <p:nvPr/>
        </p:nvSpPr>
        <p:spPr>
          <a:xfrm>
            <a:off x="3635896" y="3939902"/>
            <a:ext cx="28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/>
          <p:nvPr/>
        </p:nvSpPr>
        <p:spPr>
          <a:xfrm>
            <a:off x="3635896" y="3939902"/>
            <a:ext cx="288032" cy="28803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/>
          <p:cNvSpPr/>
          <p:nvPr/>
        </p:nvSpPr>
        <p:spPr>
          <a:xfrm>
            <a:off x="5652120" y="3939902"/>
            <a:ext cx="288032" cy="28803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/>
          <p:cNvSpPr/>
          <p:nvPr/>
        </p:nvSpPr>
        <p:spPr>
          <a:xfrm>
            <a:off x="7524328" y="3939902"/>
            <a:ext cx="288032" cy="28803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ZoneTexte 112"/>
          <p:cNvSpPr txBox="1"/>
          <p:nvPr/>
        </p:nvSpPr>
        <p:spPr>
          <a:xfrm>
            <a:off x="827584" y="386963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Sensibilité aux virus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827584" y="307754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Perte de données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827584" y="234817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Import / export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827584" y="134761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Enregistrement sécurisé</a:t>
            </a:r>
          </a:p>
        </p:txBody>
      </p:sp>
      <p:sp>
        <p:nvSpPr>
          <p:cNvPr id="117" name="Rectangle 116"/>
          <p:cNvSpPr/>
          <p:nvPr/>
        </p:nvSpPr>
        <p:spPr>
          <a:xfrm flipV="1">
            <a:off x="251520" y="1347614"/>
            <a:ext cx="576064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 flipV="1">
            <a:off x="395536" y="1347614"/>
            <a:ext cx="288032" cy="2160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/>
          <p:cNvSpPr/>
          <p:nvPr/>
        </p:nvSpPr>
        <p:spPr>
          <a:xfrm>
            <a:off x="467544" y="163564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Flèche droite 119"/>
          <p:cNvSpPr/>
          <p:nvPr/>
        </p:nvSpPr>
        <p:spPr>
          <a:xfrm rot="1615604" flipV="1">
            <a:off x="380903" y="2493163"/>
            <a:ext cx="417818" cy="516010"/>
          </a:xfrm>
          <a:prstGeom prst="rightArrow">
            <a:avLst>
              <a:gd name="adj1" fmla="val 50000"/>
              <a:gd name="adj2" fmla="val 465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Flèche droite 120"/>
          <p:cNvSpPr/>
          <p:nvPr/>
        </p:nvSpPr>
        <p:spPr>
          <a:xfrm rot="12512322" flipV="1">
            <a:off x="283751" y="2070712"/>
            <a:ext cx="454453" cy="551953"/>
          </a:xfrm>
          <a:prstGeom prst="rightArrow">
            <a:avLst>
              <a:gd name="adj1" fmla="val 50000"/>
              <a:gd name="adj2" fmla="val 465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Éclair 121"/>
          <p:cNvSpPr/>
          <p:nvPr/>
        </p:nvSpPr>
        <p:spPr>
          <a:xfrm>
            <a:off x="323528" y="3147814"/>
            <a:ext cx="504056" cy="576064"/>
          </a:xfrm>
          <a:prstGeom prst="lightningBol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xplosion 2 122"/>
          <p:cNvSpPr/>
          <p:nvPr/>
        </p:nvSpPr>
        <p:spPr>
          <a:xfrm>
            <a:off x="323528" y="3939902"/>
            <a:ext cx="576064" cy="576064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ZoneTexte 123"/>
          <p:cNvSpPr txBox="1"/>
          <p:nvPr/>
        </p:nvSpPr>
        <p:spPr>
          <a:xfrm>
            <a:off x="4067944" y="69954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.xlsx</a:t>
            </a:r>
          </a:p>
        </p:txBody>
      </p:sp>
      <p:sp>
        <p:nvSpPr>
          <p:cNvPr id="125" name="ZoneTexte 124"/>
          <p:cNvSpPr txBox="1"/>
          <p:nvPr/>
        </p:nvSpPr>
        <p:spPr>
          <a:xfrm>
            <a:off x="6012160" y="69954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.ods</a:t>
            </a:r>
          </a:p>
        </p:txBody>
      </p:sp>
      <p:sp>
        <p:nvSpPr>
          <p:cNvPr id="126" name="ZoneTexte 125"/>
          <p:cNvSpPr txBox="1"/>
          <p:nvPr/>
        </p:nvSpPr>
        <p:spPr>
          <a:xfrm>
            <a:off x="7884368" y="6995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.</a:t>
            </a:r>
            <a:r>
              <a:rPr lang="fr-FR" dirty="0" err="1"/>
              <a:t>Gsheets</a:t>
            </a:r>
            <a:endParaRPr lang="fr-FR" dirty="0"/>
          </a:p>
        </p:txBody>
      </p:sp>
      <p:sp>
        <p:nvSpPr>
          <p:cNvPr id="127" name="ZoneTexte 126"/>
          <p:cNvSpPr txBox="1"/>
          <p:nvPr/>
        </p:nvSpPr>
        <p:spPr>
          <a:xfrm>
            <a:off x="2483768" y="141962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Automatique programmable</a:t>
            </a:r>
          </a:p>
          <a:p>
            <a:pPr algn="ctr"/>
            <a:r>
              <a:rPr lang="fr-FR" sz="1400" dirty="0"/>
              <a:t>Récupération au redémarrage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4860032" y="305664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Refus d’enregistrer accidentel</a:t>
            </a:r>
          </a:p>
        </p:txBody>
      </p:sp>
      <p:sp>
        <p:nvSpPr>
          <p:cNvPr id="129" name="ZoneTexte 128"/>
          <p:cNvSpPr txBox="1"/>
          <p:nvPr/>
        </p:nvSpPr>
        <p:spPr>
          <a:xfrm>
            <a:off x="6479704" y="3056642"/>
            <a:ext cx="241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Liaison Internet indispensable</a:t>
            </a:r>
          </a:p>
          <a:p>
            <a:pPr algn="ctr"/>
            <a:r>
              <a:rPr lang="fr-FR" sz="1400" dirty="0"/>
              <a:t>Ressources mémoires</a:t>
            </a:r>
          </a:p>
        </p:txBody>
      </p:sp>
      <p:sp>
        <p:nvSpPr>
          <p:cNvPr id="130" name="ZoneTexte 129"/>
          <p:cNvSpPr txBox="1"/>
          <p:nvPr/>
        </p:nvSpPr>
        <p:spPr>
          <a:xfrm>
            <a:off x="2915816" y="3723878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Celles du système en version installée.</a:t>
            </a:r>
          </a:p>
          <a:p>
            <a:pPr algn="ctr"/>
            <a:r>
              <a:rPr lang="fr-FR" sz="1400" dirty="0"/>
              <a:t>Sensibilité de VBA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4932040" y="392015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Celles du système</a:t>
            </a:r>
          </a:p>
        </p:txBody>
      </p:sp>
      <p:sp>
        <p:nvSpPr>
          <p:cNvPr id="134" name="ZoneTexte 133"/>
          <p:cNvSpPr txBox="1"/>
          <p:nvPr/>
        </p:nvSpPr>
        <p:spPr>
          <a:xfrm>
            <a:off x="6804248" y="392015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Sécurités du Cloud</a:t>
            </a:r>
          </a:p>
        </p:txBody>
      </p:sp>
      <p:sp>
        <p:nvSpPr>
          <p:cNvPr id="135" name="ZoneTexte 134"/>
          <p:cNvSpPr txBox="1"/>
          <p:nvPr/>
        </p:nvSpPr>
        <p:spPr>
          <a:xfrm>
            <a:off x="5220072" y="141962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Automatique programmable</a:t>
            </a:r>
          </a:p>
        </p:txBody>
      </p:sp>
      <p:sp>
        <p:nvSpPr>
          <p:cNvPr id="136" name="ZoneTexte 135"/>
          <p:cNvSpPr txBox="1"/>
          <p:nvPr/>
        </p:nvSpPr>
        <p:spPr>
          <a:xfrm>
            <a:off x="7020272" y="141962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Automatique en ligne</a:t>
            </a:r>
          </a:p>
        </p:txBody>
      </p:sp>
      <p:sp>
        <p:nvSpPr>
          <p:cNvPr id="137" name="ZoneTexte 136"/>
          <p:cNvSpPr txBox="1"/>
          <p:nvPr/>
        </p:nvSpPr>
        <p:spPr>
          <a:xfrm>
            <a:off x="2807295" y="3056642"/>
            <a:ext cx="183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Refus d’enregistrer accidentel</a:t>
            </a:r>
          </a:p>
        </p:txBody>
      </p:sp>
      <p:sp>
        <p:nvSpPr>
          <p:cNvPr id="138" name="ZoneTexte 137"/>
          <p:cNvSpPr txBox="1"/>
          <p:nvPr/>
        </p:nvSpPr>
        <p:spPr>
          <a:xfrm>
            <a:off x="4644008" y="408391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Avertissements de sécurité</a:t>
            </a:r>
          </a:p>
          <a:p>
            <a:pPr algn="ctr"/>
            <a:r>
              <a:rPr lang="fr-FR" sz="1400" dirty="0"/>
              <a:t>À l’import</a:t>
            </a:r>
          </a:p>
        </p:txBody>
      </p:sp>
      <p:sp>
        <p:nvSpPr>
          <p:cNvPr id="139" name="ZoneTexte 138"/>
          <p:cNvSpPr txBox="1"/>
          <p:nvPr/>
        </p:nvSpPr>
        <p:spPr>
          <a:xfrm>
            <a:off x="6516216" y="226455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Sécurités du Cloud lors de la conversion pour l’export</a:t>
            </a:r>
          </a:p>
        </p:txBody>
      </p:sp>
      <p:sp>
        <p:nvSpPr>
          <p:cNvPr id="140" name="ZoneTexte 139"/>
          <p:cNvSpPr txBox="1"/>
          <p:nvPr/>
        </p:nvSpPr>
        <p:spPr>
          <a:xfrm>
            <a:off x="4932040" y="228371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Risque moindre </a:t>
            </a:r>
          </a:p>
          <a:p>
            <a:pPr algn="ctr"/>
            <a:r>
              <a:rPr lang="fr-FR" sz="1400" dirty="0"/>
              <a:t>sous OS Linux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ZoneTexte 141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Sécurité des fichiers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a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5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 8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5114"/>
            <a:ext cx="636558" cy="58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Image 78"/>
          <p:cNvPicPr/>
          <p:nvPr/>
        </p:nvPicPr>
        <p:blipFill>
          <a:blip r:embed="rId4" cstate="print">
            <a:clrChange>
              <a:clrFrom>
                <a:srgbClr val="F6FEFA"/>
              </a:clrFrom>
              <a:clrTo>
                <a:srgbClr val="F6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987574"/>
            <a:ext cx="593426" cy="5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 45"/>
          <p:cNvPicPr/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9243" y="1329182"/>
            <a:ext cx="640469" cy="66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 4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915566"/>
            <a:ext cx="5546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Nuage 77"/>
          <p:cNvSpPr/>
          <p:nvPr/>
        </p:nvSpPr>
        <p:spPr>
          <a:xfrm rot="455730">
            <a:off x="1586547" y="828193"/>
            <a:ext cx="900088" cy="648072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7" name="Groupe 76"/>
          <p:cNvGrpSpPr/>
          <p:nvPr/>
        </p:nvGrpSpPr>
        <p:grpSpPr>
          <a:xfrm>
            <a:off x="1187624" y="1563638"/>
            <a:ext cx="3024336" cy="936104"/>
            <a:chOff x="1979712" y="1563638"/>
            <a:chExt cx="3024336" cy="936104"/>
          </a:xfrm>
        </p:grpSpPr>
        <p:sp>
          <p:nvSpPr>
            <p:cNvPr id="71" name="Rectangle 70"/>
            <p:cNvSpPr/>
            <p:nvPr/>
          </p:nvSpPr>
          <p:spPr>
            <a:xfrm>
              <a:off x="2987824" y="1563638"/>
              <a:ext cx="1008112" cy="9361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979712" y="1995686"/>
              <a:ext cx="1008112" cy="5040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995936" y="2211710"/>
              <a:ext cx="1008112" cy="2880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7" name="Image 4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56363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ZoneTexte 64"/>
          <p:cNvSpPr txBox="1"/>
          <p:nvPr/>
        </p:nvSpPr>
        <p:spPr>
          <a:xfrm>
            <a:off x="1187624" y="220241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AEAEA"/>
                </a:solidFill>
              </a:rPr>
              <a:t>Usage Pro / collaboratif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267744" y="1432396"/>
            <a:ext cx="93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dirty="0">
                <a:solidFill>
                  <a:srgbClr val="EAEAEA"/>
                </a:solidFill>
                <a:sym typeface="Webdings"/>
              </a:rPr>
              <a:t></a:t>
            </a:r>
            <a:endParaRPr lang="fr-FR" sz="5400" dirty="0">
              <a:solidFill>
                <a:srgbClr val="EAEAEA"/>
              </a:solidFill>
            </a:endParaRPr>
          </a:p>
        </p:txBody>
      </p:sp>
      <p:grpSp>
        <p:nvGrpSpPr>
          <p:cNvPr id="80" name="Groupe 79"/>
          <p:cNvGrpSpPr/>
          <p:nvPr/>
        </p:nvGrpSpPr>
        <p:grpSpPr>
          <a:xfrm>
            <a:off x="3203848" y="3795886"/>
            <a:ext cx="3024336" cy="936104"/>
            <a:chOff x="1979712" y="1563638"/>
            <a:chExt cx="3024336" cy="936104"/>
          </a:xfrm>
        </p:grpSpPr>
        <p:sp>
          <p:nvSpPr>
            <p:cNvPr id="81" name="Rectangle 80"/>
            <p:cNvSpPr/>
            <p:nvPr/>
          </p:nvSpPr>
          <p:spPr>
            <a:xfrm>
              <a:off x="2987824" y="1563638"/>
              <a:ext cx="1008112" cy="9361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979712" y="1995686"/>
              <a:ext cx="1008112" cy="5040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995936" y="2211710"/>
              <a:ext cx="1008112" cy="2880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4" name="Image 8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57986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ZoneTexte 84"/>
          <p:cNvSpPr txBox="1"/>
          <p:nvPr/>
        </p:nvSpPr>
        <p:spPr>
          <a:xfrm>
            <a:off x="3203848" y="443466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AEAEA"/>
                </a:solidFill>
              </a:rPr>
              <a:t>Performance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283968" y="3642578"/>
            <a:ext cx="936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>
                <a:solidFill>
                  <a:schemeClr val="bg1"/>
                </a:solidFill>
                <a:sym typeface="Webdings"/>
              </a:rPr>
              <a:t></a:t>
            </a:r>
            <a:endParaRPr lang="fr-FR" sz="6000" dirty="0">
              <a:solidFill>
                <a:schemeClr val="bg1"/>
              </a:solidFill>
            </a:endParaRPr>
          </a:p>
        </p:txBody>
      </p:sp>
      <p:pic>
        <p:nvPicPr>
          <p:cNvPr id="86" name="Image 85"/>
          <p:cNvPicPr/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3075806"/>
            <a:ext cx="640469" cy="66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Image 8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795886"/>
            <a:ext cx="5546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ZoneTexte 89"/>
          <p:cNvSpPr txBox="1"/>
          <p:nvPr/>
        </p:nvSpPr>
        <p:spPr>
          <a:xfrm>
            <a:off x="4788024" y="271576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/>
                </a:solidFill>
              </a:rPr>
              <a:t>F(x)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2843808" y="314781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F(x)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5508104" y="350785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F(x)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5508104" y="3075806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2"/>
                </a:solidFill>
                <a:latin typeface="Arial Black" pitchFamily="34" charset="0"/>
              </a:rPr>
              <a:t>1 048 576 L</a:t>
            </a:r>
          </a:p>
          <a:p>
            <a:r>
              <a:rPr lang="fr-FR" sz="1100" dirty="0">
                <a:solidFill>
                  <a:schemeClr val="tx2"/>
                </a:solidFill>
                <a:latin typeface="Arial Black" pitchFamily="34" charset="0"/>
              </a:rPr>
              <a:t>X 36376 C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1795891" y="3835247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2"/>
                </a:solidFill>
                <a:latin typeface="Arial Black" pitchFamily="34" charset="0"/>
              </a:rPr>
              <a:t>1 048 576 L</a:t>
            </a:r>
          </a:p>
          <a:p>
            <a:r>
              <a:rPr lang="fr-FR" sz="1100" dirty="0">
                <a:solidFill>
                  <a:schemeClr val="tx2"/>
                </a:solidFill>
                <a:latin typeface="Arial Black" pitchFamily="34" charset="0"/>
              </a:rPr>
              <a:t>X 1024 C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6516216" y="4013071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2"/>
                </a:solidFill>
                <a:latin typeface="Arial Black" pitchFamily="34" charset="0"/>
              </a:rPr>
              <a:t>27 L + ?</a:t>
            </a:r>
          </a:p>
          <a:p>
            <a:r>
              <a:rPr lang="fr-FR" sz="1100" dirty="0">
                <a:solidFill>
                  <a:schemeClr val="tx2"/>
                </a:solidFill>
                <a:latin typeface="Arial Black" pitchFamily="34" charset="0"/>
              </a:rPr>
              <a:t>X 1000 C + ?</a:t>
            </a:r>
          </a:p>
        </p:txBody>
      </p:sp>
      <p:grpSp>
        <p:nvGrpSpPr>
          <p:cNvPr id="195" name="Groupe 194"/>
          <p:cNvGrpSpPr/>
          <p:nvPr/>
        </p:nvGrpSpPr>
        <p:grpSpPr>
          <a:xfrm>
            <a:off x="5292080" y="2859782"/>
            <a:ext cx="864096" cy="307777"/>
            <a:chOff x="5292080" y="2859782"/>
            <a:chExt cx="864096" cy="307777"/>
          </a:xfrm>
        </p:grpSpPr>
        <p:sp>
          <p:nvSpPr>
            <p:cNvPr id="148" name="Rectangle 147"/>
            <p:cNvSpPr/>
            <p:nvPr/>
          </p:nvSpPr>
          <p:spPr>
            <a:xfrm>
              <a:off x="5292080" y="2931790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ZoneTexte 153"/>
            <p:cNvSpPr txBox="1"/>
            <p:nvPr/>
          </p:nvSpPr>
          <p:spPr>
            <a:xfrm>
              <a:off x="5436096" y="285978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tx2"/>
                  </a:solidFill>
                </a:rPr>
                <a:t>6 Mo*</a:t>
              </a:r>
            </a:p>
          </p:txBody>
        </p:sp>
      </p:grpSp>
      <p:grpSp>
        <p:nvGrpSpPr>
          <p:cNvPr id="194" name="Groupe 193"/>
          <p:cNvGrpSpPr/>
          <p:nvPr/>
        </p:nvGrpSpPr>
        <p:grpSpPr>
          <a:xfrm>
            <a:off x="2483768" y="3416101"/>
            <a:ext cx="864096" cy="307777"/>
            <a:chOff x="2483768" y="3416101"/>
            <a:chExt cx="864096" cy="307777"/>
          </a:xfrm>
        </p:grpSpPr>
        <p:sp>
          <p:nvSpPr>
            <p:cNvPr id="155" name="Rectangle 154"/>
            <p:cNvSpPr/>
            <p:nvPr/>
          </p:nvSpPr>
          <p:spPr>
            <a:xfrm>
              <a:off x="2483768" y="3507854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627784" y="3507854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771800" y="3507854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15816" y="3507854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059832" y="3507854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203848" y="3507854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ZoneTexte 160"/>
            <p:cNvSpPr txBox="1"/>
            <p:nvPr/>
          </p:nvSpPr>
          <p:spPr>
            <a:xfrm>
              <a:off x="2483768" y="341610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tx2"/>
                  </a:solidFill>
                </a:rPr>
                <a:t>31 Mo*</a:t>
              </a:r>
            </a:p>
          </p:txBody>
        </p:sp>
      </p:grpSp>
      <p:sp>
        <p:nvSpPr>
          <p:cNvPr id="178" name="Rectangle 177"/>
          <p:cNvSpPr/>
          <p:nvPr/>
        </p:nvSpPr>
        <p:spPr>
          <a:xfrm>
            <a:off x="2339752" y="4743390"/>
            <a:ext cx="540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chemeClr val="tx2"/>
                </a:solidFill>
              </a:rPr>
              <a:t>*estimation réalisée sous MSW7, charge mémoire observée à l’ouverture des exécutables</a:t>
            </a:r>
            <a:endParaRPr lang="fr-FR" sz="1000" dirty="0"/>
          </a:p>
        </p:txBody>
      </p:sp>
      <p:sp>
        <p:nvSpPr>
          <p:cNvPr id="179" name="Organigramme : Multidocument 178"/>
          <p:cNvSpPr/>
          <p:nvPr/>
        </p:nvSpPr>
        <p:spPr>
          <a:xfrm>
            <a:off x="5004048" y="3147814"/>
            <a:ext cx="432048" cy="360040"/>
          </a:xfrm>
          <a:prstGeom prst="flowChartMultidocumen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6" name="Groupe 195"/>
          <p:cNvGrpSpPr/>
          <p:nvPr/>
        </p:nvGrpSpPr>
        <p:grpSpPr>
          <a:xfrm>
            <a:off x="6084168" y="3651870"/>
            <a:ext cx="1008112" cy="307777"/>
            <a:chOff x="6084168" y="3651870"/>
            <a:chExt cx="1008112" cy="307777"/>
          </a:xfrm>
        </p:grpSpPr>
        <p:sp>
          <p:nvSpPr>
            <p:cNvPr id="162" name="Rectangle 161"/>
            <p:cNvSpPr/>
            <p:nvPr/>
          </p:nvSpPr>
          <p:spPr>
            <a:xfrm>
              <a:off x="6084168" y="3795886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228184" y="3795886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6372200" y="3795886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6516216" y="3795886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660232" y="3795886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804248" y="3795886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6084168" y="3651870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228184" y="3651870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6372200" y="3651870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516216" y="3651870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660232" y="3651870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804248" y="3651870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948264" y="3795886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948264" y="3651870"/>
              <a:ext cx="144016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ZoneTexte 167"/>
            <p:cNvSpPr txBox="1"/>
            <p:nvPr/>
          </p:nvSpPr>
          <p:spPr>
            <a:xfrm>
              <a:off x="6228184" y="3651870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tx2"/>
                  </a:solidFill>
                </a:rPr>
                <a:t>72 Mo*</a:t>
              </a:r>
            </a:p>
          </p:txBody>
        </p:sp>
      </p:grpSp>
      <p:sp>
        <p:nvSpPr>
          <p:cNvPr id="180" name="Organigramme : Multidocument 179"/>
          <p:cNvSpPr/>
          <p:nvPr/>
        </p:nvSpPr>
        <p:spPr>
          <a:xfrm>
            <a:off x="6084168" y="4011910"/>
            <a:ext cx="432048" cy="360040"/>
          </a:xfrm>
          <a:prstGeom prst="flowChartMultidocumen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Organigramme : Multidocument 181"/>
          <p:cNvSpPr/>
          <p:nvPr/>
        </p:nvSpPr>
        <p:spPr>
          <a:xfrm>
            <a:off x="2987824" y="3867894"/>
            <a:ext cx="432048" cy="360040"/>
          </a:xfrm>
          <a:prstGeom prst="flowChartMultidocumen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3" name="Groupe 182"/>
          <p:cNvGrpSpPr/>
          <p:nvPr/>
        </p:nvGrpSpPr>
        <p:grpSpPr>
          <a:xfrm>
            <a:off x="5076056" y="1563638"/>
            <a:ext cx="3024336" cy="936104"/>
            <a:chOff x="1979712" y="1563638"/>
            <a:chExt cx="3024336" cy="936104"/>
          </a:xfrm>
        </p:grpSpPr>
        <p:sp>
          <p:nvSpPr>
            <p:cNvPr id="184" name="Rectangle 183"/>
            <p:cNvSpPr/>
            <p:nvPr/>
          </p:nvSpPr>
          <p:spPr>
            <a:xfrm>
              <a:off x="2987824" y="1563638"/>
              <a:ext cx="1008112" cy="9361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979712" y="1995686"/>
              <a:ext cx="1008112" cy="5040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995936" y="2211710"/>
              <a:ext cx="1008112" cy="2880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6084168" y="1554346"/>
            <a:ext cx="936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Arial Black" pitchFamily="34" charset="0"/>
                <a:sym typeface="Webdings"/>
              </a:rPr>
              <a:t>€</a:t>
            </a:r>
            <a:endParaRPr lang="fr-FR" sz="4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6012160" y="213041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Budget</a:t>
            </a:r>
          </a:p>
        </p:txBody>
      </p:sp>
      <p:pic>
        <p:nvPicPr>
          <p:cNvPr id="188" name="Image 18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347614"/>
            <a:ext cx="5546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" name="Image 18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915566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Image 189"/>
          <p:cNvPicPr/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1491630"/>
            <a:ext cx="640469" cy="66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" name="ZoneTexte 190"/>
          <p:cNvSpPr txBox="1"/>
          <p:nvPr/>
        </p:nvSpPr>
        <p:spPr>
          <a:xfrm>
            <a:off x="6084168" y="483518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2"/>
                </a:solidFill>
                <a:latin typeface="Arial Black" pitchFamily="34" charset="0"/>
              </a:rPr>
              <a:t>Gratuit</a:t>
            </a:r>
          </a:p>
          <a:p>
            <a:r>
              <a:rPr lang="fr-FR" sz="1100" dirty="0">
                <a:solidFill>
                  <a:schemeClr val="tx2"/>
                </a:solidFill>
                <a:latin typeface="Arial Black" pitchFamily="34" charset="0"/>
              </a:rPr>
              <a:t>&amp; libre</a:t>
            </a:r>
          </a:p>
        </p:txBody>
      </p:sp>
      <p:sp>
        <p:nvSpPr>
          <p:cNvPr id="192" name="ZoneTexte 191"/>
          <p:cNvSpPr txBox="1"/>
          <p:nvPr/>
        </p:nvSpPr>
        <p:spPr>
          <a:xfrm>
            <a:off x="4932040" y="91556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2"/>
                </a:solidFill>
                <a:latin typeface="Arial Black" pitchFamily="34" charset="0"/>
              </a:rPr>
              <a:t>Gratuit  &amp; propriétaire</a:t>
            </a:r>
          </a:p>
        </p:txBody>
      </p:sp>
      <p:sp>
        <p:nvSpPr>
          <p:cNvPr id="193" name="ZoneTexte 192"/>
          <p:cNvSpPr txBox="1"/>
          <p:nvPr/>
        </p:nvSpPr>
        <p:spPr>
          <a:xfrm>
            <a:off x="7236296" y="1059582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2"/>
                </a:solidFill>
                <a:latin typeface="Arial Black" pitchFamily="34" charset="0"/>
              </a:rPr>
              <a:t>Payant &amp; propriétaire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0" y="339502"/>
            <a:ext cx="658822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ZoneTexte 198"/>
          <p:cNvSpPr txBox="1"/>
          <p:nvPr/>
        </p:nvSpPr>
        <p:spPr>
          <a:xfrm>
            <a:off x="971600" y="1234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Lequel choisir ?</a:t>
            </a:r>
          </a:p>
        </p:txBody>
      </p:sp>
      <p:sp>
        <p:nvSpPr>
          <p:cNvPr id="200" name="ZoneTexte 199"/>
          <p:cNvSpPr txBox="1"/>
          <p:nvPr/>
        </p:nvSpPr>
        <p:spPr>
          <a:xfrm>
            <a:off x="107504" y="0"/>
            <a:ext cx="792088" cy="52322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a</a:t>
            </a:r>
            <a:r>
              <a:rPr lang="fr-FR" dirty="0">
                <a:solidFill>
                  <a:schemeClr val="tx2"/>
                </a:solidFill>
                <a:latin typeface="Arial Black" pitchFamily="34" charset="0"/>
              </a:rPr>
              <a:t>6</a:t>
            </a:r>
            <a:endParaRPr lang="fr-FR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90" grpId="0"/>
      <p:bldP spid="91" grpId="0"/>
      <p:bldP spid="92" grpId="0"/>
      <p:bldP spid="96" grpId="0"/>
      <p:bldP spid="131" grpId="0"/>
      <p:bldP spid="132" grpId="0"/>
      <p:bldP spid="179" grpId="0" animBg="1"/>
      <p:bldP spid="180" grpId="0" animBg="1"/>
      <p:bldP spid="182" grpId="0" animBg="1"/>
      <p:bldP spid="191" grpId="0"/>
      <p:bldP spid="192" grpId="0"/>
      <p:bldP spid="1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57475D85-9262-7C87-3048-C67647AE59AC}"/>
              </a:ext>
            </a:extLst>
          </p:cNvPr>
          <p:cNvGrpSpPr/>
          <p:nvPr/>
        </p:nvGrpSpPr>
        <p:grpSpPr>
          <a:xfrm>
            <a:off x="6084168" y="51470"/>
            <a:ext cx="3096344" cy="5092030"/>
            <a:chOff x="6084168" y="51470"/>
            <a:chExt cx="3096344" cy="5092030"/>
          </a:xfrm>
        </p:grpSpPr>
        <p:sp>
          <p:nvSpPr>
            <p:cNvPr id="4" name="Triangle isocèle 3">
              <a:extLst>
                <a:ext uri="{FF2B5EF4-FFF2-40B4-BE49-F238E27FC236}">
                  <a16:creationId xmlns:a16="http://schemas.microsoft.com/office/drawing/2014/main" id="{0B5BA7D6-32AE-8F53-B7A0-4187EEDA985F}"/>
                </a:ext>
              </a:extLst>
            </p:cNvPr>
            <p:cNvSpPr/>
            <p:nvPr/>
          </p:nvSpPr>
          <p:spPr>
            <a:xfrm>
              <a:off x="6084168" y="51470"/>
              <a:ext cx="3096344" cy="5092030"/>
            </a:xfrm>
            <a:prstGeom prst="triangle">
              <a:avLst>
                <a:gd name="adj" fmla="val 996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5F5A521B-5471-DF9D-A2A5-295839F1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2679762"/>
              <a:ext cx="1368152" cy="1368152"/>
            </a:xfrm>
            <a:prstGeom prst="rect">
              <a:avLst/>
            </a:prstGeom>
          </p:spPr>
        </p:pic>
      </p:grpSp>
      <p:sp>
        <p:nvSpPr>
          <p:cNvPr id="82" name="Rectangle 81"/>
          <p:cNvSpPr/>
          <p:nvPr/>
        </p:nvSpPr>
        <p:spPr>
          <a:xfrm>
            <a:off x="3347864" y="1347614"/>
            <a:ext cx="3744416" cy="144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2987824" y="1059582"/>
            <a:ext cx="648072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1763688" y="98757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Etape  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1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1979712" y="3075806"/>
            <a:ext cx="648072" cy="57606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Rectangle à coins arrondis 50"/>
          <p:cNvSpPr/>
          <p:nvPr/>
        </p:nvSpPr>
        <p:spPr>
          <a:xfrm>
            <a:off x="1979712" y="1779662"/>
            <a:ext cx="648072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3851920" y="113159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fondamentaux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7380312" y="3819693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 Black" pitchFamily="34" charset="0"/>
              </a:rPr>
              <a:t>Etape </a:t>
            </a:r>
            <a:r>
              <a:rPr lang="fr-FR" sz="7200" dirty="0">
                <a:solidFill>
                  <a:schemeClr val="bg1"/>
                </a:solidFill>
                <a:latin typeface="Arial Black" pitchFamily="34" charset="0"/>
              </a:rPr>
              <a:t>1</a:t>
            </a:r>
            <a:endParaRPr lang="fr-FR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2699792" y="177966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3 tableurs,</a:t>
            </a:r>
          </a:p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si différents et si ressemblants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2699792" y="242773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Méthodologie et principes 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Applicables aux classeurs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2699792" y="3077547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Saisie des données </a:t>
            </a:r>
          </a:p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et calculs statistiques de base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1979712" y="170765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  <a:t>a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1979712" y="300379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c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1763688" y="2283718"/>
            <a:ext cx="792088" cy="720080"/>
          </a:xfrm>
          <a:prstGeom prst="roundRect">
            <a:avLst/>
          </a:prstGeom>
          <a:effectLst>
            <a:outerShdw blurRad="50800" dist="38100" dir="2700000" sx="123000" sy="123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1835696" y="2283718"/>
            <a:ext cx="432048" cy="646331"/>
          </a:xfrm>
          <a:prstGeom prst="rect">
            <a:avLst/>
          </a:prstGeom>
          <a:noFill/>
          <a:effectLst>
            <a:outerShdw blurRad="50800" dist="38100" dir="2700000" sx="123000" sy="123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b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748464" y="4155926"/>
            <a:ext cx="432048" cy="646331"/>
          </a:xfrm>
          <a:prstGeom prst="rect">
            <a:avLst/>
          </a:prstGeom>
          <a:noFill/>
          <a:effectLst>
            <a:outerShdw blurRad="50800" dist="38100" dir="2700000" sx="123000" sy="123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8525</TotalTime>
  <Words>2524</Words>
  <Application>Microsoft Office PowerPoint</Application>
  <PresentationFormat>Affichage à l'écran (16:9)</PresentationFormat>
  <Paragraphs>983</Paragraphs>
  <Slides>34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8" baseType="lpstr">
      <vt:lpstr>Arial</vt:lpstr>
      <vt:lpstr>Arial Black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srolland</dc:creator>
  <cp:lastModifiedBy>Stéphane  ROLLAND</cp:lastModifiedBy>
  <cp:revision>819</cp:revision>
  <dcterms:created xsi:type="dcterms:W3CDTF">2014-09-02T13:06:46Z</dcterms:created>
  <dcterms:modified xsi:type="dcterms:W3CDTF">2022-10-23T16:52:00Z</dcterms:modified>
</cp:coreProperties>
</file>