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8" r:id="rId3"/>
    <p:sldId id="285" r:id="rId4"/>
    <p:sldId id="296" r:id="rId5"/>
    <p:sldId id="262" r:id="rId6"/>
    <p:sldId id="297" r:id="rId7"/>
    <p:sldId id="298" r:id="rId8"/>
    <p:sldId id="301" r:id="rId9"/>
    <p:sldId id="299" r:id="rId10"/>
    <p:sldId id="300" r:id="rId11"/>
    <p:sldId id="302" r:id="rId12"/>
    <p:sldId id="303" r:id="rId13"/>
    <p:sldId id="304" r:id="rId14"/>
    <p:sldId id="290" r:id="rId15"/>
    <p:sldId id="309" r:id="rId16"/>
    <p:sldId id="310" r:id="rId17"/>
    <p:sldId id="311" r:id="rId18"/>
    <p:sldId id="316" r:id="rId19"/>
    <p:sldId id="312" r:id="rId20"/>
    <p:sldId id="292" r:id="rId21"/>
    <p:sldId id="294" r:id="rId22"/>
    <p:sldId id="315" r:id="rId23"/>
    <p:sldId id="313" r:id="rId24"/>
    <p:sldId id="314" r:id="rId25"/>
  </p:sldIdLst>
  <p:sldSz cx="9144000" cy="5143500" type="screen16x9"/>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3366CC"/>
    <a:srgbClr val="FFFFCC"/>
    <a:srgbClr val="00CC00"/>
    <a:srgbClr val="C5E2FF"/>
    <a:srgbClr val="EAEAEA"/>
    <a:srgbClr val="B2B2B2"/>
    <a:srgbClr val="CC9900"/>
    <a:srgbClr val="4D4D4D"/>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06" autoAdjust="0"/>
  </p:normalViewPr>
  <p:slideViewPr>
    <p:cSldViewPr>
      <p:cViewPr varScale="1">
        <p:scale>
          <a:sx n="124" d="100"/>
          <a:sy n="124" d="100"/>
        </p:scale>
        <p:origin x="1146" y="9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fr-FR" dirty="0"/>
          </a:p>
        </p:txBody>
      </p:sp>
      <p:sp>
        <p:nvSpPr>
          <p:cNvPr id="3" name="Espace réservé de la date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8ECAE1DD-BF72-4A80-869D-F5C1C43BF8DF}" type="datetimeFigureOut">
              <a:rPr lang="fr-FR" smtClean="0"/>
              <a:pPr/>
              <a:t>23/10/2022</a:t>
            </a:fld>
            <a:endParaRPr lang="fr-FR" dirty="0"/>
          </a:p>
        </p:txBody>
      </p:sp>
      <p:sp>
        <p:nvSpPr>
          <p:cNvPr id="4" name="Espace réservé de l'image des diapositives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fr-FR" dirty="0"/>
          </a:p>
        </p:txBody>
      </p:sp>
      <p:sp>
        <p:nvSpPr>
          <p:cNvPr id="5" name="Espace réservé des commentaires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fr-FR" dirty="0"/>
          </a:p>
        </p:txBody>
      </p:sp>
      <p:sp>
        <p:nvSpPr>
          <p:cNvPr id="7" name="Espace réservé du numéro de diapositive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64D6D89A-D2C2-4B88-9A33-8E20B2E148F6}"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a:t>
            </a:fld>
            <a:endParaRPr lang="fr-FR" dirty="0"/>
          </a:p>
        </p:txBody>
      </p:sp>
    </p:spTree>
    <p:extLst>
      <p:ext uri="{BB962C8B-B14F-4D97-AF65-F5344CB8AC3E}">
        <p14:creationId xmlns:p14="http://schemas.microsoft.com/office/powerpoint/2010/main" val="1173264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Nommer ses plages par lots peut faire gagner beaucoup de temps mais attention à ne nommer que les plages que vous appelez dans vos calculs de manière répétées. La nomination par lots sur plusieurs tableaux ayant les mêmes étiquettes pour avoir un effet catastrophique sur vos calculs </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Il est bien-sur possible de modifier l’étendue d’une plage nommée après sa création mais si vous nommez des plages qui évoluent sans arrêt, c’est sans doute que vous auriez plus intérêt à utiliser le système classique de références de cellules. Pourquoi ? Un calcul sera toujours bon dans une référence de plage car la formule s’adapte à sa longueur automatiquement si vous prenez bien soin d’ajouter les nouvelles valeurs avant la dernière ligne  / colonne de la plage de votre calcul.</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Si vous faites intervenir une plage de cellule d’un autre classeur dans vos calculs, vous risquez de rencontrer des erreurs de mise à jour des informations. Les valeurs zéro seront traitées comme vides et la mise à jour en temps réel n’existe pas. Votre classeur synchronise à l’ouverture et à l’enregistrement. Si le classeur en liaison est manipulé en même temps que le votre, vous ne vous rendez compte des modifications que quand ce dernier sera enregistré à son tour.</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12</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L’insertion d’un hyperlien dans une cellule peut vous permettre de proposer une navigation à l’intérieur de votre classeur par signets. Renvoyer vers une url n’a pour moi pas de sens (mais je peux me tromper).</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13</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14</a:t>
            </a:fld>
            <a:endParaRPr lang="fr-FR" dirty="0"/>
          </a:p>
        </p:txBody>
      </p:sp>
    </p:spTree>
    <p:extLst>
      <p:ext uri="{BB962C8B-B14F-4D97-AF65-F5344CB8AC3E}">
        <p14:creationId xmlns:p14="http://schemas.microsoft.com/office/powerpoint/2010/main" val="103806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Trier c’est reclasser toutes les données autrement. Filtrer, c’est n’afficher que celles qui correspondent à des critères que l’on a choisis</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15</a:t>
            </a:fld>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Les tris s’opèrent par ordre de critères (le plus important en haut) et peuvent obéir à une liste personnalisée (jours de la semaine, mois … ou liste personnelle)</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16</a:t>
            </a:fld>
            <a:endParaRPr lang="fr-FR" dirty="0"/>
          </a:p>
        </p:txBody>
      </p:sp>
    </p:spTree>
    <p:extLst>
      <p:ext uri="{BB962C8B-B14F-4D97-AF65-F5344CB8AC3E}">
        <p14:creationId xmlns:p14="http://schemas.microsoft.com/office/powerpoint/2010/main" val="168753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Cliquez deux fois sur l’icone Filtre pour annuler tous vos filtres d’un seul coup plutôt que de les désactiver un par un.</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17</a:t>
            </a:fld>
            <a:endParaRPr lang="fr-FR" dirty="0"/>
          </a:p>
        </p:txBody>
      </p:sp>
    </p:spTree>
    <p:extLst>
      <p:ext uri="{BB962C8B-B14F-4D97-AF65-F5344CB8AC3E}">
        <p14:creationId xmlns:p14="http://schemas.microsoft.com/office/powerpoint/2010/main" val="4157660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90752"/>
            <a:r>
              <a:rPr lang="fr-FR" sz="1300" dirty="0"/>
              <a:t>Votre tableau doit être identifié comme … tableau. Le plus simple est de lui appliquer une mise en forme : accueil  &gt; mettre en forme ce tableau</a:t>
            </a:r>
          </a:p>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18</a:t>
            </a:fld>
            <a:endParaRPr lang="fr-FR" dirty="0"/>
          </a:p>
        </p:txBody>
      </p:sp>
    </p:spTree>
    <p:extLst>
      <p:ext uri="{BB962C8B-B14F-4D97-AF65-F5344CB8AC3E}">
        <p14:creationId xmlns:p14="http://schemas.microsoft.com/office/powerpoint/2010/main" val="34345266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Vous pouvez bien sur créer des niveaux 3 … 4 … N’oubliez pas que le plan est là pour vous simplifier la lecture de vos tableaux (donc, ne groupez que ce qui est nécessaire sinon, c’est l’effet inverse qui va se produire).</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19</a:t>
            </a:fld>
            <a:endParaRPr lang="fr-FR" dirty="0"/>
          </a:p>
        </p:txBody>
      </p:sp>
    </p:spTree>
    <p:extLst>
      <p:ext uri="{BB962C8B-B14F-4D97-AF65-F5344CB8AC3E}">
        <p14:creationId xmlns:p14="http://schemas.microsoft.com/office/powerpoint/2010/main" val="3569609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a:t>
            </a:fld>
            <a:endParaRPr lang="fr-FR" dirty="0"/>
          </a:p>
        </p:txBody>
      </p:sp>
    </p:spTree>
    <p:extLst>
      <p:ext uri="{BB962C8B-B14F-4D97-AF65-F5344CB8AC3E}">
        <p14:creationId xmlns:p14="http://schemas.microsoft.com/office/powerpoint/2010/main" val="1094924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20</a:t>
            </a:fld>
            <a:endParaRPr lang="fr-FR" dirty="0"/>
          </a:p>
        </p:txBody>
      </p:sp>
    </p:spTree>
    <p:extLst>
      <p:ext uri="{BB962C8B-B14F-4D97-AF65-F5344CB8AC3E}">
        <p14:creationId xmlns:p14="http://schemas.microsoft.com/office/powerpoint/2010/main" val="112827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 tableau trié correctement peut se mettre en plan très facilement. On ne peut choisir qu’une fonction de calcul mas c’est déjà un moyen très rapide de faire une synthèse.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21</a:t>
            </a:fld>
            <a:endParaRPr lang="fr-FR" dirty="0"/>
          </a:p>
        </p:txBody>
      </p:sp>
    </p:spTree>
    <p:extLst>
      <p:ext uri="{BB962C8B-B14F-4D97-AF65-F5344CB8AC3E}">
        <p14:creationId xmlns:p14="http://schemas.microsoft.com/office/powerpoint/2010/main" val="2565508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 à la structure de vos tableaux. Les étiquettes doivent être les mêmes sur tous et Excel aura besoin qu’elles soient sur la 1ere ligne et la 1</a:t>
            </a:r>
            <a:r>
              <a:rPr lang="fr-FR" baseline="30000" dirty="0"/>
              <a:t>ère</a:t>
            </a:r>
            <a:r>
              <a:rPr lang="fr-FR" dirty="0"/>
              <a:t> colonne.</a:t>
            </a:r>
          </a:p>
          <a:p>
            <a:r>
              <a:rPr lang="fr-FR" dirty="0"/>
              <a:t>Attention aussi car l’utilitaire va vouloir reprendre exactement les mêmes plages sur tous les onglets que vous allez ajouter à la consolidation. Pensez à vérifier si elles ne sont pas plus courtes ou plus longues sur les différents tableaux. </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22</a:t>
            </a:fld>
            <a:endParaRPr lang="fr-FR" dirty="0"/>
          </a:p>
        </p:txBody>
      </p:sp>
    </p:spTree>
    <p:extLst>
      <p:ext uri="{BB962C8B-B14F-4D97-AF65-F5344CB8AC3E}">
        <p14:creationId xmlns:p14="http://schemas.microsoft.com/office/powerpoint/2010/main" val="26360846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23</a:t>
            </a:fld>
            <a:endParaRPr lang="fr-FR" dirty="0"/>
          </a:p>
        </p:txBody>
      </p:sp>
    </p:spTree>
    <p:extLst>
      <p:ext uri="{BB962C8B-B14F-4D97-AF65-F5344CB8AC3E}">
        <p14:creationId xmlns:p14="http://schemas.microsoft.com/office/powerpoint/2010/main" val="30033515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Repérer les antécédents ou les dépendants sur un tableau est très utile quand vous reprenez le travail d’un autre (ou le votre, longtemps après sa conception). Vous pouvez très rapidement comprendre comment sont articulées les données du classeur.</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24</a:t>
            </a:fld>
            <a:endParaRPr lang="fr-FR" dirty="0"/>
          </a:p>
        </p:txBody>
      </p:sp>
    </p:spTree>
    <p:extLst>
      <p:ext uri="{BB962C8B-B14F-4D97-AF65-F5344CB8AC3E}">
        <p14:creationId xmlns:p14="http://schemas.microsoft.com/office/powerpoint/2010/main" val="2275080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3</a:t>
            </a:fld>
            <a:endParaRPr lang="fr-FR" dirty="0"/>
          </a:p>
        </p:txBody>
      </p:sp>
    </p:spTree>
    <p:extLst>
      <p:ext uri="{BB962C8B-B14F-4D97-AF65-F5344CB8AC3E}">
        <p14:creationId xmlns:p14="http://schemas.microsoft.com/office/powerpoint/2010/main" val="102862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Quand vous recopiez un calcul, le tableur implémente les références de cellules ciblées du nombre de colonnes et de lignes correspondant au déplacement. C’est efficace dans la plupart des cas pour propager un calcul de synthèse pour chaque colonne ou chaque ligne.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4</a:t>
            </a:fld>
            <a:endParaRPr lang="fr-FR" dirty="0"/>
          </a:p>
        </p:txBody>
      </p:sp>
    </p:spTree>
    <p:extLst>
      <p:ext uri="{BB962C8B-B14F-4D97-AF65-F5344CB8AC3E}">
        <p14:creationId xmlns:p14="http://schemas.microsoft.com/office/powerpoint/2010/main" val="3901405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Quand un des opérateurs de vos calculs n’est présent que dans une seule cellule (TVA, Taux …), le référencement relatif n’est plus efficace lors d’une recopie. Il faut figer la référence de la cellule unique en cliquant sur F4 (Fn + F4 sur les claviers de portables)</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5</a:t>
            </a:fld>
            <a:endParaRPr lang="fr-FR" dirty="0"/>
          </a:p>
        </p:txBody>
      </p:sp>
    </p:spTree>
    <p:extLst>
      <p:ext uri="{BB962C8B-B14F-4D97-AF65-F5344CB8AC3E}">
        <p14:creationId xmlns:p14="http://schemas.microsoft.com/office/powerpoint/2010/main" val="1094018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référencement semi-relatif est utile quand une référence d’un calcul n’est présent que sur la 1ere ligne et / ou que sur la colonne de gauche. Dans l’exemple ci-dessus, la remise n’est présente qu’en ligne 1 et le prix qu’en colonne A. Pour recopier le produit des deux sur toute la plage B2 : C4, il  faut figer la colonne sur l’opérateur Prix et la ligne sur l’opérateur Remise.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6</a:t>
            </a:fld>
            <a:endParaRPr lang="fr-FR" dirty="0"/>
          </a:p>
        </p:txBody>
      </p:sp>
    </p:spTree>
    <p:extLst>
      <p:ext uri="{BB962C8B-B14F-4D97-AF65-F5344CB8AC3E}">
        <p14:creationId xmlns:p14="http://schemas.microsoft.com/office/powerpoint/2010/main" val="295593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En appuyant sur F4, on opère un cycle absolu – semi en ligne – semi en colonne – relatif. Inutile, donc, d’annuler si vous vous êtes trompé(e), continuez à appuyer jusqu’à retrouver la bonne étape.</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7</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Nommer les plages permet de ce dispenser de connaitre leurs références. C’est très utile, surtout, pour des plages qui viennent d’autres feuilles ou quand des références clé reviennent dans tous vos calculs</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8</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200151"/>
            <a:ext cx="8229600" cy="3394472"/>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154781"/>
            <a:ext cx="6019800" cy="329088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200151"/>
            <a:ext cx="8229600" cy="3394472"/>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8" name="Espace réservé du pied de page 7"/>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e la date 2"/>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4" name="Espace réservé du pied de page 3"/>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3" name="Espace réservé du pied de page 2"/>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st9ph.fr/"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Image 1" descr="Une image contenant texte&#10;&#10;Description générée automatiquement">
            <a:hlinkClick r:id="rId13"/>
            <a:extLst>
              <a:ext uri="{FF2B5EF4-FFF2-40B4-BE49-F238E27FC236}">
                <a16:creationId xmlns:a16="http://schemas.microsoft.com/office/drawing/2014/main" id="{B55A7B1C-7136-1856-FB1A-A20978744263}"/>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676456" y="28269"/>
            <a:ext cx="401960" cy="4019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t9ph.fr/"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6.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7.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st9ph.fr/"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5.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29.png"/><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9ph.fr/"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0.png"/></Relationships>
</file>

<file path=ppt/slides/_rels/slide2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33.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3.xml.rels><?xml version="1.0" encoding="UTF-8" standalone="yes"?>
<Relationships xmlns="http://schemas.openxmlformats.org/package/2006/relationships"><Relationship Id="rId3" Type="http://schemas.openxmlformats.org/officeDocument/2006/relationships/hyperlink" Target="https://st9ph.fr/"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2.png"/><Relationship Id="rId4" Type="http://schemas.openxmlformats.org/officeDocument/2006/relationships/image" Target="../media/image6.png"/><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F81BD"/>
        </a:solidFill>
        <a:effectLst/>
      </p:bgPr>
    </p:bg>
    <p:spTree>
      <p:nvGrpSpPr>
        <p:cNvPr id="1" name=""/>
        <p:cNvGrpSpPr/>
        <p:nvPr/>
      </p:nvGrpSpPr>
      <p:grpSpPr>
        <a:xfrm>
          <a:off x="0" y="0"/>
          <a:ext cx="0" cy="0"/>
          <a:chOff x="0" y="0"/>
          <a:chExt cx="0" cy="0"/>
        </a:xfrm>
      </p:grpSpPr>
      <p:grpSp>
        <p:nvGrpSpPr>
          <p:cNvPr id="70" name="Groupe 69"/>
          <p:cNvGrpSpPr/>
          <p:nvPr/>
        </p:nvGrpSpPr>
        <p:grpSpPr>
          <a:xfrm>
            <a:off x="3563888" y="2571750"/>
            <a:ext cx="432048" cy="432048"/>
            <a:chOff x="827584" y="555526"/>
            <a:chExt cx="432048" cy="432048"/>
          </a:xfrm>
        </p:grpSpPr>
        <p:sp>
          <p:nvSpPr>
            <p:cNvPr id="67" name="Rectangle 66"/>
            <p:cNvSpPr/>
            <p:nvPr/>
          </p:nvSpPr>
          <p:spPr>
            <a:xfrm>
              <a:off x="827584" y="699542"/>
              <a:ext cx="144016" cy="288032"/>
            </a:xfrm>
            <a:prstGeom prst="rect">
              <a:avLst/>
            </a:prstGeom>
            <a:solidFill>
              <a:schemeClr val="accent4">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Rectangle 67"/>
            <p:cNvSpPr/>
            <p:nvPr/>
          </p:nvSpPr>
          <p:spPr>
            <a:xfrm>
              <a:off x="971600" y="555526"/>
              <a:ext cx="144016" cy="432048"/>
            </a:xfrm>
            <a:prstGeom prst="rect">
              <a:avLst/>
            </a:prstGeom>
            <a:solidFill>
              <a:schemeClr val="accent2">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68"/>
            <p:cNvSpPr/>
            <p:nvPr/>
          </p:nvSpPr>
          <p:spPr>
            <a:xfrm>
              <a:off x="1115616" y="771550"/>
              <a:ext cx="144016" cy="216024"/>
            </a:xfrm>
            <a:prstGeom prst="rect">
              <a:avLst/>
            </a:prstGeom>
            <a:solidFill>
              <a:schemeClr val="accent2">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0" name="Rectangle à coins arrondis 19"/>
          <p:cNvSpPr/>
          <p:nvPr/>
        </p:nvSpPr>
        <p:spPr>
          <a:xfrm>
            <a:off x="4139952" y="3147814"/>
            <a:ext cx="648072" cy="576064"/>
          </a:xfrm>
          <a:prstGeom prst="roundRect">
            <a:avLst/>
          </a:prstGeom>
          <a:solidFill>
            <a:schemeClr val="bg1">
              <a:lumMod val="8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24" name="Rectangle à coins arrondis 23"/>
          <p:cNvSpPr/>
          <p:nvPr/>
        </p:nvSpPr>
        <p:spPr>
          <a:xfrm>
            <a:off x="3419872" y="1851670"/>
            <a:ext cx="648072" cy="576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26" name="Rectangle à coins arrondis 25"/>
          <p:cNvSpPr/>
          <p:nvPr/>
        </p:nvSpPr>
        <p:spPr>
          <a:xfrm>
            <a:off x="4860032" y="1851670"/>
            <a:ext cx="648072" cy="57606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27" name="Rectangle à coins arrondis 26"/>
          <p:cNvSpPr/>
          <p:nvPr/>
        </p:nvSpPr>
        <p:spPr>
          <a:xfrm>
            <a:off x="6372200" y="1851670"/>
            <a:ext cx="648072" cy="576064"/>
          </a:xfrm>
          <a:prstGeom prst="roundRect">
            <a:avLst/>
          </a:prstGeom>
          <a:solidFill>
            <a:srgbClr val="92D050"/>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29" name="Rectangle à coins arrondis 28"/>
          <p:cNvSpPr/>
          <p:nvPr/>
        </p:nvSpPr>
        <p:spPr>
          <a:xfrm>
            <a:off x="3419872" y="314781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0" name="Rectangle à coins arrondis 29"/>
          <p:cNvSpPr/>
          <p:nvPr/>
        </p:nvSpPr>
        <p:spPr>
          <a:xfrm>
            <a:off x="2699792" y="2499742"/>
            <a:ext cx="648072" cy="57606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32" name="Rectangle à coins arrondis 31"/>
          <p:cNvSpPr/>
          <p:nvPr/>
        </p:nvSpPr>
        <p:spPr>
          <a:xfrm>
            <a:off x="5580112" y="3147814"/>
            <a:ext cx="648072" cy="57606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33" name="Rectangle à coins arrondis 32"/>
          <p:cNvSpPr/>
          <p:nvPr/>
        </p:nvSpPr>
        <p:spPr>
          <a:xfrm>
            <a:off x="2702294" y="3775433"/>
            <a:ext cx="648072" cy="576064"/>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dirty="0"/>
          </a:p>
        </p:txBody>
      </p:sp>
      <p:sp>
        <p:nvSpPr>
          <p:cNvPr id="35" name="Rectangle à coins arrondis 34"/>
          <p:cNvSpPr/>
          <p:nvPr/>
        </p:nvSpPr>
        <p:spPr>
          <a:xfrm>
            <a:off x="4139952" y="3795886"/>
            <a:ext cx="648072" cy="576064"/>
          </a:xfrm>
          <a:prstGeom prst="roundRect">
            <a:avLst/>
          </a:prstGeom>
          <a:solidFill>
            <a:schemeClr val="tx1"/>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6" name="Rectangle à coins arrondis 35"/>
          <p:cNvSpPr/>
          <p:nvPr/>
        </p:nvSpPr>
        <p:spPr>
          <a:xfrm>
            <a:off x="4860032" y="3795886"/>
            <a:ext cx="648072" cy="576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38" name="ZoneTexte 37"/>
          <p:cNvSpPr txBox="1"/>
          <p:nvPr/>
        </p:nvSpPr>
        <p:spPr>
          <a:xfrm>
            <a:off x="4788024" y="1923678"/>
            <a:ext cx="792088" cy="369332"/>
          </a:xfrm>
          <a:prstGeom prst="rect">
            <a:avLst/>
          </a:prstGeom>
          <a:noFill/>
        </p:spPr>
        <p:txBody>
          <a:bodyPr wrap="square" rtlCol="0">
            <a:spAutoFit/>
          </a:bodyPr>
          <a:lstStyle/>
          <a:p>
            <a:pPr algn="ctr"/>
            <a:r>
              <a:rPr lang="fr-FR" dirty="0">
                <a:solidFill>
                  <a:schemeClr val="bg1"/>
                </a:solidFill>
              </a:rPr>
              <a:t>Lundi</a:t>
            </a:r>
          </a:p>
        </p:txBody>
      </p:sp>
      <p:sp>
        <p:nvSpPr>
          <p:cNvPr id="40" name="ZoneTexte 39"/>
          <p:cNvSpPr txBox="1"/>
          <p:nvPr/>
        </p:nvSpPr>
        <p:spPr>
          <a:xfrm>
            <a:off x="5508104" y="3219822"/>
            <a:ext cx="792088" cy="461665"/>
          </a:xfrm>
          <a:prstGeom prst="rect">
            <a:avLst/>
          </a:prstGeom>
          <a:noFill/>
        </p:spPr>
        <p:txBody>
          <a:bodyPr wrap="square" rtlCol="0">
            <a:spAutoFit/>
          </a:bodyPr>
          <a:lstStyle/>
          <a:p>
            <a:pPr algn="ctr"/>
            <a:r>
              <a:rPr lang="fr-FR" sz="2400" dirty="0">
                <a:solidFill>
                  <a:schemeClr val="bg1"/>
                </a:solidFill>
              </a:rPr>
              <a:t>@</a:t>
            </a:r>
          </a:p>
        </p:txBody>
      </p:sp>
      <p:sp>
        <p:nvSpPr>
          <p:cNvPr id="41" name="ZoneTexte 40"/>
          <p:cNvSpPr txBox="1"/>
          <p:nvPr/>
        </p:nvSpPr>
        <p:spPr>
          <a:xfrm>
            <a:off x="4067944" y="3867894"/>
            <a:ext cx="792088" cy="369332"/>
          </a:xfrm>
          <a:prstGeom prst="rect">
            <a:avLst/>
          </a:prstGeom>
          <a:noFill/>
        </p:spPr>
        <p:txBody>
          <a:bodyPr wrap="square" rtlCol="0">
            <a:spAutoFit/>
          </a:bodyPr>
          <a:lstStyle/>
          <a:p>
            <a:pPr algn="ctr"/>
            <a:r>
              <a:rPr lang="fr-FR" dirty="0">
                <a:solidFill>
                  <a:schemeClr val="bg1"/>
                </a:solidFill>
              </a:rPr>
              <a:t>80 %</a:t>
            </a:r>
          </a:p>
        </p:txBody>
      </p:sp>
      <p:sp>
        <p:nvSpPr>
          <p:cNvPr id="42" name="ZoneTexte 41"/>
          <p:cNvSpPr txBox="1"/>
          <p:nvPr/>
        </p:nvSpPr>
        <p:spPr>
          <a:xfrm>
            <a:off x="2627784" y="3867894"/>
            <a:ext cx="792088" cy="369332"/>
          </a:xfrm>
          <a:prstGeom prst="rect">
            <a:avLst/>
          </a:prstGeom>
          <a:noFill/>
        </p:spPr>
        <p:txBody>
          <a:bodyPr wrap="square" rtlCol="0">
            <a:spAutoFit/>
          </a:bodyPr>
          <a:lstStyle/>
          <a:p>
            <a:pPr algn="ctr"/>
            <a:r>
              <a:rPr lang="fr-FR" dirty="0">
                <a:solidFill>
                  <a:schemeClr val="bg1"/>
                </a:solidFill>
              </a:rPr>
              <a:t>- 5</a:t>
            </a:r>
          </a:p>
        </p:txBody>
      </p:sp>
      <p:sp>
        <p:nvSpPr>
          <p:cNvPr id="43" name="ZoneTexte 42"/>
          <p:cNvSpPr txBox="1"/>
          <p:nvPr/>
        </p:nvSpPr>
        <p:spPr>
          <a:xfrm>
            <a:off x="3347864" y="3219822"/>
            <a:ext cx="792088" cy="369332"/>
          </a:xfrm>
          <a:prstGeom prst="rect">
            <a:avLst/>
          </a:prstGeom>
          <a:noFill/>
        </p:spPr>
        <p:txBody>
          <a:bodyPr wrap="square" rtlCol="0">
            <a:spAutoFit/>
          </a:bodyPr>
          <a:lstStyle/>
          <a:p>
            <a:pPr algn="ctr"/>
            <a:r>
              <a:rPr lang="fr-FR" dirty="0">
                <a:solidFill>
                  <a:schemeClr val="bg1"/>
                </a:solidFill>
              </a:rPr>
              <a:t>Ecart</a:t>
            </a:r>
          </a:p>
        </p:txBody>
      </p:sp>
      <p:pic>
        <p:nvPicPr>
          <p:cNvPr id="46" name="Image 45"/>
          <p:cNvPicPr/>
          <p:nvPr/>
        </p:nvPicPr>
        <p:blipFill>
          <a:blip r:embed="rId3" cstate="print"/>
          <a:srcRect/>
          <a:stretch>
            <a:fillRect/>
          </a:stretch>
        </p:blipFill>
        <p:spPr bwMode="auto">
          <a:xfrm>
            <a:off x="4860032" y="3147814"/>
            <a:ext cx="648072" cy="576064"/>
          </a:xfrm>
          <a:prstGeom prst="rect">
            <a:avLst/>
          </a:prstGeom>
          <a:noFill/>
          <a:ln w="9525">
            <a:noFill/>
            <a:miter lim="800000"/>
            <a:headEnd/>
            <a:tailEnd/>
          </a:ln>
        </p:spPr>
      </p:pic>
      <p:pic>
        <p:nvPicPr>
          <p:cNvPr id="47" name="Image 46"/>
          <p:cNvPicPr/>
          <p:nvPr/>
        </p:nvPicPr>
        <p:blipFill>
          <a:blip r:embed="rId4" cstate="print"/>
          <a:srcRect/>
          <a:stretch>
            <a:fillRect/>
          </a:stretch>
        </p:blipFill>
        <p:spPr bwMode="auto">
          <a:xfrm>
            <a:off x="4139952" y="1851670"/>
            <a:ext cx="626700" cy="576064"/>
          </a:xfrm>
          <a:prstGeom prst="rect">
            <a:avLst/>
          </a:prstGeom>
          <a:noFill/>
          <a:ln w="9525">
            <a:noFill/>
            <a:miter lim="800000"/>
            <a:headEnd/>
            <a:tailEnd/>
          </a:ln>
        </p:spPr>
      </p:pic>
      <p:sp>
        <p:nvSpPr>
          <p:cNvPr id="28" name="Rectangle à coins arrondis 27"/>
          <p:cNvSpPr/>
          <p:nvPr/>
        </p:nvSpPr>
        <p:spPr>
          <a:xfrm>
            <a:off x="2699792" y="3147814"/>
            <a:ext cx="648072" cy="576064"/>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31" name="Rectangle à coins arrondis 30"/>
          <p:cNvSpPr/>
          <p:nvPr/>
        </p:nvSpPr>
        <p:spPr>
          <a:xfrm>
            <a:off x="5580112" y="2499742"/>
            <a:ext cx="648072" cy="576064"/>
          </a:xfrm>
          <a:prstGeom prst="roundRect">
            <a:avLst/>
          </a:prstGeom>
          <a:solidFill>
            <a:schemeClr val="bg2">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pic>
        <p:nvPicPr>
          <p:cNvPr id="34" name="Image 33"/>
          <p:cNvPicPr/>
          <p:nvPr/>
        </p:nvPicPr>
        <p:blipFill>
          <a:blip r:embed="rId5" cstate="print"/>
          <a:srcRect/>
          <a:stretch>
            <a:fillRect/>
          </a:stretch>
        </p:blipFill>
        <p:spPr bwMode="auto">
          <a:xfrm>
            <a:off x="4788024" y="1131590"/>
            <a:ext cx="640469" cy="666504"/>
          </a:xfrm>
          <a:prstGeom prst="rect">
            <a:avLst/>
          </a:prstGeom>
          <a:noFill/>
          <a:ln w="9525">
            <a:noFill/>
            <a:miter lim="800000"/>
            <a:headEnd/>
            <a:tailEnd/>
          </a:ln>
        </p:spPr>
      </p:pic>
      <p:sp>
        <p:nvSpPr>
          <p:cNvPr id="37" name="Rectangle à coins arrondis 36"/>
          <p:cNvSpPr/>
          <p:nvPr/>
        </p:nvSpPr>
        <p:spPr>
          <a:xfrm>
            <a:off x="1979712" y="1203598"/>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9" name="Rectangle à coins arrondis 38"/>
          <p:cNvSpPr/>
          <p:nvPr/>
        </p:nvSpPr>
        <p:spPr>
          <a:xfrm>
            <a:off x="5580112" y="3795886"/>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48" name="ZoneTexte 47"/>
          <p:cNvSpPr txBox="1"/>
          <p:nvPr/>
        </p:nvSpPr>
        <p:spPr>
          <a:xfrm>
            <a:off x="1907704" y="1275606"/>
            <a:ext cx="792088" cy="369332"/>
          </a:xfrm>
          <a:prstGeom prst="rect">
            <a:avLst/>
          </a:prstGeom>
          <a:noFill/>
        </p:spPr>
        <p:txBody>
          <a:bodyPr wrap="square" rtlCol="0">
            <a:spAutoFit/>
          </a:bodyPr>
          <a:lstStyle/>
          <a:p>
            <a:pPr algn="ctr"/>
            <a:r>
              <a:rPr lang="fr-FR" dirty="0">
                <a:solidFill>
                  <a:schemeClr val="bg1"/>
                </a:solidFill>
              </a:rPr>
              <a:t>4,90 €</a:t>
            </a:r>
          </a:p>
        </p:txBody>
      </p:sp>
      <p:sp>
        <p:nvSpPr>
          <p:cNvPr id="50" name="ZoneTexte 49"/>
          <p:cNvSpPr txBox="1"/>
          <p:nvPr/>
        </p:nvSpPr>
        <p:spPr>
          <a:xfrm>
            <a:off x="5508104" y="3867894"/>
            <a:ext cx="792088" cy="369332"/>
          </a:xfrm>
          <a:prstGeom prst="rect">
            <a:avLst/>
          </a:prstGeom>
          <a:noFill/>
        </p:spPr>
        <p:txBody>
          <a:bodyPr wrap="square" rtlCol="0">
            <a:spAutoFit/>
          </a:bodyPr>
          <a:lstStyle/>
          <a:p>
            <a:pPr algn="ctr"/>
            <a:r>
              <a:rPr lang="fr-FR" dirty="0">
                <a:solidFill>
                  <a:schemeClr val="bg1"/>
                </a:solidFill>
                <a:sym typeface="Wingdings 3"/>
              </a:rPr>
              <a:t></a:t>
            </a:r>
            <a:endParaRPr lang="fr-FR" dirty="0">
              <a:solidFill>
                <a:schemeClr val="bg1"/>
              </a:solidFill>
            </a:endParaRPr>
          </a:p>
        </p:txBody>
      </p:sp>
      <p:sp>
        <p:nvSpPr>
          <p:cNvPr id="53" name="Rectangle à coins arrondis 52"/>
          <p:cNvSpPr/>
          <p:nvPr/>
        </p:nvSpPr>
        <p:spPr>
          <a:xfrm>
            <a:off x="1979712" y="1851670"/>
            <a:ext cx="648072" cy="576064"/>
          </a:xfrm>
          <a:prstGeom prst="roundRect">
            <a:avLst/>
          </a:prstGeom>
          <a:solidFill>
            <a:srgbClr val="B2B2B2"/>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54" name="Rectangle à coins arrondis 53"/>
          <p:cNvSpPr/>
          <p:nvPr/>
        </p:nvSpPr>
        <p:spPr>
          <a:xfrm>
            <a:off x="1979712" y="3147814"/>
            <a:ext cx="648072" cy="576064"/>
          </a:xfrm>
          <a:prstGeom prst="roundRect">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55" name="ZoneTexte 54"/>
          <p:cNvSpPr txBox="1"/>
          <p:nvPr/>
        </p:nvSpPr>
        <p:spPr>
          <a:xfrm>
            <a:off x="1835696" y="1923678"/>
            <a:ext cx="792088" cy="461665"/>
          </a:xfrm>
          <a:prstGeom prst="rect">
            <a:avLst/>
          </a:prstGeom>
          <a:noFill/>
        </p:spPr>
        <p:txBody>
          <a:bodyPr wrap="square" rtlCol="0">
            <a:spAutoFit/>
          </a:bodyPr>
          <a:lstStyle/>
          <a:p>
            <a:pPr algn="ctr"/>
            <a:r>
              <a:rPr lang="fr-FR" sz="2400" dirty="0">
                <a:solidFill>
                  <a:schemeClr val="bg1"/>
                </a:solidFill>
                <a:sym typeface="Wingdings 2"/>
              </a:rPr>
              <a:t></a:t>
            </a:r>
            <a:endParaRPr lang="fr-FR" sz="2400" dirty="0">
              <a:solidFill>
                <a:schemeClr val="bg1"/>
              </a:solidFill>
            </a:endParaRPr>
          </a:p>
        </p:txBody>
      </p:sp>
      <p:sp>
        <p:nvSpPr>
          <p:cNvPr id="56" name="Rectangle à coins arrondis 55"/>
          <p:cNvSpPr/>
          <p:nvPr/>
        </p:nvSpPr>
        <p:spPr>
          <a:xfrm>
            <a:off x="2699792" y="1203598"/>
            <a:ext cx="648072" cy="576064"/>
          </a:xfrm>
          <a:prstGeom prst="roundRect">
            <a:avLst/>
          </a:prstGeom>
          <a:solidFill>
            <a:srgbClr val="CC99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57" name="Rectangle à coins arrondis 56"/>
          <p:cNvSpPr/>
          <p:nvPr/>
        </p:nvSpPr>
        <p:spPr>
          <a:xfrm>
            <a:off x="5580112" y="1203598"/>
            <a:ext cx="648072" cy="576064"/>
          </a:xfrm>
          <a:prstGeom prst="roundRect">
            <a:avLst/>
          </a:prstGeom>
          <a:solidFill>
            <a:schemeClr val="tx1">
              <a:lumMod val="85000"/>
              <a:lumOff val="15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dirty="0"/>
          </a:p>
        </p:txBody>
      </p:sp>
      <p:sp>
        <p:nvSpPr>
          <p:cNvPr id="58" name="ZoneTexte 57"/>
          <p:cNvSpPr txBox="1"/>
          <p:nvPr/>
        </p:nvSpPr>
        <p:spPr>
          <a:xfrm>
            <a:off x="3347864" y="1275606"/>
            <a:ext cx="1944216" cy="461665"/>
          </a:xfrm>
          <a:prstGeom prst="rect">
            <a:avLst/>
          </a:prstGeom>
          <a:noFill/>
        </p:spPr>
        <p:txBody>
          <a:bodyPr wrap="square" rtlCol="0">
            <a:spAutoFit/>
          </a:bodyPr>
          <a:lstStyle/>
          <a:p>
            <a:r>
              <a:rPr lang="fr-FR" sz="2400" dirty="0">
                <a:solidFill>
                  <a:schemeClr val="bg1"/>
                </a:solidFill>
                <a:latin typeface="Arial Black" pitchFamily="34" charset="0"/>
              </a:rPr>
              <a:t>Tableur</a:t>
            </a:r>
          </a:p>
        </p:txBody>
      </p:sp>
      <p:sp>
        <p:nvSpPr>
          <p:cNvPr id="59" name="Rectangle à coins arrondis 58"/>
          <p:cNvSpPr/>
          <p:nvPr/>
        </p:nvSpPr>
        <p:spPr>
          <a:xfrm>
            <a:off x="2699792" y="1851670"/>
            <a:ext cx="648072" cy="576064"/>
          </a:xfrm>
          <a:prstGeom prst="roundRect">
            <a:avLst/>
          </a:prstGeom>
          <a:solidFill>
            <a:srgbClr val="FFC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60" name="ZoneTexte 59"/>
          <p:cNvSpPr txBox="1"/>
          <p:nvPr/>
        </p:nvSpPr>
        <p:spPr>
          <a:xfrm>
            <a:off x="3851920" y="2675696"/>
            <a:ext cx="1584176" cy="400110"/>
          </a:xfrm>
          <a:prstGeom prst="rect">
            <a:avLst/>
          </a:prstGeom>
          <a:noFill/>
        </p:spPr>
        <p:txBody>
          <a:bodyPr wrap="square" rtlCol="0">
            <a:spAutoFit/>
          </a:bodyPr>
          <a:lstStyle/>
          <a:p>
            <a:r>
              <a:rPr lang="fr-FR" sz="2000" dirty="0">
                <a:solidFill>
                  <a:schemeClr val="bg1"/>
                </a:solidFill>
                <a:latin typeface="Arial Black" pitchFamily="34" charset="0"/>
              </a:rPr>
              <a:t>Grapheur</a:t>
            </a:r>
          </a:p>
        </p:txBody>
      </p:sp>
      <p:sp>
        <p:nvSpPr>
          <p:cNvPr id="61" name="Rectangle à coins arrondis 60"/>
          <p:cNvSpPr/>
          <p:nvPr/>
        </p:nvSpPr>
        <p:spPr>
          <a:xfrm>
            <a:off x="6372200" y="3795886"/>
            <a:ext cx="648072" cy="576064"/>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62" name="Rectangle à coins arrondis 61"/>
          <p:cNvSpPr/>
          <p:nvPr/>
        </p:nvSpPr>
        <p:spPr>
          <a:xfrm>
            <a:off x="6372200" y="3147814"/>
            <a:ext cx="648072" cy="576064"/>
          </a:xfrm>
          <a:prstGeom prst="roundRect">
            <a:avLst/>
          </a:prstGeom>
          <a:solidFill>
            <a:schemeClr val="bg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63" name="Rectangle à coins arrondis 62"/>
          <p:cNvSpPr/>
          <p:nvPr/>
        </p:nvSpPr>
        <p:spPr>
          <a:xfrm>
            <a:off x="6372200" y="1203598"/>
            <a:ext cx="648072"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64" name="ZoneTexte 38"/>
          <p:cNvSpPr txBox="1"/>
          <p:nvPr/>
        </p:nvSpPr>
        <p:spPr>
          <a:xfrm>
            <a:off x="6372200" y="1203598"/>
            <a:ext cx="648072" cy="46166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dirty="0">
                <a:sym typeface="Wingdings"/>
              </a:rPr>
              <a:t></a:t>
            </a:r>
            <a:endParaRPr lang="fr-FR" sz="2400" dirty="0"/>
          </a:p>
        </p:txBody>
      </p:sp>
      <p:sp>
        <p:nvSpPr>
          <p:cNvPr id="65" name="Rectangle à coins arrondis 64"/>
          <p:cNvSpPr/>
          <p:nvPr/>
        </p:nvSpPr>
        <p:spPr>
          <a:xfrm>
            <a:off x="1979712" y="2499742"/>
            <a:ext cx="648072"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66" name="ZoneTexte 32"/>
          <p:cNvSpPr txBox="1"/>
          <p:nvPr/>
        </p:nvSpPr>
        <p:spPr>
          <a:xfrm>
            <a:off x="1907704" y="2499742"/>
            <a:ext cx="648072" cy="46166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dirty="0">
                <a:sym typeface="Wingdings 3"/>
              </a:rPr>
              <a:t></a:t>
            </a:r>
            <a:endParaRPr lang="fr-FR" sz="2400" dirty="0"/>
          </a:p>
        </p:txBody>
      </p:sp>
      <p:sp>
        <p:nvSpPr>
          <p:cNvPr id="71" name="Rectangle à coins arrondis 70"/>
          <p:cNvSpPr/>
          <p:nvPr/>
        </p:nvSpPr>
        <p:spPr>
          <a:xfrm>
            <a:off x="5580112" y="1851670"/>
            <a:ext cx="720080"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72" name="ZoneTexte 11"/>
          <p:cNvSpPr txBox="1"/>
          <p:nvPr/>
        </p:nvSpPr>
        <p:spPr>
          <a:xfrm>
            <a:off x="5652120" y="1923678"/>
            <a:ext cx="576064" cy="46166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dirty="0">
                <a:sym typeface="Wingdings"/>
              </a:rPr>
              <a:t></a:t>
            </a:r>
            <a:endParaRPr lang="fr-FR" sz="1600" dirty="0"/>
          </a:p>
        </p:txBody>
      </p:sp>
      <p:sp>
        <p:nvSpPr>
          <p:cNvPr id="73" name="Rectangle à coins arrondis 72"/>
          <p:cNvSpPr/>
          <p:nvPr/>
        </p:nvSpPr>
        <p:spPr>
          <a:xfrm>
            <a:off x="6372200" y="2499742"/>
            <a:ext cx="648072"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74" name="ZoneTexte 132"/>
          <p:cNvSpPr txBox="1"/>
          <p:nvPr/>
        </p:nvSpPr>
        <p:spPr>
          <a:xfrm>
            <a:off x="6372200" y="2552005"/>
            <a:ext cx="504056" cy="338554"/>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600" b="1" dirty="0">
                <a:sym typeface="Wingdings 3"/>
              </a:rPr>
              <a:t></a:t>
            </a:r>
            <a:r>
              <a:rPr lang="fr-FR" sz="1600" dirty="0"/>
              <a:t>  </a:t>
            </a:r>
          </a:p>
        </p:txBody>
      </p:sp>
      <p:pic>
        <p:nvPicPr>
          <p:cNvPr id="2" name="Image 1" descr="Une image contenant texte&#10;&#10;Description générée automatiquement">
            <a:hlinkClick r:id="rId6"/>
            <a:extLst>
              <a:ext uri="{FF2B5EF4-FFF2-40B4-BE49-F238E27FC236}">
                <a16:creationId xmlns:a16="http://schemas.microsoft.com/office/drawing/2014/main" id="{247670CE-8DB6-1F52-AEAE-B574F0206B79}"/>
              </a:ext>
            </a:extLst>
          </p:cNvPr>
          <p:cNvPicPr>
            <a:picLocks noChangeAspect="1"/>
          </p:cNvPicPr>
          <p:nvPr/>
        </p:nvPicPr>
        <p:blipFill>
          <a:blip r:embed="rId7">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359276" y="1995686"/>
            <a:ext cx="1593468" cy="15934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Plages nommées – par lots</a:t>
            </a:r>
          </a:p>
          <a:p>
            <a:r>
              <a:rPr lang="fr-FR" sz="1600" dirty="0">
                <a:solidFill>
                  <a:srgbClr val="FF0000"/>
                </a:solidFill>
                <a:latin typeface="Arial Black" pitchFamily="34" charset="0"/>
              </a:rPr>
              <a:t>Excel seul</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7</a:t>
            </a:r>
            <a:endParaRPr lang="fr-FR" sz="2800" dirty="0">
              <a:solidFill>
                <a:schemeClr val="tx2"/>
              </a:solidFill>
              <a:latin typeface="Arial Black" pitchFamily="34" charset="0"/>
            </a:endParaRP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58" name="Picture 2"/>
          <p:cNvPicPr>
            <a:picLocks noChangeAspect="1" noChangeArrowheads="1"/>
          </p:cNvPicPr>
          <p:nvPr/>
        </p:nvPicPr>
        <p:blipFill>
          <a:blip r:embed="rId3" cstate="print"/>
          <a:srcRect r="20432"/>
          <a:stretch>
            <a:fillRect/>
          </a:stretch>
        </p:blipFill>
        <p:spPr bwMode="auto">
          <a:xfrm>
            <a:off x="494531" y="1514078"/>
            <a:ext cx="3645421" cy="2209800"/>
          </a:xfrm>
          <a:prstGeom prst="rect">
            <a:avLst/>
          </a:prstGeom>
          <a:noFill/>
          <a:ln w="9525">
            <a:noFill/>
            <a:miter lim="800000"/>
            <a:headEnd/>
            <a:tailEnd/>
          </a:ln>
        </p:spPr>
      </p:pic>
      <p:sp>
        <p:nvSpPr>
          <p:cNvPr id="81" name="Rectangle 80"/>
          <p:cNvSpPr/>
          <p:nvPr/>
        </p:nvSpPr>
        <p:spPr>
          <a:xfrm>
            <a:off x="1979712" y="2234158"/>
            <a:ext cx="720080"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Flèche courbée vers la droite 106"/>
          <p:cNvSpPr/>
          <p:nvPr/>
        </p:nvSpPr>
        <p:spPr>
          <a:xfrm flipV="1">
            <a:off x="1763688" y="2018134"/>
            <a:ext cx="216024" cy="43204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Rectangle 10"/>
          <p:cNvSpPr/>
          <p:nvPr/>
        </p:nvSpPr>
        <p:spPr>
          <a:xfrm>
            <a:off x="2699792" y="2234158"/>
            <a:ext cx="720080" cy="1152128"/>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courbée vers la droite 11"/>
          <p:cNvSpPr/>
          <p:nvPr/>
        </p:nvSpPr>
        <p:spPr>
          <a:xfrm flipV="1">
            <a:off x="2483768" y="2018134"/>
            <a:ext cx="216024" cy="432048"/>
          </a:xfrm>
          <a:prstGeom prst="curvedRight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Rectangle 12"/>
          <p:cNvSpPr/>
          <p:nvPr/>
        </p:nvSpPr>
        <p:spPr>
          <a:xfrm>
            <a:off x="3419872" y="2234158"/>
            <a:ext cx="720080" cy="1152128"/>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courbée vers la droite 13"/>
          <p:cNvSpPr/>
          <p:nvPr/>
        </p:nvSpPr>
        <p:spPr>
          <a:xfrm flipV="1">
            <a:off x="3203848" y="2018134"/>
            <a:ext cx="216024" cy="432048"/>
          </a:xfrm>
          <a:prstGeom prst="curvedRightArrow">
            <a:avLst/>
          </a:prstGeom>
          <a:solidFill>
            <a:srgbClr val="C0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027" name="Picture 3"/>
          <p:cNvPicPr>
            <a:picLocks noChangeAspect="1" noChangeArrowheads="1"/>
          </p:cNvPicPr>
          <p:nvPr/>
        </p:nvPicPr>
        <p:blipFill>
          <a:blip r:embed="rId4" cstate="print"/>
          <a:srcRect/>
          <a:stretch>
            <a:fillRect/>
          </a:stretch>
        </p:blipFill>
        <p:spPr bwMode="auto">
          <a:xfrm>
            <a:off x="4954860" y="1539230"/>
            <a:ext cx="2857500" cy="1752600"/>
          </a:xfrm>
          <a:prstGeom prst="rect">
            <a:avLst/>
          </a:prstGeom>
          <a:noFill/>
          <a:ln w="9525">
            <a:noFill/>
            <a:miter lim="800000"/>
            <a:headEnd/>
            <a:tailEnd/>
          </a:ln>
        </p:spPr>
      </p:pic>
      <p:pic>
        <p:nvPicPr>
          <p:cNvPr id="16" name="Image 15"/>
          <p:cNvPicPr/>
          <p:nvPr/>
        </p:nvPicPr>
        <p:blipFill>
          <a:blip r:embed="rId5" cstate="print">
            <a:clrChange>
              <a:clrFrom>
                <a:srgbClr val="F5FDFF"/>
              </a:clrFrom>
              <a:clrTo>
                <a:srgbClr val="F5FDFF">
                  <a:alpha val="0"/>
                </a:srgbClr>
              </a:clrTo>
            </a:clrChange>
          </a:blip>
          <a:srcRect/>
          <a:stretch>
            <a:fillRect/>
          </a:stretch>
        </p:blipFill>
        <p:spPr bwMode="auto">
          <a:xfrm>
            <a:off x="6012160" y="123478"/>
            <a:ext cx="504056" cy="504056"/>
          </a:xfrm>
          <a:prstGeom prst="rect">
            <a:avLst/>
          </a:prstGeom>
          <a:noFill/>
          <a:ln w="9525">
            <a:noFill/>
            <a:miter lim="800000"/>
            <a:headEnd/>
            <a:tailEnd/>
          </a:ln>
        </p:spPr>
      </p:pic>
      <p:grpSp>
        <p:nvGrpSpPr>
          <p:cNvPr id="19" name="Groupe 18"/>
          <p:cNvGrpSpPr/>
          <p:nvPr/>
        </p:nvGrpSpPr>
        <p:grpSpPr>
          <a:xfrm>
            <a:off x="4139952" y="1131590"/>
            <a:ext cx="576064" cy="432048"/>
            <a:chOff x="4175956" y="2283718"/>
            <a:chExt cx="792088" cy="576064"/>
          </a:xfrm>
        </p:grpSpPr>
        <p:sp>
          <p:nvSpPr>
            <p:cNvPr id="17" name="Rectangle à coins arrondis 16"/>
            <p:cNvSpPr/>
            <p:nvPr/>
          </p:nvSpPr>
          <p:spPr>
            <a:xfrm>
              <a:off x="4175956" y="2283718"/>
              <a:ext cx="792088"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8" name="ZoneTexte 38"/>
            <p:cNvSpPr txBox="1"/>
            <p:nvPr/>
          </p:nvSpPr>
          <p:spPr>
            <a:xfrm>
              <a:off x="4175957" y="2283718"/>
              <a:ext cx="616068" cy="45140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600" dirty="0">
                  <a:sym typeface="Wingdings"/>
                </a:rPr>
                <a:t></a:t>
              </a:r>
              <a:endParaRPr lang="fr-FR" sz="1600" dirty="0"/>
            </a:p>
          </p:txBody>
        </p:sp>
      </p:grpSp>
      <p:grpSp>
        <p:nvGrpSpPr>
          <p:cNvPr id="22" name="Groupe 21"/>
          <p:cNvGrpSpPr/>
          <p:nvPr/>
        </p:nvGrpSpPr>
        <p:grpSpPr>
          <a:xfrm>
            <a:off x="4788024" y="1131590"/>
            <a:ext cx="576064" cy="432048"/>
            <a:chOff x="5436096" y="771550"/>
            <a:chExt cx="792088" cy="576064"/>
          </a:xfrm>
        </p:grpSpPr>
        <p:sp>
          <p:nvSpPr>
            <p:cNvPr id="20" name="Rectangle à coins arrondis 19"/>
            <p:cNvSpPr/>
            <p:nvPr/>
          </p:nvSpPr>
          <p:spPr>
            <a:xfrm>
              <a:off x="5436096" y="771550"/>
              <a:ext cx="792088"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1" name="ZoneTexte 5"/>
            <p:cNvSpPr txBox="1"/>
            <p:nvPr/>
          </p:nvSpPr>
          <p:spPr>
            <a:xfrm>
              <a:off x="5436097" y="771550"/>
              <a:ext cx="594065" cy="3693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200" dirty="0"/>
                <a:t>Ctrl</a:t>
              </a:r>
            </a:p>
          </p:txBody>
        </p:sp>
      </p:grpSp>
      <p:grpSp>
        <p:nvGrpSpPr>
          <p:cNvPr id="26" name="Groupe 25"/>
          <p:cNvGrpSpPr/>
          <p:nvPr/>
        </p:nvGrpSpPr>
        <p:grpSpPr>
          <a:xfrm>
            <a:off x="5436096" y="1131590"/>
            <a:ext cx="468052" cy="432048"/>
            <a:chOff x="4247964" y="2283718"/>
            <a:chExt cx="468052" cy="432048"/>
          </a:xfrm>
        </p:grpSpPr>
        <p:sp>
          <p:nvSpPr>
            <p:cNvPr id="24" name="Rectangle à coins arrondis 23"/>
            <p:cNvSpPr/>
            <p:nvPr/>
          </p:nvSpPr>
          <p:spPr>
            <a:xfrm>
              <a:off x="4247964" y="2283718"/>
              <a:ext cx="468052" cy="432048"/>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5" name="ZoneTexte 265"/>
            <p:cNvSpPr txBox="1"/>
            <p:nvPr/>
          </p:nvSpPr>
          <p:spPr>
            <a:xfrm>
              <a:off x="4247964" y="2283718"/>
              <a:ext cx="396044"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F3</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3" cstate="print"/>
          <a:srcRect b="3274"/>
          <a:stretch>
            <a:fillRect/>
          </a:stretch>
        </p:blipFill>
        <p:spPr bwMode="auto">
          <a:xfrm>
            <a:off x="107504" y="771550"/>
            <a:ext cx="3886200" cy="2736304"/>
          </a:xfrm>
          <a:prstGeom prst="rect">
            <a:avLst/>
          </a:prstGeom>
          <a:noFill/>
          <a:ln w="9525">
            <a:noFill/>
            <a:miter lim="800000"/>
            <a:headEnd/>
            <a:tailEnd/>
          </a:ln>
        </p:spPr>
      </p:pic>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Plages nommées – modifications</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8</a:t>
            </a:r>
            <a:endParaRPr lang="fr-FR" sz="2800" dirty="0">
              <a:solidFill>
                <a:schemeClr val="tx2"/>
              </a:solidFill>
              <a:latin typeface="Arial Black" pitchFamily="34" charset="0"/>
            </a:endParaRP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6" name="Image 15"/>
          <p:cNvPicPr/>
          <p:nvPr/>
        </p:nvPicPr>
        <p:blipFill>
          <a:blip r:embed="rId4" cstate="print">
            <a:clrChange>
              <a:clrFrom>
                <a:srgbClr val="F5FDFF"/>
              </a:clrFrom>
              <a:clrTo>
                <a:srgbClr val="F5FDFF">
                  <a:alpha val="0"/>
                </a:srgbClr>
              </a:clrTo>
            </a:clrChange>
          </a:blip>
          <a:srcRect/>
          <a:stretch>
            <a:fillRect/>
          </a:stretch>
        </p:blipFill>
        <p:spPr bwMode="auto">
          <a:xfrm>
            <a:off x="2411760" y="2859782"/>
            <a:ext cx="504056" cy="504056"/>
          </a:xfrm>
          <a:prstGeom prst="rect">
            <a:avLst/>
          </a:prstGeom>
          <a:noFill/>
          <a:ln w="9525">
            <a:noFill/>
            <a:miter lim="800000"/>
            <a:headEnd/>
            <a:tailEnd/>
          </a:ln>
        </p:spPr>
      </p:pic>
      <p:pic>
        <p:nvPicPr>
          <p:cNvPr id="3076" name="Picture 4"/>
          <p:cNvPicPr>
            <a:picLocks noChangeAspect="1" noChangeArrowheads="1"/>
          </p:cNvPicPr>
          <p:nvPr/>
        </p:nvPicPr>
        <p:blipFill>
          <a:blip r:embed="rId5" cstate="print"/>
          <a:srcRect/>
          <a:stretch>
            <a:fillRect/>
          </a:stretch>
        </p:blipFill>
        <p:spPr bwMode="auto">
          <a:xfrm>
            <a:off x="2987824" y="1635646"/>
            <a:ext cx="3676650" cy="2867025"/>
          </a:xfrm>
          <a:prstGeom prst="rect">
            <a:avLst/>
          </a:prstGeom>
          <a:noFill/>
          <a:ln w="9525">
            <a:noFill/>
            <a:miter lim="800000"/>
            <a:headEnd/>
            <a:tailEnd/>
          </a:ln>
        </p:spPr>
      </p:pic>
      <p:pic>
        <p:nvPicPr>
          <p:cNvPr id="29" name="Image 28"/>
          <p:cNvPicPr/>
          <p:nvPr/>
        </p:nvPicPr>
        <p:blipFill>
          <a:blip r:embed="rId6" cstate="print"/>
          <a:srcRect/>
          <a:stretch>
            <a:fillRect/>
          </a:stretch>
        </p:blipFill>
        <p:spPr bwMode="auto">
          <a:xfrm>
            <a:off x="4788024" y="3507854"/>
            <a:ext cx="432048" cy="432048"/>
          </a:xfrm>
          <a:prstGeom prst="rect">
            <a:avLst/>
          </a:prstGeom>
          <a:noFill/>
          <a:ln w="9525">
            <a:noFill/>
            <a:miter lim="800000"/>
            <a:headEnd/>
            <a:tailEnd/>
          </a:ln>
        </p:spPr>
      </p:pic>
      <p:pic>
        <p:nvPicPr>
          <p:cNvPr id="3074" name="Picture 2"/>
          <p:cNvPicPr>
            <a:picLocks noChangeAspect="1" noChangeArrowheads="1"/>
          </p:cNvPicPr>
          <p:nvPr/>
        </p:nvPicPr>
        <p:blipFill>
          <a:blip r:embed="rId7" cstate="print"/>
          <a:srcRect/>
          <a:stretch>
            <a:fillRect/>
          </a:stretch>
        </p:blipFill>
        <p:spPr bwMode="auto">
          <a:xfrm>
            <a:off x="6516216" y="1410072"/>
            <a:ext cx="2162175" cy="1809750"/>
          </a:xfrm>
          <a:prstGeom prst="rect">
            <a:avLst/>
          </a:prstGeom>
          <a:noFill/>
          <a:ln w="9525">
            <a:noFill/>
            <a:miter lim="800000"/>
            <a:headEnd/>
            <a:tailEnd/>
          </a:ln>
        </p:spPr>
      </p:pic>
      <p:pic>
        <p:nvPicPr>
          <p:cNvPr id="26" name="Image 25"/>
          <p:cNvPicPr/>
          <p:nvPr/>
        </p:nvPicPr>
        <p:blipFill>
          <a:blip r:embed="rId8" cstate="print"/>
          <a:srcRect/>
          <a:stretch>
            <a:fillRect/>
          </a:stretch>
        </p:blipFill>
        <p:spPr bwMode="auto">
          <a:xfrm>
            <a:off x="8172400" y="2778224"/>
            <a:ext cx="432048" cy="4320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Flèche droite 82"/>
          <p:cNvSpPr/>
          <p:nvPr/>
        </p:nvSpPr>
        <p:spPr>
          <a:xfrm>
            <a:off x="467544" y="3003798"/>
            <a:ext cx="8424936" cy="936104"/>
          </a:xfrm>
          <a:prstGeom prst="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14" name="Connecteur droit 213"/>
          <p:cNvCxnSpPr/>
          <p:nvPr/>
        </p:nvCxnSpPr>
        <p:spPr>
          <a:xfrm>
            <a:off x="5436096" y="3219822"/>
            <a:ext cx="0" cy="720080"/>
          </a:xfrm>
          <a:prstGeom prst="line">
            <a:avLst/>
          </a:prstGeom>
          <a:ln w="12700"/>
        </p:spPr>
        <p:style>
          <a:lnRef idx="1">
            <a:schemeClr val="accent2"/>
          </a:lnRef>
          <a:fillRef idx="0">
            <a:schemeClr val="accent2"/>
          </a:fillRef>
          <a:effectRef idx="0">
            <a:schemeClr val="accent2"/>
          </a:effectRef>
          <a:fontRef idx="minor">
            <a:schemeClr val="tx1"/>
          </a:fontRef>
        </p:style>
      </p:cxnSp>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553998"/>
          </a:xfrm>
          <a:prstGeom prst="rect">
            <a:avLst/>
          </a:prstGeom>
          <a:noFill/>
        </p:spPr>
        <p:txBody>
          <a:bodyPr wrap="square" rtlCol="0">
            <a:spAutoFit/>
          </a:bodyPr>
          <a:lstStyle/>
          <a:p>
            <a:r>
              <a:rPr lang="fr-FR" dirty="0">
                <a:solidFill>
                  <a:schemeClr val="accent1">
                    <a:lumMod val="75000"/>
                  </a:schemeClr>
                </a:solidFill>
                <a:latin typeface="Arial Black" pitchFamily="34" charset="0"/>
              </a:rPr>
              <a:t>Liaisons entre cellules (appels)</a:t>
            </a:r>
          </a:p>
          <a:p>
            <a:r>
              <a:rPr lang="fr-FR" sz="1200" i="1" dirty="0">
                <a:solidFill>
                  <a:schemeClr val="accent1">
                    <a:lumMod val="75000"/>
                  </a:schemeClr>
                </a:solidFill>
                <a:latin typeface="Arial Black" pitchFamily="34" charset="0"/>
              </a:rPr>
              <a:t>Dans des classeurs distants</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9</a:t>
            </a:r>
            <a:endParaRPr lang="fr-FR" sz="2800" dirty="0">
              <a:solidFill>
                <a:schemeClr val="tx2"/>
              </a:solidFill>
              <a:latin typeface="Arial Black" pitchFamily="34" charset="0"/>
            </a:endParaRP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907704" y="1635646"/>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1907704" y="18516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p:cNvSpPr/>
          <p:nvPr/>
        </p:nvSpPr>
        <p:spPr>
          <a:xfrm>
            <a:off x="2195736" y="18516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p:cNvSpPr/>
          <p:nvPr/>
        </p:nvSpPr>
        <p:spPr>
          <a:xfrm>
            <a:off x="2195736" y="1635646"/>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p:cNvSpPr/>
          <p:nvPr/>
        </p:nvSpPr>
        <p:spPr>
          <a:xfrm>
            <a:off x="2483768" y="1635646"/>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p:cNvSpPr/>
          <p:nvPr/>
        </p:nvSpPr>
        <p:spPr>
          <a:xfrm>
            <a:off x="2483768" y="18516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33"/>
          <p:cNvSpPr/>
          <p:nvPr/>
        </p:nvSpPr>
        <p:spPr>
          <a:xfrm>
            <a:off x="1907704" y="915566"/>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p:cNvSpPr/>
          <p:nvPr/>
        </p:nvSpPr>
        <p:spPr>
          <a:xfrm>
            <a:off x="1907704" y="1131590"/>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p:cNvSpPr/>
          <p:nvPr/>
        </p:nvSpPr>
        <p:spPr>
          <a:xfrm>
            <a:off x="2195736" y="11315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p:cNvSpPr/>
          <p:nvPr/>
        </p:nvSpPr>
        <p:spPr>
          <a:xfrm>
            <a:off x="2195736" y="915566"/>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p:cNvSpPr/>
          <p:nvPr/>
        </p:nvSpPr>
        <p:spPr>
          <a:xfrm>
            <a:off x="2483768" y="915566"/>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38"/>
          <p:cNvSpPr/>
          <p:nvPr/>
        </p:nvSpPr>
        <p:spPr>
          <a:xfrm>
            <a:off x="2483768" y="1131590"/>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1907704" y="843558"/>
            <a:ext cx="936104" cy="584775"/>
          </a:xfrm>
          <a:prstGeom prst="rect">
            <a:avLst/>
          </a:prstGeom>
          <a:noFill/>
        </p:spPr>
        <p:txBody>
          <a:bodyPr wrap="square" rtlCol="0">
            <a:spAutoFit/>
          </a:bodyPr>
          <a:lstStyle/>
          <a:p>
            <a:r>
              <a:rPr lang="fr-FR" sz="1600" b="1" dirty="0"/>
              <a:t>a    b      c    d    e</a:t>
            </a:r>
          </a:p>
        </p:txBody>
      </p:sp>
      <p:sp>
        <p:nvSpPr>
          <p:cNvPr id="41" name="ZoneTexte 40"/>
          <p:cNvSpPr txBox="1"/>
          <p:nvPr/>
        </p:nvSpPr>
        <p:spPr>
          <a:xfrm>
            <a:off x="864096" y="843558"/>
            <a:ext cx="1008112" cy="523220"/>
          </a:xfrm>
          <a:prstGeom prst="rect">
            <a:avLst/>
          </a:prstGeom>
          <a:noFill/>
        </p:spPr>
        <p:txBody>
          <a:bodyPr wrap="square" rtlCol="0">
            <a:spAutoFit/>
          </a:bodyPr>
          <a:lstStyle/>
          <a:p>
            <a:pPr algn="r"/>
            <a:r>
              <a:rPr lang="fr-FR" sz="1400" b="1" dirty="0"/>
              <a:t>Classeur Source</a:t>
            </a:r>
          </a:p>
        </p:txBody>
      </p:sp>
      <p:sp>
        <p:nvSpPr>
          <p:cNvPr id="42" name="ZoneTexte 41"/>
          <p:cNvSpPr txBox="1"/>
          <p:nvPr/>
        </p:nvSpPr>
        <p:spPr>
          <a:xfrm>
            <a:off x="864096" y="1635646"/>
            <a:ext cx="1008112" cy="523220"/>
          </a:xfrm>
          <a:prstGeom prst="rect">
            <a:avLst/>
          </a:prstGeom>
          <a:noFill/>
        </p:spPr>
        <p:txBody>
          <a:bodyPr wrap="square" rtlCol="0">
            <a:spAutoFit/>
          </a:bodyPr>
          <a:lstStyle/>
          <a:p>
            <a:pPr algn="r"/>
            <a:r>
              <a:rPr lang="fr-FR" sz="1400" b="1" dirty="0"/>
              <a:t>Classeur en liaison</a:t>
            </a:r>
          </a:p>
        </p:txBody>
      </p:sp>
      <p:sp>
        <p:nvSpPr>
          <p:cNvPr id="46" name="ZoneTexte 45"/>
          <p:cNvSpPr txBox="1"/>
          <p:nvPr/>
        </p:nvSpPr>
        <p:spPr>
          <a:xfrm>
            <a:off x="3203848" y="1635646"/>
            <a:ext cx="3528392" cy="369332"/>
          </a:xfrm>
          <a:prstGeom prst="rect">
            <a:avLst/>
          </a:prstGeom>
          <a:noFill/>
        </p:spPr>
        <p:txBody>
          <a:bodyPr wrap="square" rtlCol="0">
            <a:spAutoFit/>
          </a:bodyPr>
          <a:lstStyle/>
          <a:p>
            <a:r>
              <a:rPr lang="fr-FR" b="1" dirty="0">
                <a:solidFill>
                  <a:srgbClr val="00B050"/>
                </a:solidFill>
                <a:sym typeface="Wingdings 2"/>
              </a:rPr>
              <a:t></a:t>
            </a:r>
            <a:r>
              <a:rPr lang="fr-FR" dirty="0">
                <a:sym typeface="Wingdings 2"/>
              </a:rPr>
              <a:t> </a:t>
            </a:r>
            <a:r>
              <a:rPr lang="fr-FR" dirty="0"/>
              <a:t>Valeurs et résultats des formules</a:t>
            </a:r>
          </a:p>
        </p:txBody>
      </p:sp>
      <p:sp>
        <p:nvSpPr>
          <p:cNvPr id="47" name="ZoneTexte 46"/>
          <p:cNvSpPr txBox="1"/>
          <p:nvPr/>
        </p:nvSpPr>
        <p:spPr>
          <a:xfrm>
            <a:off x="3203848" y="1923678"/>
            <a:ext cx="4032448" cy="369332"/>
          </a:xfrm>
          <a:prstGeom prst="rect">
            <a:avLst/>
          </a:prstGeom>
          <a:noFill/>
        </p:spPr>
        <p:txBody>
          <a:bodyPr wrap="square" rtlCol="0">
            <a:spAutoFit/>
          </a:bodyPr>
          <a:lstStyle/>
          <a:p>
            <a:r>
              <a:rPr lang="fr-FR" b="1" dirty="0">
                <a:solidFill>
                  <a:srgbClr val="FF0000"/>
                </a:solidFill>
                <a:sym typeface="Wingdings 2"/>
              </a:rPr>
              <a:t> </a:t>
            </a:r>
            <a:r>
              <a:rPr lang="fr-FR" dirty="0">
                <a:sym typeface="Wingdings 2"/>
              </a:rPr>
              <a:t> Mises en forme</a:t>
            </a:r>
            <a:endParaRPr lang="fr-FR" dirty="0"/>
          </a:p>
        </p:txBody>
      </p:sp>
      <p:grpSp>
        <p:nvGrpSpPr>
          <p:cNvPr id="215" name="Groupe 214"/>
          <p:cNvGrpSpPr/>
          <p:nvPr/>
        </p:nvGrpSpPr>
        <p:grpSpPr>
          <a:xfrm>
            <a:off x="1907704" y="1059582"/>
            <a:ext cx="6840760" cy="1088831"/>
            <a:chOff x="1907704" y="1059582"/>
            <a:chExt cx="6840760" cy="1088831"/>
          </a:xfrm>
        </p:grpSpPr>
        <p:sp>
          <p:nvSpPr>
            <p:cNvPr id="44" name="ZoneTexte 43"/>
            <p:cNvSpPr txBox="1"/>
            <p:nvPr/>
          </p:nvSpPr>
          <p:spPr>
            <a:xfrm>
              <a:off x="1907704" y="1563638"/>
              <a:ext cx="936104" cy="584775"/>
            </a:xfrm>
            <a:prstGeom prst="rect">
              <a:avLst/>
            </a:prstGeom>
            <a:noFill/>
          </p:spPr>
          <p:txBody>
            <a:bodyPr wrap="square" rtlCol="0">
              <a:spAutoFit/>
            </a:bodyPr>
            <a:lstStyle/>
            <a:p>
              <a:r>
                <a:rPr lang="fr-FR" sz="1600" b="1" dirty="0"/>
                <a:t>a    b    0  c    d    e</a:t>
              </a:r>
            </a:p>
          </p:txBody>
        </p:sp>
        <p:sp>
          <p:nvSpPr>
            <p:cNvPr id="45" name="ZoneTexte 44"/>
            <p:cNvSpPr txBox="1"/>
            <p:nvPr/>
          </p:nvSpPr>
          <p:spPr>
            <a:xfrm>
              <a:off x="2987824" y="1275606"/>
              <a:ext cx="5760640" cy="369332"/>
            </a:xfrm>
            <a:prstGeom prst="rect">
              <a:avLst/>
            </a:prstGeom>
            <a:noFill/>
            <a:ln>
              <a:solidFill>
                <a:srgbClr val="4F81BD"/>
              </a:solidFill>
            </a:ln>
          </p:spPr>
          <p:txBody>
            <a:bodyPr wrap="square" rtlCol="0">
              <a:spAutoFit/>
            </a:bodyPr>
            <a:lstStyle/>
            <a:p>
              <a:r>
                <a:rPr lang="fr-FR" dirty="0"/>
                <a:t>=[‘\\</a:t>
              </a:r>
              <a:r>
                <a:rPr lang="fr-FR" i="1" dirty="0"/>
                <a:t>chemin</a:t>
              </a:r>
              <a:r>
                <a:rPr lang="fr-FR" dirty="0"/>
                <a:t>\Classeur Source.</a:t>
              </a:r>
              <a:r>
                <a:rPr lang="fr-FR" i="1" dirty="0"/>
                <a:t>ext</a:t>
              </a:r>
              <a:r>
                <a:rPr lang="fr-FR" dirty="0"/>
                <a:t>’]</a:t>
              </a:r>
              <a:r>
                <a:rPr lang="fr-FR" dirty="0" err="1"/>
                <a:t>Feuil</a:t>
              </a:r>
              <a:r>
                <a:rPr lang="fr-FR" i="1" dirty="0" err="1"/>
                <a:t>x</a:t>
              </a:r>
              <a:r>
                <a:rPr lang="fr-FR" dirty="0"/>
                <a:t>!</a:t>
              </a:r>
              <a:r>
                <a:rPr lang="fr-FR" dirty="0" err="1"/>
                <a:t>Cellule_montrée</a:t>
              </a:r>
              <a:endParaRPr lang="fr-FR" dirty="0"/>
            </a:p>
          </p:txBody>
        </p:sp>
        <p:cxnSp>
          <p:nvCxnSpPr>
            <p:cNvPr id="58" name="Connecteur droit 57"/>
            <p:cNvCxnSpPr/>
            <p:nvPr/>
          </p:nvCxnSpPr>
          <p:spPr>
            <a:xfrm>
              <a:off x="2699792" y="177966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flipV="1">
              <a:off x="3131840" y="163564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flipV="1">
              <a:off x="3131840" y="1059582"/>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2699792" y="1059582"/>
              <a:ext cx="432048" cy="0"/>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6" name="Rectangle 65"/>
          <p:cNvSpPr/>
          <p:nvPr/>
        </p:nvSpPr>
        <p:spPr>
          <a:xfrm>
            <a:off x="971600" y="364315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Rectangle 66"/>
          <p:cNvSpPr/>
          <p:nvPr/>
        </p:nvSpPr>
        <p:spPr>
          <a:xfrm>
            <a:off x="971600" y="385918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Rectangle 67"/>
          <p:cNvSpPr/>
          <p:nvPr/>
        </p:nvSpPr>
        <p:spPr>
          <a:xfrm>
            <a:off x="1259632" y="385918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68"/>
          <p:cNvSpPr/>
          <p:nvPr/>
        </p:nvSpPr>
        <p:spPr>
          <a:xfrm>
            <a:off x="1259632" y="364315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69"/>
          <p:cNvSpPr/>
          <p:nvPr/>
        </p:nvSpPr>
        <p:spPr>
          <a:xfrm>
            <a:off x="1547664" y="364315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70"/>
          <p:cNvSpPr/>
          <p:nvPr/>
        </p:nvSpPr>
        <p:spPr>
          <a:xfrm>
            <a:off x="1547664" y="385918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Rectangle 71"/>
          <p:cNvSpPr/>
          <p:nvPr/>
        </p:nvSpPr>
        <p:spPr>
          <a:xfrm>
            <a:off x="971600" y="292307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ectangle 73"/>
          <p:cNvSpPr/>
          <p:nvPr/>
        </p:nvSpPr>
        <p:spPr>
          <a:xfrm>
            <a:off x="971600" y="3139103"/>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Rectangle 74"/>
          <p:cNvSpPr/>
          <p:nvPr/>
        </p:nvSpPr>
        <p:spPr>
          <a:xfrm>
            <a:off x="1259632" y="313910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ectangle 75"/>
          <p:cNvSpPr/>
          <p:nvPr/>
        </p:nvSpPr>
        <p:spPr>
          <a:xfrm>
            <a:off x="1259632" y="2923079"/>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Rectangle 76"/>
          <p:cNvSpPr/>
          <p:nvPr/>
        </p:nvSpPr>
        <p:spPr>
          <a:xfrm>
            <a:off x="1547664" y="292307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Rectangle 79"/>
          <p:cNvSpPr/>
          <p:nvPr/>
        </p:nvSpPr>
        <p:spPr>
          <a:xfrm>
            <a:off x="1547664" y="3139103"/>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971600" y="2851071"/>
            <a:ext cx="936104" cy="584775"/>
          </a:xfrm>
          <a:prstGeom prst="rect">
            <a:avLst/>
          </a:prstGeom>
          <a:noFill/>
        </p:spPr>
        <p:txBody>
          <a:bodyPr wrap="square" rtlCol="0">
            <a:spAutoFit/>
          </a:bodyPr>
          <a:lstStyle/>
          <a:p>
            <a:r>
              <a:rPr lang="fr-FR" sz="1600" b="1" dirty="0"/>
              <a:t>a    b      c    d    e</a:t>
            </a:r>
          </a:p>
        </p:txBody>
      </p:sp>
      <p:sp>
        <p:nvSpPr>
          <p:cNvPr id="82" name="ZoneTexte 81"/>
          <p:cNvSpPr txBox="1"/>
          <p:nvPr/>
        </p:nvSpPr>
        <p:spPr>
          <a:xfrm>
            <a:off x="971600" y="3571151"/>
            <a:ext cx="936104" cy="584775"/>
          </a:xfrm>
          <a:prstGeom prst="rect">
            <a:avLst/>
          </a:prstGeom>
          <a:noFill/>
        </p:spPr>
        <p:txBody>
          <a:bodyPr wrap="square" rtlCol="0">
            <a:spAutoFit/>
          </a:bodyPr>
          <a:lstStyle/>
          <a:p>
            <a:r>
              <a:rPr lang="fr-FR" sz="1600" b="1" dirty="0"/>
              <a:t>a    b    0  c    d    e</a:t>
            </a:r>
          </a:p>
        </p:txBody>
      </p:sp>
      <p:sp>
        <p:nvSpPr>
          <p:cNvPr id="84" name="Rectangle 83"/>
          <p:cNvSpPr/>
          <p:nvPr/>
        </p:nvSpPr>
        <p:spPr>
          <a:xfrm>
            <a:off x="3059832" y="3651870"/>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lumMod val="50000"/>
                </a:schemeClr>
              </a:solidFill>
            </a:endParaRPr>
          </a:p>
        </p:txBody>
      </p:sp>
      <p:sp>
        <p:nvSpPr>
          <p:cNvPr id="85" name="Rectangle 84"/>
          <p:cNvSpPr/>
          <p:nvPr/>
        </p:nvSpPr>
        <p:spPr>
          <a:xfrm>
            <a:off x="3059832" y="3867894"/>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lumMod val="50000"/>
                </a:schemeClr>
              </a:solidFill>
            </a:endParaRPr>
          </a:p>
        </p:txBody>
      </p:sp>
      <p:sp>
        <p:nvSpPr>
          <p:cNvPr id="86" name="Rectangle 85"/>
          <p:cNvSpPr/>
          <p:nvPr/>
        </p:nvSpPr>
        <p:spPr>
          <a:xfrm>
            <a:off x="3347864" y="3867894"/>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lumMod val="50000"/>
                </a:schemeClr>
              </a:solidFill>
            </a:endParaRPr>
          </a:p>
        </p:txBody>
      </p:sp>
      <p:sp>
        <p:nvSpPr>
          <p:cNvPr id="87" name="Rectangle 86"/>
          <p:cNvSpPr/>
          <p:nvPr/>
        </p:nvSpPr>
        <p:spPr>
          <a:xfrm>
            <a:off x="3347864" y="3651870"/>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lumMod val="50000"/>
                </a:schemeClr>
              </a:solidFill>
            </a:endParaRPr>
          </a:p>
        </p:txBody>
      </p:sp>
      <p:sp>
        <p:nvSpPr>
          <p:cNvPr id="88" name="Rectangle 87"/>
          <p:cNvSpPr/>
          <p:nvPr/>
        </p:nvSpPr>
        <p:spPr>
          <a:xfrm>
            <a:off x="3635896" y="3651870"/>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lumMod val="50000"/>
                </a:schemeClr>
              </a:solidFill>
            </a:endParaRPr>
          </a:p>
        </p:txBody>
      </p:sp>
      <p:sp>
        <p:nvSpPr>
          <p:cNvPr id="89" name="Rectangle 88"/>
          <p:cNvSpPr/>
          <p:nvPr/>
        </p:nvSpPr>
        <p:spPr>
          <a:xfrm>
            <a:off x="3635896" y="3867894"/>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lumMod val="50000"/>
                </a:schemeClr>
              </a:solidFill>
            </a:endParaRPr>
          </a:p>
        </p:txBody>
      </p:sp>
      <p:sp>
        <p:nvSpPr>
          <p:cNvPr id="90" name="ZoneTexte 89"/>
          <p:cNvSpPr txBox="1"/>
          <p:nvPr/>
        </p:nvSpPr>
        <p:spPr>
          <a:xfrm>
            <a:off x="3059832" y="3579862"/>
            <a:ext cx="936104" cy="584775"/>
          </a:xfrm>
          <a:prstGeom prst="rect">
            <a:avLst/>
          </a:prstGeom>
          <a:noFill/>
          <a:ln>
            <a:noFill/>
          </a:ln>
        </p:spPr>
        <p:txBody>
          <a:bodyPr wrap="square" rtlCol="0">
            <a:spAutoFit/>
          </a:bodyPr>
          <a:lstStyle/>
          <a:p>
            <a:r>
              <a:rPr lang="fr-FR" sz="1600" b="1" dirty="0">
                <a:solidFill>
                  <a:schemeClr val="bg1">
                    <a:lumMod val="50000"/>
                  </a:schemeClr>
                </a:solidFill>
              </a:rPr>
              <a:t>A    </a:t>
            </a:r>
            <a:r>
              <a:rPr lang="fr-FR" sz="1600" b="1" dirty="0">
                <a:solidFill>
                  <a:srgbClr val="FF0000"/>
                </a:solidFill>
              </a:rPr>
              <a:t>b</a:t>
            </a:r>
            <a:r>
              <a:rPr lang="fr-FR" sz="1600" b="1" dirty="0">
                <a:solidFill>
                  <a:schemeClr val="bg1">
                    <a:lumMod val="50000"/>
                  </a:schemeClr>
                </a:solidFill>
              </a:rPr>
              <a:t>    0  c    d    E</a:t>
            </a:r>
          </a:p>
        </p:txBody>
      </p:sp>
      <p:sp>
        <p:nvSpPr>
          <p:cNvPr id="91" name="Rectangle 90"/>
          <p:cNvSpPr/>
          <p:nvPr/>
        </p:nvSpPr>
        <p:spPr>
          <a:xfrm>
            <a:off x="3059832" y="29317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Rectangle 92"/>
          <p:cNvSpPr/>
          <p:nvPr/>
        </p:nvSpPr>
        <p:spPr>
          <a:xfrm>
            <a:off x="3059832" y="3147814"/>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Rectangle 93"/>
          <p:cNvSpPr/>
          <p:nvPr/>
        </p:nvSpPr>
        <p:spPr>
          <a:xfrm>
            <a:off x="3347864" y="314781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Rectangle 94"/>
          <p:cNvSpPr/>
          <p:nvPr/>
        </p:nvSpPr>
        <p:spPr>
          <a:xfrm>
            <a:off x="3347864" y="2931790"/>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Rectangle 95"/>
          <p:cNvSpPr/>
          <p:nvPr/>
        </p:nvSpPr>
        <p:spPr>
          <a:xfrm>
            <a:off x="3635896" y="29317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Rectangle 96"/>
          <p:cNvSpPr/>
          <p:nvPr/>
        </p:nvSpPr>
        <p:spPr>
          <a:xfrm>
            <a:off x="3635896" y="3147814"/>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ZoneTexte 97"/>
          <p:cNvSpPr txBox="1"/>
          <p:nvPr/>
        </p:nvSpPr>
        <p:spPr>
          <a:xfrm>
            <a:off x="3059832" y="2859782"/>
            <a:ext cx="936104" cy="584775"/>
          </a:xfrm>
          <a:prstGeom prst="rect">
            <a:avLst/>
          </a:prstGeom>
          <a:noFill/>
        </p:spPr>
        <p:txBody>
          <a:bodyPr wrap="square" rtlCol="0">
            <a:spAutoFit/>
          </a:bodyPr>
          <a:lstStyle/>
          <a:p>
            <a:r>
              <a:rPr lang="fr-FR" sz="1600" b="1" dirty="0"/>
              <a:t>A    F       c    d    E</a:t>
            </a:r>
          </a:p>
        </p:txBody>
      </p:sp>
      <p:sp>
        <p:nvSpPr>
          <p:cNvPr id="99" name="Rectangle 98"/>
          <p:cNvSpPr/>
          <p:nvPr/>
        </p:nvSpPr>
        <p:spPr>
          <a:xfrm>
            <a:off x="2051720"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Rectangle 99"/>
          <p:cNvSpPr/>
          <p:nvPr/>
        </p:nvSpPr>
        <p:spPr>
          <a:xfrm>
            <a:off x="2051720"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Rectangle 100"/>
          <p:cNvSpPr/>
          <p:nvPr/>
        </p:nvSpPr>
        <p:spPr>
          <a:xfrm>
            <a:off x="2339752"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Rectangle 101"/>
          <p:cNvSpPr/>
          <p:nvPr/>
        </p:nvSpPr>
        <p:spPr>
          <a:xfrm>
            <a:off x="2339752"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Rectangle 102"/>
          <p:cNvSpPr/>
          <p:nvPr/>
        </p:nvSpPr>
        <p:spPr>
          <a:xfrm>
            <a:off x="2627784"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Rectangle 103"/>
          <p:cNvSpPr/>
          <p:nvPr/>
        </p:nvSpPr>
        <p:spPr>
          <a:xfrm>
            <a:off x="2627784"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Rectangle 104"/>
          <p:cNvSpPr/>
          <p:nvPr/>
        </p:nvSpPr>
        <p:spPr>
          <a:xfrm>
            <a:off x="2051720" y="29317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Rectangle 105"/>
          <p:cNvSpPr/>
          <p:nvPr/>
        </p:nvSpPr>
        <p:spPr>
          <a:xfrm>
            <a:off x="2051720" y="3147814"/>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106"/>
          <p:cNvSpPr/>
          <p:nvPr/>
        </p:nvSpPr>
        <p:spPr>
          <a:xfrm>
            <a:off x="2339752" y="314781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107"/>
          <p:cNvSpPr/>
          <p:nvPr/>
        </p:nvSpPr>
        <p:spPr>
          <a:xfrm>
            <a:off x="2339752" y="2931790"/>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108"/>
          <p:cNvSpPr/>
          <p:nvPr/>
        </p:nvSpPr>
        <p:spPr>
          <a:xfrm>
            <a:off x="2627784" y="29317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109"/>
          <p:cNvSpPr/>
          <p:nvPr/>
        </p:nvSpPr>
        <p:spPr>
          <a:xfrm>
            <a:off x="2627784" y="3147814"/>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ZoneTexte 110"/>
          <p:cNvSpPr txBox="1"/>
          <p:nvPr/>
        </p:nvSpPr>
        <p:spPr>
          <a:xfrm>
            <a:off x="2051720" y="2859782"/>
            <a:ext cx="936104" cy="584775"/>
          </a:xfrm>
          <a:prstGeom prst="rect">
            <a:avLst/>
          </a:prstGeom>
          <a:noFill/>
        </p:spPr>
        <p:txBody>
          <a:bodyPr wrap="square" rtlCol="0">
            <a:spAutoFit/>
          </a:bodyPr>
          <a:lstStyle/>
          <a:p>
            <a:r>
              <a:rPr lang="fr-FR" sz="1600" b="1" dirty="0"/>
              <a:t>A    b      c    d    E</a:t>
            </a:r>
          </a:p>
        </p:txBody>
      </p:sp>
      <p:sp>
        <p:nvSpPr>
          <p:cNvPr id="112" name="ZoneTexte 111"/>
          <p:cNvSpPr txBox="1"/>
          <p:nvPr/>
        </p:nvSpPr>
        <p:spPr>
          <a:xfrm>
            <a:off x="2051720" y="3579862"/>
            <a:ext cx="936104" cy="584775"/>
          </a:xfrm>
          <a:prstGeom prst="rect">
            <a:avLst/>
          </a:prstGeom>
          <a:noFill/>
        </p:spPr>
        <p:txBody>
          <a:bodyPr wrap="square" rtlCol="0">
            <a:spAutoFit/>
          </a:bodyPr>
          <a:lstStyle/>
          <a:p>
            <a:r>
              <a:rPr lang="fr-FR" sz="1600" b="1" dirty="0">
                <a:solidFill>
                  <a:srgbClr val="00B050"/>
                </a:solidFill>
              </a:rPr>
              <a:t>A</a:t>
            </a:r>
            <a:r>
              <a:rPr lang="fr-FR" sz="1600" b="1" dirty="0"/>
              <a:t>    b    0  c    d    </a:t>
            </a:r>
            <a:r>
              <a:rPr lang="fr-FR" sz="1600" b="1" dirty="0">
                <a:solidFill>
                  <a:srgbClr val="00B050"/>
                </a:solidFill>
              </a:rPr>
              <a:t>E</a:t>
            </a:r>
          </a:p>
        </p:txBody>
      </p:sp>
      <p:sp>
        <p:nvSpPr>
          <p:cNvPr id="114" name="ZoneTexte 113"/>
          <p:cNvSpPr txBox="1"/>
          <p:nvPr/>
        </p:nvSpPr>
        <p:spPr>
          <a:xfrm>
            <a:off x="0" y="2931790"/>
            <a:ext cx="827584" cy="307777"/>
          </a:xfrm>
          <a:prstGeom prst="rect">
            <a:avLst/>
          </a:prstGeom>
          <a:noFill/>
        </p:spPr>
        <p:txBody>
          <a:bodyPr wrap="square" rtlCol="0">
            <a:spAutoFit/>
          </a:bodyPr>
          <a:lstStyle/>
          <a:p>
            <a:pPr algn="r"/>
            <a:r>
              <a:rPr lang="fr-FR" sz="1400" b="1" dirty="0"/>
              <a:t>Source</a:t>
            </a:r>
          </a:p>
        </p:txBody>
      </p:sp>
      <p:sp>
        <p:nvSpPr>
          <p:cNvPr id="115" name="ZoneTexte 114"/>
          <p:cNvSpPr txBox="1"/>
          <p:nvPr/>
        </p:nvSpPr>
        <p:spPr>
          <a:xfrm>
            <a:off x="107504" y="3651870"/>
            <a:ext cx="720080" cy="307777"/>
          </a:xfrm>
          <a:prstGeom prst="rect">
            <a:avLst/>
          </a:prstGeom>
          <a:noFill/>
        </p:spPr>
        <p:txBody>
          <a:bodyPr wrap="square" rtlCol="0">
            <a:spAutoFit/>
          </a:bodyPr>
          <a:lstStyle/>
          <a:p>
            <a:pPr algn="r"/>
            <a:r>
              <a:rPr lang="fr-FR" sz="1400" b="1" dirty="0"/>
              <a:t>liaison</a:t>
            </a:r>
          </a:p>
        </p:txBody>
      </p:sp>
      <p:sp>
        <p:nvSpPr>
          <p:cNvPr id="116" name="ZoneTexte 115"/>
          <p:cNvSpPr txBox="1"/>
          <p:nvPr/>
        </p:nvSpPr>
        <p:spPr>
          <a:xfrm>
            <a:off x="971600" y="4064173"/>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17" name="ZoneTexte 116"/>
          <p:cNvSpPr txBox="1"/>
          <p:nvPr/>
        </p:nvSpPr>
        <p:spPr>
          <a:xfrm>
            <a:off x="971600" y="2643758"/>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18" name="ZoneTexte 117"/>
          <p:cNvSpPr txBox="1"/>
          <p:nvPr/>
        </p:nvSpPr>
        <p:spPr>
          <a:xfrm>
            <a:off x="2051720" y="2643758"/>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19" name="ZoneTexte 118"/>
          <p:cNvSpPr txBox="1"/>
          <p:nvPr/>
        </p:nvSpPr>
        <p:spPr>
          <a:xfrm>
            <a:off x="2051720" y="4064173"/>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20" name="ZoneTexte 119"/>
          <p:cNvSpPr txBox="1"/>
          <p:nvPr/>
        </p:nvSpPr>
        <p:spPr>
          <a:xfrm>
            <a:off x="3059832" y="2643758"/>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21" name="ZoneTexte 120"/>
          <p:cNvSpPr txBox="1"/>
          <p:nvPr/>
        </p:nvSpPr>
        <p:spPr>
          <a:xfrm>
            <a:off x="3059832" y="4083918"/>
            <a:ext cx="827584" cy="307777"/>
          </a:xfrm>
          <a:prstGeom prst="rect">
            <a:avLst/>
          </a:prstGeom>
          <a:noFill/>
        </p:spPr>
        <p:txBody>
          <a:bodyPr wrap="square" rtlCol="0">
            <a:spAutoFit/>
          </a:bodyPr>
          <a:lstStyle/>
          <a:p>
            <a:pPr algn="ctr"/>
            <a:r>
              <a:rPr lang="fr-FR" sz="1400" b="1" dirty="0">
                <a:solidFill>
                  <a:srgbClr val="C00000"/>
                </a:solidFill>
              </a:rPr>
              <a:t>Fermé</a:t>
            </a:r>
          </a:p>
        </p:txBody>
      </p:sp>
      <p:sp>
        <p:nvSpPr>
          <p:cNvPr id="122" name="Rectangle 121"/>
          <p:cNvSpPr/>
          <p:nvPr/>
        </p:nvSpPr>
        <p:spPr>
          <a:xfrm>
            <a:off x="4139952" y="29317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3" name="Rectangle 122"/>
          <p:cNvSpPr/>
          <p:nvPr/>
        </p:nvSpPr>
        <p:spPr>
          <a:xfrm>
            <a:off x="4139952" y="3147814"/>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Rectangle 123"/>
          <p:cNvSpPr/>
          <p:nvPr/>
        </p:nvSpPr>
        <p:spPr>
          <a:xfrm>
            <a:off x="4427984" y="314781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Rectangle 124"/>
          <p:cNvSpPr/>
          <p:nvPr/>
        </p:nvSpPr>
        <p:spPr>
          <a:xfrm>
            <a:off x="4427984" y="2931790"/>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Rectangle 125"/>
          <p:cNvSpPr/>
          <p:nvPr/>
        </p:nvSpPr>
        <p:spPr>
          <a:xfrm>
            <a:off x="4716016" y="293179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Rectangle 126"/>
          <p:cNvSpPr/>
          <p:nvPr/>
        </p:nvSpPr>
        <p:spPr>
          <a:xfrm>
            <a:off x="4716016" y="3147814"/>
            <a:ext cx="288032" cy="216024"/>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8" name="ZoneTexte 127"/>
          <p:cNvSpPr txBox="1"/>
          <p:nvPr/>
        </p:nvSpPr>
        <p:spPr>
          <a:xfrm>
            <a:off x="4139952" y="2859782"/>
            <a:ext cx="936104" cy="584775"/>
          </a:xfrm>
          <a:prstGeom prst="rect">
            <a:avLst/>
          </a:prstGeom>
          <a:noFill/>
        </p:spPr>
        <p:txBody>
          <a:bodyPr wrap="square" rtlCol="0">
            <a:spAutoFit/>
          </a:bodyPr>
          <a:lstStyle/>
          <a:p>
            <a:r>
              <a:rPr lang="fr-FR" sz="1600" b="1" dirty="0"/>
              <a:t>A    F       c    d    E</a:t>
            </a:r>
          </a:p>
        </p:txBody>
      </p:sp>
      <p:sp>
        <p:nvSpPr>
          <p:cNvPr id="129" name="ZoneTexte 128"/>
          <p:cNvSpPr txBox="1"/>
          <p:nvPr/>
        </p:nvSpPr>
        <p:spPr>
          <a:xfrm>
            <a:off x="4139952" y="2643758"/>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30" name="Rectangle 129"/>
          <p:cNvSpPr/>
          <p:nvPr/>
        </p:nvSpPr>
        <p:spPr>
          <a:xfrm>
            <a:off x="4139952"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Rectangle 130"/>
          <p:cNvSpPr/>
          <p:nvPr/>
        </p:nvSpPr>
        <p:spPr>
          <a:xfrm>
            <a:off x="4139952"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Rectangle 131"/>
          <p:cNvSpPr/>
          <p:nvPr/>
        </p:nvSpPr>
        <p:spPr>
          <a:xfrm>
            <a:off x="4427984"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Rectangle 132"/>
          <p:cNvSpPr/>
          <p:nvPr/>
        </p:nvSpPr>
        <p:spPr>
          <a:xfrm>
            <a:off x="4427984"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4" name="Rectangle 133"/>
          <p:cNvSpPr/>
          <p:nvPr/>
        </p:nvSpPr>
        <p:spPr>
          <a:xfrm>
            <a:off x="4716016"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5" name="Rectangle 134"/>
          <p:cNvSpPr/>
          <p:nvPr/>
        </p:nvSpPr>
        <p:spPr>
          <a:xfrm>
            <a:off x="4716016"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ZoneTexte 135"/>
          <p:cNvSpPr txBox="1"/>
          <p:nvPr/>
        </p:nvSpPr>
        <p:spPr>
          <a:xfrm>
            <a:off x="4139952" y="3579862"/>
            <a:ext cx="936104" cy="584775"/>
          </a:xfrm>
          <a:prstGeom prst="rect">
            <a:avLst/>
          </a:prstGeom>
          <a:noFill/>
        </p:spPr>
        <p:txBody>
          <a:bodyPr wrap="square" rtlCol="0">
            <a:spAutoFit/>
          </a:bodyPr>
          <a:lstStyle/>
          <a:p>
            <a:r>
              <a:rPr lang="fr-FR" sz="1600" b="1" dirty="0"/>
              <a:t>A    b    0  c    d    E</a:t>
            </a:r>
          </a:p>
        </p:txBody>
      </p:sp>
      <p:sp>
        <p:nvSpPr>
          <p:cNvPr id="137" name="ZoneTexte 136"/>
          <p:cNvSpPr txBox="1"/>
          <p:nvPr/>
        </p:nvSpPr>
        <p:spPr>
          <a:xfrm>
            <a:off x="4139952" y="4064173"/>
            <a:ext cx="827584" cy="307777"/>
          </a:xfrm>
          <a:prstGeom prst="rect">
            <a:avLst/>
          </a:prstGeom>
          <a:noFill/>
        </p:spPr>
        <p:txBody>
          <a:bodyPr wrap="square" rtlCol="0">
            <a:spAutoFit/>
          </a:bodyPr>
          <a:lstStyle/>
          <a:p>
            <a:pPr algn="ctr"/>
            <a:r>
              <a:rPr lang="fr-FR" sz="1400" b="1" dirty="0">
                <a:solidFill>
                  <a:srgbClr val="00B050"/>
                </a:solidFill>
              </a:rPr>
              <a:t>Ouvert</a:t>
            </a:r>
          </a:p>
        </p:txBody>
      </p:sp>
      <p:sp>
        <p:nvSpPr>
          <p:cNvPr id="138" name="Ellipse 137"/>
          <p:cNvSpPr/>
          <p:nvPr/>
        </p:nvSpPr>
        <p:spPr>
          <a:xfrm>
            <a:off x="4427984" y="2859782"/>
            <a:ext cx="288032"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9" name="Ellipse 138"/>
          <p:cNvSpPr/>
          <p:nvPr/>
        </p:nvSpPr>
        <p:spPr>
          <a:xfrm>
            <a:off x="4427984" y="3579862"/>
            <a:ext cx="288032"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1" name="Connecteur droit 140"/>
          <p:cNvCxnSpPr/>
          <p:nvPr/>
        </p:nvCxnSpPr>
        <p:spPr>
          <a:xfrm>
            <a:off x="4716016" y="3003798"/>
            <a:ext cx="576064" cy="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143" name="Connecteur droit 142"/>
          <p:cNvCxnSpPr/>
          <p:nvPr/>
        </p:nvCxnSpPr>
        <p:spPr>
          <a:xfrm>
            <a:off x="4716016" y="3723878"/>
            <a:ext cx="576064" cy="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144" name="Connecteur droit 143"/>
          <p:cNvCxnSpPr/>
          <p:nvPr/>
        </p:nvCxnSpPr>
        <p:spPr>
          <a:xfrm>
            <a:off x="5292080" y="3003798"/>
            <a:ext cx="0" cy="720080"/>
          </a:xfrm>
          <a:prstGeom prst="line">
            <a:avLst/>
          </a:prstGeom>
          <a:ln w="12700"/>
        </p:spPr>
        <p:style>
          <a:lnRef idx="1">
            <a:schemeClr val="accent2"/>
          </a:lnRef>
          <a:fillRef idx="0">
            <a:schemeClr val="accent2"/>
          </a:fillRef>
          <a:effectRef idx="0">
            <a:schemeClr val="accent2"/>
          </a:effectRef>
          <a:fontRef idx="minor">
            <a:schemeClr val="tx1"/>
          </a:fontRef>
        </p:style>
      </p:cxnSp>
      <p:grpSp>
        <p:nvGrpSpPr>
          <p:cNvPr id="151" name="Groupe 150"/>
          <p:cNvGrpSpPr/>
          <p:nvPr/>
        </p:nvGrpSpPr>
        <p:grpSpPr>
          <a:xfrm>
            <a:off x="5076056" y="3147814"/>
            <a:ext cx="648072" cy="441340"/>
            <a:chOff x="5364088" y="2499742"/>
            <a:chExt cx="648072" cy="441340"/>
          </a:xfrm>
        </p:grpSpPr>
        <p:sp>
          <p:nvSpPr>
            <p:cNvPr id="148" name="ZoneTexte 147"/>
            <p:cNvSpPr txBox="1"/>
            <p:nvPr/>
          </p:nvSpPr>
          <p:spPr>
            <a:xfrm>
              <a:off x="5364088" y="2571750"/>
              <a:ext cx="648072" cy="369332"/>
            </a:xfrm>
            <a:prstGeom prst="rect">
              <a:avLst/>
            </a:prstGeom>
            <a:solidFill>
              <a:schemeClr val="bg1">
                <a:lumMod val="85000"/>
              </a:schemeClr>
            </a:solidFill>
            <a:ln w="9525">
              <a:solidFill>
                <a:schemeClr val="tx1"/>
              </a:solidFill>
            </a:ln>
            <a:effectLst>
              <a:outerShdw blurRad="50800" dist="38100" dir="2700000" algn="tl" rotWithShape="0">
                <a:prstClr val="black">
                  <a:alpha val="40000"/>
                </a:prstClr>
              </a:outerShdw>
            </a:effectLst>
          </p:spPr>
          <p:txBody>
            <a:bodyPr wrap="square" rtlCol="0">
              <a:spAutoFit/>
            </a:bodyPr>
            <a:lstStyle/>
            <a:p>
              <a:r>
                <a:rPr lang="fr-FR" dirty="0">
                  <a:solidFill>
                    <a:srgbClr val="C00000"/>
                  </a:solidFill>
                </a:rPr>
                <a:t>!</a:t>
              </a:r>
              <a:r>
                <a:rPr lang="fr-FR" dirty="0"/>
                <a:t> </a:t>
              </a:r>
              <a:r>
                <a:rPr lang="fr-FR" sz="1400" dirty="0" err="1"/>
                <a:t>Msg</a:t>
              </a:r>
              <a:r>
                <a:rPr lang="fr-FR" dirty="0"/>
                <a:t> </a:t>
              </a:r>
            </a:p>
          </p:txBody>
        </p:sp>
        <p:sp>
          <p:nvSpPr>
            <p:cNvPr id="150" name="Rectangle 149"/>
            <p:cNvSpPr/>
            <p:nvPr/>
          </p:nvSpPr>
          <p:spPr>
            <a:xfrm>
              <a:off x="5364088" y="2499742"/>
              <a:ext cx="648072"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16" name="Groupe 215"/>
          <p:cNvGrpSpPr/>
          <p:nvPr/>
        </p:nvGrpSpPr>
        <p:grpSpPr>
          <a:xfrm>
            <a:off x="5868144" y="3579862"/>
            <a:ext cx="936104" cy="584775"/>
            <a:chOff x="5868144" y="3579862"/>
            <a:chExt cx="936104" cy="584775"/>
          </a:xfrm>
        </p:grpSpPr>
        <p:sp>
          <p:nvSpPr>
            <p:cNvPr id="167" name="ZoneTexte 166"/>
            <p:cNvSpPr txBox="1"/>
            <p:nvPr/>
          </p:nvSpPr>
          <p:spPr>
            <a:xfrm>
              <a:off x="5868144" y="3579862"/>
              <a:ext cx="936104" cy="584775"/>
            </a:xfrm>
            <a:prstGeom prst="rect">
              <a:avLst/>
            </a:prstGeom>
            <a:noFill/>
          </p:spPr>
          <p:txBody>
            <a:bodyPr wrap="square" rtlCol="0">
              <a:spAutoFit/>
            </a:bodyPr>
            <a:lstStyle/>
            <a:p>
              <a:r>
                <a:rPr lang="fr-FR" sz="1600" b="1" dirty="0"/>
                <a:t>A    F    0  c    d    E</a:t>
              </a:r>
            </a:p>
          </p:txBody>
        </p:sp>
        <p:sp>
          <p:nvSpPr>
            <p:cNvPr id="160" name="Rectangle 159"/>
            <p:cNvSpPr/>
            <p:nvPr/>
          </p:nvSpPr>
          <p:spPr>
            <a:xfrm>
              <a:off x="5868144"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1" name="Rectangle 160"/>
            <p:cNvSpPr/>
            <p:nvPr/>
          </p:nvSpPr>
          <p:spPr>
            <a:xfrm>
              <a:off x="5868144"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2" name="Rectangle 161"/>
            <p:cNvSpPr/>
            <p:nvPr/>
          </p:nvSpPr>
          <p:spPr>
            <a:xfrm>
              <a:off x="6156176"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3" name="Rectangle 162"/>
            <p:cNvSpPr/>
            <p:nvPr/>
          </p:nvSpPr>
          <p:spPr>
            <a:xfrm>
              <a:off x="6156176"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Rectangle 164"/>
            <p:cNvSpPr/>
            <p:nvPr/>
          </p:nvSpPr>
          <p:spPr>
            <a:xfrm>
              <a:off x="6444208" y="3651870"/>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6" name="Rectangle 165"/>
            <p:cNvSpPr/>
            <p:nvPr/>
          </p:nvSpPr>
          <p:spPr>
            <a:xfrm>
              <a:off x="6444208" y="3867894"/>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68" name="ZoneTexte 167"/>
          <p:cNvSpPr txBox="1"/>
          <p:nvPr/>
        </p:nvSpPr>
        <p:spPr>
          <a:xfrm>
            <a:off x="5868144" y="4064173"/>
            <a:ext cx="827584" cy="307777"/>
          </a:xfrm>
          <a:prstGeom prst="rect">
            <a:avLst/>
          </a:prstGeom>
          <a:noFill/>
        </p:spPr>
        <p:txBody>
          <a:bodyPr wrap="square" rtlCol="0">
            <a:spAutoFit/>
          </a:bodyPr>
          <a:lstStyle/>
          <a:p>
            <a:pPr algn="ctr"/>
            <a:r>
              <a:rPr lang="fr-FR" sz="1400" b="1" dirty="0">
                <a:solidFill>
                  <a:srgbClr val="00B050"/>
                </a:solidFill>
              </a:rPr>
              <a:t>Ouvert</a:t>
            </a:r>
          </a:p>
        </p:txBody>
      </p:sp>
      <p:grpSp>
        <p:nvGrpSpPr>
          <p:cNvPr id="217" name="Groupe 216"/>
          <p:cNvGrpSpPr/>
          <p:nvPr/>
        </p:nvGrpSpPr>
        <p:grpSpPr>
          <a:xfrm>
            <a:off x="5868144" y="2643758"/>
            <a:ext cx="936104" cy="800799"/>
            <a:chOff x="5868144" y="2643758"/>
            <a:chExt cx="936104" cy="800799"/>
          </a:xfrm>
        </p:grpSpPr>
        <p:sp>
          <p:nvSpPr>
            <p:cNvPr id="152" name="Rectangle 151"/>
            <p:cNvSpPr/>
            <p:nvPr/>
          </p:nvSpPr>
          <p:spPr>
            <a:xfrm>
              <a:off x="5868144" y="2931790"/>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Rectangle 152"/>
            <p:cNvSpPr/>
            <p:nvPr/>
          </p:nvSpPr>
          <p:spPr>
            <a:xfrm>
              <a:off x="5868144" y="3147814"/>
              <a:ext cx="288032" cy="216024"/>
            </a:xfrm>
            <a:prstGeom prst="rect">
              <a:avLst/>
            </a:prstGeom>
            <a:solidFill>
              <a:schemeClr val="accent1">
                <a:lumMod val="40000"/>
                <a:lumOff val="6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Rectangle 153"/>
            <p:cNvSpPr/>
            <p:nvPr/>
          </p:nvSpPr>
          <p:spPr>
            <a:xfrm>
              <a:off x="6156176" y="3147814"/>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Rectangle 154"/>
            <p:cNvSpPr/>
            <p:nvPr/>
          </p:nvSpPr>
          <p:spPr>
            <a:xfrm>
              <a:off x="6156176" y="2931790"/>
              <a:ext cx="288032" cy="216024"/>
            </a:xfrm>
            <a:prstGeom prst="rect">
              <a:avLst/>
            </a:prstGeom>
            <a:solidFill>
              <a:schemeClr val="accent1">
                <a:lumMod val="40000"/>
                <a:lumOff val="6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Rectangle 155"/>
            <p:cNvSpPr/>
            <p:nvPr/>
          </p:nvSpPr>
          <p:spPr>
            <a:xfrm>
              <a:off x="6444208" y="2931790"/>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Rectangle 156"/>
            <p:cNvSpPr/>
            <p:nvPr/>
          </p:nvSpPr>
          <p:spPr>
            <a:xfrm>
              <a:off x="6444208" y="3147814"/>
              <a:ext cx="288032" cy="216024"/>
            </a:xfrm>
            <a:prstGeom prst="rect">
              <a:avLst/>
            </a:prstGeom>
            <a:solidFill>
              <a:schemeClr val="accent1">
                <a:lumMod val="40000"/>
                <a:lumOff val="6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8" name="ZoneTexte 157"/>
            <p:cNvSpPr txBox="1"/>
            <p:nvPr/>
          </p:nvSpPr>
          <p:spPr>
            <a:xfrm>
              <a:off x="5868144" y="2859782"/>
              <a:ext cx="936104" cy="584775"/>
            </a:xfrm>
            <a:prstGeom prst="rect">
              <a:avLst/>
            </a:prstGeom>
            <a:noFill/>
          </p:spPr>
          <p:txBody>
            <a:bodyPr wrap="square" rtlCol="0">
              <a:spAutoFit/>
            </a:bodyPr>
            <a:lstStyle/>
            <a:p>
              <a:r>
                <a:rPr lang="fr-FR" sz="1600" b="1" dirty="0">
                  <a:solidFill>
                    <a:schemeClr val="bg1">
                      <a:lumMod val="50000"/>
                    </a:schemeClr>
                  </a:solidFill>
                </a:rPr>
                <a:t>A    F       c    d    E</a:t>
              </a:r>
            </a:p>
          </p:txBody>
        </p:sp>
        <p:sp>
          <p:nvSpPr>
            <p:cNvPr id="171" name="ZoneTexte 170"/>
            <p:cNvSpPr txBox="1"/>
            <p:nvPr/>
          </p:nvSpPr>
          <p:spPr>
            <a:xfrm>
              <a:off x="5868144" y="2643758"/>
              <a:ext cx="827584" cy="307777"/>
            </a:xfrm>
            <a:prstGeom prst="rect">
              <a:avLst/>
            </a:prstGeom>
            <a:noFill/>
          </p:spPr>
          <p:txBody>
            <a:bodyPr wrap="square" rtlCol="0">
              <a:spAutoFit/>
            </a:bodyPr>
            <a:lstStyle/>
            <a:p>
              <a:pPr algn="ctr"/>
              <a:r>
                <a:rPr lang="fr-FR" sz="1400" b="1" dirty="0">
                  <a:solidFill>
                    <a:srgbClr val="C00000"/>
                  </a:solidFill>
                </a:rPr>
                <a:t>Fermé</a:t>
              </a:r>
            </a:p>
          </p:txBody>
        </p:sp>
      </p:grpSp>
      <p:sp>
        <p:nvSpPr>
          <p:cNvPr id="172" name="Rectangle 171"/>
          <p:cNvSpPr/>
          <p:nvPr/>
        </p:nvSpPr>
        <p:spPr>
          <a:xfrm>
            <a:off x="7092280" y="2996248"/>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Rectangle 172"/>
          <p:cNvSpPr/>
          <p:nvPr/>
        </p:nvSpPr>
        <p:spPr>
          <a:xfrm>
            <a:off x="7092280" y="3212272"/>
            <a:ext cx="288032" cy="216024"/>
          </a:xfrm>
          <a:prstGeom prst="rect">
            <a:avLst/>
          </a:prstGeom>
          <a:solidFill>
            <a:schemeClr val="accent1">
              <a:lumMod val="40000"/>
              <a:lumOff val="6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Rectangle 173"/>
          <p:cNvSpPr/>
          <p:nvPr/>
        </p:nvSpPr>
        <p:spPr>
          <a:xfrm>
            <a:off x="7380312" y="3212272"/>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Rectangle 174"/>
          <p:cNvSpPr/>
          <p:nvPr/>
        </p:nvSpPr>
        <p:spPr>
          <a:xfrm>
            <a:off x="7380312" y="2996248"/>
            <a:ext cx="288032" cy="216024"/>
          </a:xfrm>
          <a:prstGeom prst="rect">
            <a:avLst/>
          </a:prstGeom>
          <a:solidFill>
            <a:schemeClr val="accent1">
              <a:lumMod val="40000"/>
              <a:lumOff val="6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Rectangle 175"/>
          <p:cNvSpPr/>
          <p:nvPr/>
        </p:nvSpPr>
        <p:spPr>
          <a:xfrm>
            <a:off x="7668344" y="2996248"/>
            <a:ext cx="288032" cy="21602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Rectangle 176"/>
          <p:cNvSpPr/>
          <p:nvPr/>
        </p:nvSpPr>
        <p:spPr>
          <a:xfrm>
            <a:off x="7668344" y="3212272"/>
            <a:ext cx="288032" cy="216024"/>
          </a:xfrm>
          <a:prstGeom prst="rect">
            <a:avLst/>
          </a:prstGeom>
          <a:solidFill>
            <a:schemeClr val="accent1">
              <a:lumMod val="40000"/>
              <a:lumOff val="6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ZoneTexte 177"/>
          <p:cNvSpPr txBox="1"/>
          <p:nvPr/>
        </p:nvSpPr>
        <p:spPr>
          <a:xfrm>
            <a:off x="7092280" y="2924240"/>
            <a:ext cx="936104" cy="584775"/>
          </a:xfrm>
          <a:prstGeom prst="rect">
            <a:avLst/>
          </a:prstGeom>
          <a:noFill/>
        </p:spPr>
        <p:txBody>
          <a:bodyPr wrap="square" rtlCol="0">
            <a:spAutoFit/>
          </a:bodyPr>
          <a:lstStyle/>
          <a:p>
            <a:r>
              <a:rPr lang="fr-FR" sz="1600" b="1" dirty="0">
                <a:solidFill>
                  <a:schemeClr val="bg1">
                    <a:lumMod val="50000"/>
                  </a:schemeClr>
                </a:solidFill>
              </a:rPr>
              <a:t>A    F       c    d    E</a:t>
            </a:r>
          </a:p>
        </p:txBody>
      </p:sp>
      <p:sp>
        <p:nvSpPr>
          <p:cNvPr id="179" name="ZoneTexte 178"/>
          <p:cNvSpPr txBox="1"/>
          <p:nvPr/>
        </p:nvSpPr>
        <p:spPr>
          <a:xfrm>
            <a:off x="7020272" y="2500903"/>
            <a:ext cx="1008112" cy="523220"/>
          </a:xfrm>
          <a:prstGeom prst="rect">
            <a:avLst/>
          </a:prstGeom>
          <a:noFill/>
        </p:spPr>
        <p:txBody>
          <a:bodyPr wrap="square" rtlCol="0">
            <a:spAutoFit/>
          </a:bodyPr>
          <a:lstStyle/>
          <a:p>
            <a:pPr algn="ctr"/>
            <a:r>
              <a:rPr lang="fr-FR" sz="1400" b="1" dirty="0">
                <a:solidFill>
                  <a:srgbClr val="C00000"/>
                </a:solidFill>
              </a:rPr>
              <a:t>Déplacé / détruit</a:t>
            </a:r>
          </a:p>
        </p:txBody>
      </p:sp>
      <p:sp>
        <p:nvSpPr>
          <p:cNvPr id="180" name="Rectangle 179"/>
          <p:cNvSpPr/>
          <p:nvPr/>
        </p:nvSpPr>
        <p:spPr>
          <a:xfrm>
            <a:off x="7092280" y="372503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Rectangle 180"/>
          <p:cNvSpPr/>
          <p:nvPr/>
        </p:nvSpPr>
        <p:spPr>
          <a:xfrm>
            <a:off x="7092280" y="394106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Rectangle 181"/>
          <p:cNvSpPr/>
          <p:nvPr/>
        </p:nvSpPr>
        <p:spPr>
          <a:xfrm>
            <a:off x="7380312" y="394106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Rectangle 182"/>
          <p:cNvSpPr/>
          <p:nvPr/>
        </p:nvSpPr>
        <p:spPr>
          <a:xfrm>
            <a:off x="7380312" y="372503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Rectangle 183"/>
          <p:cNvSpPr/>
          <p:nvPr/>
        </p:nvSpPr>
        <p:spPr>
          <a:xfrm>
            <a:off x="7668344" y="3725039"/>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Rectangle 184"/>
          <p:cNvSpPr/>
          <p:nvPr/>
        </p:nvSpPr>
        <p:spPr>
          <a:xfrm>
            <a:off x="7668344" y="3941063"/>
            <a:ext cx="28803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ZoneTexte 185"/>
          <p:cNvSpPr txBox="1"/>
          <p:nvPr/>
        </p:nvSpPr>
        <p:spPr>
          <a:xfrm>
            <a:off x="7092280" y="3756977"/>
            <a:ext cx="936104" cy="400110"/>
          </a:xfrm>
          <a:prstGeom prst="rect">
            <a:avLst/>
          </a:prstGeom>
          <a:noFill/>
        </p:spPr>
        <p:txBody>
          <a:bodyPr wrap="square" rtlCol="0">
            <a:spAutoFit/>
          </a:bodyPr>
          <a:lstStyle/>
          <a:p>
            <a:r>
              <a:rPr lang="fr-FR" sz="2000" b="1" dirty="0">
                <a:solidFill>
                  <a:srgbClr val="C00000"/>
                </a:solidFill>
              </a:rPr>
              <a:t>#REF !</a:t>
            </a:r>
          </a:p>
        </p:txBody>
      </p:sp>
      <p:sp>
        <p:nvSpPr>
          <p:cNvPr id="187" name="ZoneTexte 186"/>
          <p:cNvSpPr txBox="1"/>
          <p:nvPr/>
        </p:nvSpPr>
        <p:spPr>
          <a:xfrm>
            <a:off x="7092280" y="4137342"/>
            <a:ext cx="827584" cy="738664"/>
          </a:xfrm>
          <a:prstGeom prst="rect">
            <a:avLst/>
          </a:prstGeom>
          <a:noFill/>
        </p:spPr>
        <p:txBody>
          <a:bodyPr wrap="square" rtlCol="0">
            <a:spAutoFit/>
          </a:bodyPr>
          <a:lstStyle/>
          <a:p>
            <a:pPr algn="ctr"/>
            <a:r>
              <a:rPr lang="fr-FR" sz="1400" b="1" dirty="0">
                <a:solidFill>
                  <a:srgbClr val="00B050"/>
                </a:solidFill>
              </a:rPr>
              <a:t>Ouvert </a:t>
            </a:r>
            <a:r>
              <a:rPr lang="fr-FR" sz="1400" b="1" dirty="0" err="1">
                <a:solidFill>
                  <a:srgbClr val="00B050"/>
                </a:solidFill>
              </a:rPr>
              <a:t>Msg</a:t>
            </a:r>
            <a:r>
              <a:rPr lang="fr-FR" sz="1400" b="1" dirty="0">
                <a:solidFill>
                  <a:srgbClr val="00B050"/>
                </a:solidFill>
              </a:rPr>
              <a:t> validé</a:t>
            </a:r>
          </a:p>
        </p:txBody>
      </p:sp>
      <p:pic>
        <p:nvPicPr>
          <p:cNvPr id="188" name="Image 187"/>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pic>
        <p:nvPicPr>
          <p:cNvPr id="189" name="Image 188"/>
          <p:cNvPicPr/>
          <p:nvPr/>
        </p:nvPicPr>
        <p:blipFill>
          <a:blip r:embed="rId4" cstate="print"/>
          <a:srcRect/>
          <a:stretch>
            <a:fillRect/>
          </a:stretch>
        </p:blipFill>
        <p:spPr bwMode="auto">
          <a:xfrm>
            <a:off x="6732240" y="123478"/>
            <a:ext cx="432048" cy="432048"/>
          </a:xfrm>
          <a:prstGeom prst="rect">
            <a:avLst/>
          </a:prstGeom>
          <a:noFill/>
          <a:ln w="9525">
            <a:noFill/>
            <a:miter lim="800000"/>
            <a:headEnd/>
            <a:tailEnd/>
          </a:ln>
        </p:spPr>
      </p:pic>
      <p:pic>
        <p:nvPicPr>
          <p:cNvPr id="190" name="Image 189"/>
          <p:cNvPicPr/>
          <p:nvPr/>
        </p:nvPicPr>
        <p:blipFill>
          <a:blip r:embed="rId5" cstate="print">
            <a:duotone>
              <a:schemeClr val="accent3">
                <a:shade val="45000"/>
                <a:satMod val="135000"/>
              </a:schemeClr>
              <a:prstClr val="white"/>
            </a:duotone>
          </a:blip>
          <a:srcRect/>
          <a:stretch>
            <a:fillRect/>
          </a:stretch>
        </p:blipFill>
        <p:spPr bwMode="auto">
          <a:xfrm>
            <a:off x="5580112" y="123478"/>
            <a:ext cx="432048" cy="432048"/>
          </a:xfrm>
          <a:prstGeom prst="rect">
            <a:avLst/>
          </a:prstGeom>
          <a:noFill/>
          <a:ln w="9525">
            <a:noFill/>
            <a:miter lim="800000"/>
            <a:headEnd/>
            <a:tailEnd/>
          </a:ln>
        </p:spPr>
      </p:pic>
      <p:sp>
        <p:nvSpPr>
          <p:cNvPr id="191" name="Rectangle 190"/>
          <p:cNvSpPr/>
          <p:nvPr/>
        </p:nvSpPr>
        <p:spPr>
          <a:xfrm>
            <a:off x="5508104" y="-92546"/>
            <a:ext cx="631904" cy="923330"/>
          </a:xfrm>
          <a:prstGeom prst="rect">
            <a:avLst/>
          </a:prstGeom>
        </p:spPr>
        <p:txBody>
          <a:bodyPr wrap="none">
            <a:spAutoFit/>
          </a:bodyPr>
          <a:lstStyle/>
          <a:p>
            <a:r>
              <a:rPr lang="fr-FR" sz="5400" b="1" dirty="0">
                <a:solidFill>
                  <a:srgbClr val="FF0000"/>
                </a:solidFill>
                <a:sym typeface="Wingdings 2"/>
              </a:rPr>
              <a:t></a:t>
            </a:r>
            <a:endParaRPr lang="fr-FR" sz="5400" dirty="0"/>
          </a:p>
        </p:txBody>
      </p:sp>
      <p:sp>
        <p:nvSpPr>
          <p:cNvPr id="192" name="Rectangle 191"/>
          <p:cNvSpPr/>
          <p:nvPr/>
        </p:nvSpPr>
        <p:spPr>
          <a:xfrm>
            <a:off x="5508104" y="3723878"/>
            <a:ext cx="360996" cy="369332"/>
          </a:xfrm>
          <a:prstGeom prst="rect">
            <a:avLst/>
          </a:prstGeom>
        </p:spPr>
        <p:txBody>
          <a:bodyPr wrap="none">
            <a:spAutoFit/>
          </a:bodyPr>
          <a:lstStyle/>
          <a:p>
            <a:r>
              <a:rPr lang="fr-FR" b="1" dirty="0">
                <a:solidFill>
                  <a:srgbClr val="00B050"/>
                </a:solidFill>
                <a:sym typeface="Wingdings 2"/>
              </a:rPr>
              <a:t></a:t>
            </a:r>
            <a:endParaRPr lang="fr-FR" dirty="0"/>
          </a:p>
        </p:txBody>
      </p:sp>
      <p:sp>
        <p:nvSpPr>
          <p:cNvPr id="193" name="Rectangle 192"/>
          <p:cNvSpPr/>
          <p:nvPr/>
        </p:nvSpPr>
        <p:spPr>
          <a:xfrm>
            <a:off x="5004048" y="3723878"/>
            <a:ext cx="333746" cy="369332"/>
          </a:xfrm>
          <a:prstGeom prst="rect">
            <a:avLst/>
          </a:prstGeom>
        </p:spPr>
        <p:txBody>
          <a:bodyPr wrap="none">
            <a:spAutoFit/>
          </a:bodyPr>
          <a:lstStyle/>
          <a:p>
            <a:r>
              <a:rPr lang="fr-FR" b="1" dirty="0">
                <a:solidFill>
                  <a:srgbClr val="FF0000"/>
                </a:solidFill>
                <a:sym typeface="Wingdings 2"/>
              </a:rPr>
              <a:t></a:t>
            </a:r>
            <a:endParaRPr lang="fr-FR" dirty="0"/>
          </a:p>
        </p:txBody>
      </p:sp>
      <p:cxnSp>
        <p:nvCxnSpPr>
          <p:cNvPr id="198" name="Connecteur droit 197"/>
          <p:cNvCxnSpPr/>
          <p:nvPr/>
        </p:nvCxnSpPr>
        <p:spPr>
          <a:xfrm>
            <a:off x="5292080" y="3939902"/>
            <a:ext cx="288032" cy="0"/>
          </a:xfrm>
          <a:prstGeom prst="line">
            <a:avLst/>
          </a:prstGeom>
          <a:ln w="12700">
            <a:headEnd type="triangle"/>
            <a:tailEnd type="triangle"/>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1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0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0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0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0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1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1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1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1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1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8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90"/>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93"/>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9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95"/>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96"/>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97"/>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98"/>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20"/>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21"/>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214"/>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2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23"/>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24"/>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2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27"/>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2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29"/>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30"/>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131"/>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132"/>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133"/>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134"/>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135"/>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136"/>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137"/>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138"/>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139"/>
                                        </p:tgtEl>
                                        <p:attrNameLst>
                                          <p:attrName>style.visibility</p:attrName>
                                        </p:attrNameLst>
                                      </p:cBhvr>
                                      <p:to>
                                        <p:strVal val="visible"/>
                                      </p:to>
                                    </p:set>
                                  </p:childTnLst>
                                </p:cTn>
                              </p:par>
                              <p:par>
                                <p:cTn id="171" presetID="1" presetClass="entr" presetSubtype="0" fill="hold" nodeType="withEffect">
                                  <p:stCondLst>
                                    <p:cond delay="0"/>
                                  </p:stCondLst>
                                  <p:childTnLst>
                                    <p:set>
                                      <p:cBhvr>
                                        <p:cTn id="172" dur="1" fill="hold">
                                          <p:stCondLst>
                                            <p:cond delay="0"/>
                                          </p:stCondLst>
                                        </p:cTn>
                                        <p:tgtEl>
                                          <p:spTgt spid="141"/>
                                        </p:tgtEl>
                                        <p:attrNameLst>
                                          <p:attrName>style.visibility</p:attrName>
                                        </p:attrNameLst>
                                      </p:cBhvr>
                                      <p:to>
                                        <p:strVal val="visible"/>
                                      </p:to>
                                    </p:set>
                                  </p:childTnLst>
                                </p:cTn>
                              </p:par>
                              <p:par>
                                <p:cTn id="173" presetID="1" presetClass="entr" presetSubtype="0" fill="hold" nodeType="withEffect">
                                  <p:stCondLst>
                                    <p:cond delay="0"/>
                                  </p:stCondLst>
                                  <p:childTnLst>
                                    <p:set>
                                      <p:cBhvr>
                                        <p:cTn id="174" dur="1" fill="hold">
                                          <p:stCondLst>
                                            <p:cond delay="0"/>
                                          </p:stCondLst>
                                        </p:cTn>
                                        <p:tgtEl>
                                          <p:spTgt spid="143"/>
                                        </p:tgtEl>
                                        <p:attrNameLst>
                                          <p:attrName>style.visibility</p:attrName>
                                        </p:attrNameLst>
                                      </p:cBhvr>
                                      <p:to>
                                        <p:strVal val="visible"/>
                                      </p:to>
                                    </p:set>
                                  </p:childTnLst>
                                </p:cTn>
                              </p:par>
                              <p:par>
                                <p:cTn id="175" presetID="1" presetClass="entr" presetSubtype="0" fill="hold" nodeType="withEffect">
                                  <p:stCondLst>
                                    <p:cond delay="0"/>
                                  </p:stCondLst>
                                  <p:childTnLst>
                                    <p:set>
                                      <p:cBhvr>
                                        <p:cTn id="176" dur="1" fill="hold">
                                          <p:stCondLst>
                                            <p:cond delay="0"/>
                                          </p:stCondLst>
                                        </p:cTn>
                                        <p:tgtEl>
                                          <p:spTgt spid="144"/>
                                        </p:tgtEl>
                                        <p:attrNameLst>
                                          <p:attrName>style.visibility</p:attrName>
                                        </p:attrNameLst>
                                      </p:cBhvr>
                                      <p:to>
                                        <p:strVal val="visible"/>
                                      </p:to>
                                    </p:set>
                                  </p:childTnLst>
                                </p:cTn>
                              </p:par>
                              <p:par>
                                <p:cTn id="177" presetID="1" presetClass="entr" presetSubtype="0" fill="hold" nodeType="withEffect">
                                  <p:stCondLst>
                                    <p:cond delay="0"/>
                                  </p:stCondLst>
                                  <p:childTnLst>
                                    <p:set>
                                      <p:cBhvr>
                                        <p:cTn id="178" dur="1" fill="hold">
                                          <p:stCondLst>
                                            <p:cond delay="0"/>
                                          </p:stCondLst>
                                        </p:cTn>
                                        <p:tgtEl>
                                          <p:spTgt spid="151"/>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92"/>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93"/>
                                        </p:tgtEl>
                                        <p:attrNameLst>
                                          <p:attrName>style.visibility</p:attrName>
                                        </p:attrNameLst>
                                      </p:cBhvr>
                                      <p:to>
                                        <p:strVal val="visible"/>
                                      </p:to>
                                    </p:set>
                                  </p:childTnLst>
                                </p:cTn>
                              </p:par>
                              <p:par>
                                <p:cTn id="183" presetID="1" presetClass="entr" presetSubtype="0" fill="hold" nodeType="withEffect">
                                  <p:stCondLst>
                                    <p:cond delay="0"/>
                                  </p:stCondLst>
                                  <p:childTnLst>
                                    <p:set>
                                      <p:cBhvr>
                                        <p:cTn id="184" dur="1" fill="hold">
                                          <p:stCondLst>
                                            <p:cond delay="0"/>
                                          </p:stCondLst>
                                        </p:cTn>
                                        <p:tgtEl>
                                          <p:spTgt spid="198"/>
                                        </p:tgtEl>
                                        <p:attrNameLst>
                                          <p:attrName>style.visibility</p:attrName>
                                        </p:attrNameLst>
                                      </p:cBhvr>
                                      <p:to>
                                        <p:strVal val="visible"/>
                                      </p:to>
                                    </p:set>
                                  </p:childTnLst>
                                </p:cTn>
                              </p:par>
                              <p:par>
                                <p:cTn id="185" presetID="1" presetClass="entr" presetSubtype="0" fill="hold" nodeType="withEffect">
                                  <p:stCondLst>
                                    <p:cond delay="0"/>
                                  </p:stCondLst>
                                  <p:childTnLst>
                                    <p:set>
                                      <p:cBhvr>
                                        <p:cTn id="186" dur="1" fill="hold">
                                          <p:stCondLst>
                                            <p:cond delay="0"/>
                                          </p:stCondLst>
                                        </p:cTn>
                                        <p:tgtEl>
                                          <p:spTgt spid="216"/>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nodeType="clickEffect">
                                  <p:stCondLst>
                                    <p:cond delay="0"/>
                                  </p:stCondLst>
                                  <p:childTnLst>
                                    <p:set>
                                      <p:cBhvr>
                                        <p:cTn id="190" dur="1" fill="hold">
                                          <p:stCondLst>
                                            <p:cond delay="0"/>
                                          </p:stCondLst>
                                        </p:cTn>
                                        <p:tgtEl>
                                          <p:spTgt spid="217"/>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168"/>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172"/>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173"/>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174"/>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175"/>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176"/>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177"/>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178"/>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179"/>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180"/>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181"/>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182"/>
                                        </p:tgtEl>
                                        <p:attrNameLst>
                                          <p:attrName>style.visibility</p:attrName>
                                        </p:attrNameLst>
                                      </p:cBhvr>
                                      <p:to>
                                        <p:strVal val="visible"/>
                                      </p:to>
                                    </p:set>
                                  </p:childTnLst>
                                </p:cTn>
                              </p:par>
                              <p:par>
                                <p:cTn id="217" presetID="1" presetClass="entr" presetSubtype="0" fill="hold" grpId="0" nodeType="withEffect">
                                  <p:stCondLst>
                                    <p:cond delay="0"/>
                                  </p:stCondLst>
                                  <p:childTnLst>
                                    <p:set>
                                      <p:cBhvr>
                                        <p:cTn id="218" dur="1" fill="hold">
                                          <p:stCondLst>
                                            <p:cond delay="0"/>
                                          </p:stCondLst>
                                        </p:cTn>
                                        <p:tgtEl>
                                          <p:spTgt spid="183"/>
                                        </p:tgtEl>
                                        <p:attrNameLst>
                                          <p:attrName>style.visibility</p:attrName>
                                        </p:attrNameLst>
                                      </p:cBhvr>
                                      <p:to>
                                        <p:strVal val="visible"/>
                                      </p:to>
                                    </p:set>
                                  </p:childTnLst>
                                </p:cTn>
                              </p:par>
                              <p:par>
                                <p:cTn id="219" presetID="1" presetClass="entr" presetSubtype="0" fill="hold" grpId="0" nodeType="withEffect">
                                  <p:stCondLst>
                                    <p:cond delay="0"/>
                                  </p:stCondLst>
                                  <p:childTnLst>
                                    <p:set>
                                      <p:cBhvr>
                                        <p:cTn id="220" dur="1" fill="hold">
                                          <p:stCondLst>
                                            <p:cond delay="0"/>
                                          </p:stCondLst>
                                        </p:cTn>
                                        <p:tgtEl>
                                          <p:spTgt spid="184"/>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185"/>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186"/>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46" grpId="0"/>
      <p:bldP spid="47" grpId="0"/>
      <p:bldP spid="66" grpId="0" animBg="1"/>
      <p:bldP spid="67" grpId="0" animBg="1"/>
      <p:bldP spid="68" grpId="0" animBg="1"/>
      <p:bldP spid="69" grpId="0" animBg="1"/>
      <p:bldP spid="70" grpId="0" animBg="1"/>
      <p:bldP spid="71" grpId="0" animBg="1"/>
      <p:bldP spid="72" grpId="0" animBg="1"/>
      <p:bldP spid="74" grpId="0" animBg="1"/>
      <p:bldP spid="75" grpId="0" animBg="1"/>
      <p:bldP spid="76" grpId="0" animBg="1"/>
      <p:bldP spid="77" grpId="0" animBg="1"/>
      <p:bldP spid="80" grpId="0" animBg="1"/>
      <p:bldP spid="81" grpId="0"/>
      <p:bldP spid="82" grpId="0"/>
      <p:bldP spid="84" grpId="0" animBg="1"/>
      <p:bldP spid="85" grpId="0" animBg="1"/>
      <p:bldP spid="86" grpId="0" animBg="1"/>
      <p:bldP spid="87" grpId="0" animBg="1"/>
      <p:bldP spid="88" grpId="0" animBg="1"/>
      <p:bldP spid="89" grpId="0" animBg="1"/>
      <p:bldP spid="90" grpId="0"/>
      <p:bldP spid="91" grpId="0" animBg="1"/>
      <p:bldP spid="93" grpId="0" animBg="1"/>
      <p:bldP spid="94" grpId="0" animBg="1"/>
      <p:bldP spid="95" grpId="0" animBg="1"/>
      <p:bldP spid="96" grpId="0" animBg="1"/>
      <p:bldP spid="97" grpId="0" animBg="1"/>
      <p:bldP spid="98" grpId="0"/>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p:bldP spid="112" grpId="0"/>
      <p:bldP spid="114" grpId="0"/>
      <p:bldP spid="115" grpId="0"/>
      <p:bldP spid="116" grpId="0"/>
      <p:bldP spid="117" grpId="0"/>
      <p:bldP spid="118" grpId="0"/>
      <p:bldP spid="119" grpId="0"/>
      <p:bldP spid="120" grpId="0"/>
      <p:bldP spid="121" grpId="0"/>
      <p:bldP spid="122" grpId="0" animBg="1"/>
      <p:bldP spid="123" grpId="0" animBg="1"/>
      <p:bldP spid="124" grpId="0" animBg="1"/>
      <p:bldP spid="125" grpId="0" animBg="1"/>
      <p:bldP spid="126" grpId="0" animBg="1"/>
      <p:bldP spid="127" grpId="0" animBg="1"/>
      <p:bldP spid="128" grpId="0"/>
      <p:bldP spid="129" grpId="0"/>
      <p:bldP spid="130" grpId="0" animBg="1"/>
      <p:bldP spid="131" grpId="0" animBg="1"/>
      <p:bldP spid="132" grpId="0" animBg="1"/>
      <p:bldP spid="133" grpId="0" animBg="1"/>
      <p:bldP spid="134" grpId="0" animBg="1"/>
      <p:bldP spid="135" grpId="0" animBg="1"/>
      <p:bldP spid="136" grpId="0"/>
      <p:bldP spid="137" grpId="0"/>
      <p:bldP spid="138" grpId="0" animBg="1"/>
      <p:bldP spid="139" grpId="0" animBg="1"/>
      <p:bldP spid="168" grpId="0"/>
      <p:bldP spid="172" grpId="0" animBg="1"/>
      <p:bldP spid="173" grpId="0" animBg="1"/>
      <p:bldP spid="174" grpId="0" animBg="1"/>
      <p:bldP spid="175" grpId="0" animBg="1"/>
      <p:bldP spid="176" grpId="0" animBg="1"/>
      <p:bldP spid="177" grpId="0" animBg="1"/>
      <p:bldP spid="178" grpId="0"/>
      <p:bldP spid="179" grpId="0"/>
      <p:bldP spid="180" grpId="0" animBg="1"/>
      <p:bldP spid="181" grpId="0" animBg="1"/>
      <p:bldP spid="182" grpId="0" animBg="1"/>
      <p:bldP spid="183" grpId="0" animBg="1"/>
      <p:bldP spid="184" grpId="0" animBg="1"/>
      <p:bldP spid="185" grpId="0" animBg="1"/>
      <p:bldP spid="186" grpId="0"/>
      <p:bldP spid="187" grpId="0"/>
      <p:bldP spid="192" grpId="0"/>
      <p:bldP spid="19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Signets (hypertexte)</a:t>
            </a:r>
          </a:p>
        </p:txBody>
      </p:sp>
      <p:sp>
        <p:nvSpPr>
          <p:cNvPr id="92" name="ZoneTexte 91"/>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10</a:t>
            </a:r>
            <a:endParaRPr lang="fr-FR" sz="2800" dirty="0">
              <a:solidFill>
                <a:schemeClr val="tx2"/>
              </a:solidFill>
              <a:latin typeface="Arial Black" pitchFamily="34" charset="0"/>
            </a:endParaRP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88" name="Image 187"/>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pic>
        <p:nvPicPr>
          <p:cNvPr id="189" name="Image 188"/>
          <p:cNvPicPr/>
          <p:nvPr/>
        </p:nvPicPr>
        <p:blipFill>
          <a:blip r:embed="rId4" cstate="print"/>
          <a:srcRect/>
          <a:stretch>
            <a:fillRect/>
          </a:stretch>
        </p:blipFill>
        <p:spPr bwMode="auto">
          <a:xfrm>
            <a:off x="6732240" y="123478"/>
            <a:ext cx="432048" cy="432048"/>
          </a:xfrm>
          <a:prstGeom prst="rect">
            <a:avLst/>
          </a:prstGeom>
          <a:noFill/>
          <a:ln w="9525">
            <a:noFill/>
            <a:miter lim="800000"/>
            <a:headEnd/>
            <a:tailEnd/>
          </a:ln>
        </p:spPr>
      </p:pic>
      <p:pic>
        <p:nvPicPr>
          <p:cNvPr id="190" name="Image 189"/>
          <p:cNvPicPr/>
          <p:nvPr/>
        </p:nvPicPr>
        <p:blipFill>
          <a:blip r:embed="rId5" cstate="print"/>
          <a:srcRect/>
          <a:stretch>
            <a:fillRect/>
          </a:stretch>
        </p:blipFill>
        <p:spPr bwMode="auto">
          <a:xfrm>
            <a:off x="5652120" y="123478"/>
            <a:ext cx="432048" cy="432048"/>
          </a:xfrm>
          <a:prstGeom prst="rect">
            <a:avLst/>
          </a:prstGeom>
          <a:noFill/>
          <a:ln w="9525">
            <a:noFill/>
            <a:miter lim="800000"/>
            <a:headEnd/>
            <a:tailEnd/>
          </a:ln>
        </p:spPr>
      </p:pic>
      <p:grpSp>
        <p:nvGrpSpPr>
          <p:cNvPr id="145" name="Groupe 144"/>
          <p:cNvGrpSpPr/>
          <p:nvPr/>
        </p:nvGrpSpPr>
        <p:grpSpPr>
          <a:xfrm>
            <a:off x="4067944" y="123478"/>
            <a:ext cx="576064" cy="432048"/>
            <a:chOff x="5436096" y="771550"/>
            <a:chExt cx="792088" cy="576064"/>
          </a:xfrm>
        </p:grpSpPr>
        <p:sp>
          <p:nvSpPr>
            <p:cNvPr id="146" name="Rectangle à coins arrondis 145"/>
            <p:cNvSpPr/>
            <p:nvPr/>
          </p:nvSpPr>
          <p:spPr>
            <a:xfrm>
              <a:off x="5436096" y="771550"/>
              <a:ext cx="792088"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47" name="ZoneTexte 5"/>
            <p:cNvSpPr txBox="1"/>
            <p:nvPr/>
          </p:nvSpPr>
          <p:spPr>
            <a:xfrm>
              <a:off x="5436097" y="771550"/>
              <a:ext cx="594065" cy="3693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200" dirty="0"/>
                <a:t>Ctrl</a:t>
              </a:r>
            </a:p>
          </p:txBody>
        </p:sp>
      </p:grpSp>
      <p:grpSp>
        <p:nvGrpSpPr>
          <p:cNvPr id="149" name="Groupe 148"/>
          <p:cNvGrpSpPr/>
          <p:nvPr/>
        </p:nvGrpSpPr>
        <p:grpSpPr>
          <a:xfrm>
            <a:off x="4716016" y="123478"/>
            <a:ext cx="468052" cy="432048"/>
            <a:chOff x="4247964" y="2283718"/>
            <a:chExt cx="468052" cy="432048"/>
          </a:xfrm>
        </p:grpSpPr>
        <p:sp>
          <p:nvSpPr>
            <p:cNvPr id="151" name="Rectangle à coins arrondis 150"/>
            <p:cNvSpPr/>
            <p:nvPr/>
          </p:nvSpPr>
          <p:spPr>
            <a:xfrm>
              <a:off x="4247964" y="2283718"/>
              <a:ext cx="468052" cy="432048"/>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9" name="ZoneTexte 265"/>
            <p:cNvSpPr txBox="1"/>
            <p:nvPr/>
          </p:nvSpPr>
          <p:spPr>
            <a:xfrm>
              <a:off x="4247964" y="2283718"/>
              <a:ext cx="396044"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K</a:t>
              </a:r>
            </a:p>
          </p:txBody>
        </p:sp>
      </p:grpSp>
      <p:pic>
        <p:nvPicPr>
          <p:cNvPr id="4098" name="Picture 2"/>
          <p:cNvPicPr>
            <a:picLocks noChangeAspect="1" noChangeArrowheads="1"/>
          </p:cNvPicPr>
          <p:nvPr/>
        </p:nvPicPr>
        <p:blipFill>
          <a:blip r:embed="rId6" cstate="print"/>
          <a:srcRect/>
          <a:stretch>
            <a:fillRect/>
          </a:stretch>
        </p:blipFill>
        <p:spPr bwMode="auto">
          <a:xfrm>
            <a:off x="395536" y="771550"/>
            <a:ext cx="3586646" cy="1584176"/>
          </a:xfrm>
          <a:prstGeom prst="rect">
            <a:avLst/>
          </a:prstGeom>
          <a:noFill/>
          <a:ln w="9525">
            <a:noFill/>
            <a:miter lim="800000"/>
            <a:headEnd/>
            <a:tailEnd/>
          </a:ln>
        </p:spPr>
      </p:pic>
      <p:sp>
        <p:nvSpPr>
          <p:cNvPr id="169" name="ZoneTexte 168"/>
          <p:cNvSpPr txBox="1"/>
          <p:nvPr/>
        </p:nvSpPr>
        <p:spPr>
          <a:xfrm>
            <a:off x="3995936" y="771550"/>
            <a:ext cx="4824536" cy="369332"/>
          </a:xfrm>
          <a:prstGeom prst="rect">
            <a:avLst/>
          </a:prstGeom>
          <a:noFill/>
        </p:spPr>
        <p:txBody>
          <a:bodyPr wrap="square" rtlCol="0">
            <a:spAutoFit/>
          </a:bodyPr>
          <a:lstStyle/>
          <a:p>
            <a:pPr algn="just"/>
            <a:r>
              <a:rPr lang="fr-FR" dirty="0"/>
              <a:t>2 types de liens hypertexte :</a:t>
            </a:r>
          </a:p>
        </p:txBody>
      </p:sp>
      <p:sp>
        <p:nvSpPr>
          <p:cNvPr id="197" name="Rectangle 196"/>
          <p:cNvSpPr/>
          <p:nvPr/>
        </p:nvSpPr>
        <p:spPr>
          <a:xfrm>
            <a:off x="3995936" y="1059582"/>
            <a:ext cx="3417282" cy="923330"/>
          </a:xfrm>
          <a:prstGeom prst="rect">
            <a:avLst/>
          </a:prstGeom>
        </p:spPr>
        <p:txBody>
          <a:bodyPr wrap="none">
            <a:spAutoFit/>
          </a:bodyPr>
          <a:lstStyle/>
          <a:p>
            <a:pPr algn="just">
              <a:buFont typeface="Arial" pitchFamily="34" charset="0"/>
              <a:buChar char="•"/>
            </a:pPr>
            <a:r>
              <a:rPr lang="fr-FR" dirty="0"/>
              <a:t>Vers </a:t>
            </a:r>
            <a:r>
              <a:rPr lang="fr-FR" dirty="0">
                <a:solidFill>
                  <a:srgbClr val="0070C0"/>
                </a:solidFill>
              </a:rPr>
              <a:t>une URL </a:t>
            </a:r>
            <a:endParaRPr lang="fr-FR" dirty="0"/>
          </a:p>
          <a:p>
            <a:pPr algn="just"/>
            <a:r>
              <a:rPr lang="fr-FR" dirty="0"/>
              <a:t>aucun intérêt dans un tableur, </a:t>
            </a:r>
          </a:p>
          <a:p>
            <a:pPr algn="just"/>
            <a:r>
              <a:rPr lang="fr-FR" dirty="0"/>
              <a:t>ce n’est pas un navigateur internet</a:t>
            </a:r>
          </a:p>
        </p:txBody>
      </p:sp>
      <p:sp>
        <p:nvSpPr>
          <p:cNvPr id="199" name="Rectangle 198"/>
          <p:cNvSpPr/>
          <p:nvPr/>
        </p:nvSpPr>
        <p:spPr>
          <a:xfrm>
            <a:off x="4139952" y="2787774"/>
            <a:ext cx="3350148" cy="369332"/>
          </a:xfrm>
          <a:prstGeom prst="rect">
            <a:avLst/>
          </a:prstGeom>
        </p:spPr>
        <p:txBody>
          <a:bodyPr wrap="none">
            <a:spAutoFit/>
          </a:bodyPr>
          <a:lstStyle/>
          <a:p>
            <a:pPr algn="just">
              <a:buFont typeface="Arial" pitchFamily="34" charset="0"/>
              <a:buChar char="•"/>
            </a:pPr>
            <a:r>
              <a:rPr lang="fr-FR" dirty="0"/>
              <a:t>Vers </a:t>
            </a:r>
            <a:r>
              <a:rPr lang="fr-FR" dirty="0">
                <a:solidFill>
                  <a:srgbClr val="0070C0"/>
                </a:solidFill>
              </a:rPr>
              <a:t>un signet </a:t>
            </a:r>
            <a:r>
              <a:rPr lang="fr-FR" dirty="0"/>
              <a:t>(une autre cellule)</a:t>
            </a:r>
          </a:p>
        </p:txBody>
      </p:sp>
      <p:pic>
        <p:nvPicPr>
          <p:cNvPr id="200" name="Image 199"/>
          <p:cNvPicPr/>
          <p:nvPr/>
        </p:nvPicPr>
        <p:blipFill>
          <a:blip r:embed="rId5" cstate="print"/>
          <a:srcRect/>
          <a:stretch>
            <a:fillRect/>
          </a:stretch>
        </p:blipFill>
        <p:spPr bwMode="auto">
          <a:xfrm>
            <a:off x="4067944" y="2067694"/>
            <a:ext cx="504056" cy="504056"/>
          </a:xfrm>
          <a:prstGeom prst="rect">
            <a:avLst/>
          </a:prstGeom>
          <a:noFill/>
          <a:ln w="9525">
            <a:noFill/>
            <a:miter lim="800000"/>
            <a:headEnd/>
            <a:tailEnd/>
          </a:ln>
        </p:spPr>
      </p:pic>
      <p:sp>
        <p:nvSpPr>
          <p:cNvPr id="201" name="ZoneTexte 200"/>
          <p:cNvSpPr txBox="1"/>
          <p:nvPr/>
        </p:nvSpPr>
        <p:spPr>
          <a:xfrm>
            <a:off x="4572000" y="1923678"/>
            <a:ext cx="4392488" cy="923330"/>
          </a:xfrm>
          <a:prstGeom prst="rect">
            <a:avLst/>
          </a:prstGeom>
          <a:noFill/>
        </p:spPr>
        <p:txBody>
          <a:bodyPr wrap="square" rtlCol="0">
            <a:spAutoFit/>
          </a:bodyPr>
          <a:lstStyle/>
          <a:p>
            <a:pPr algn="just"/>
            <a:r>
              <a:rPr lang="fr-FR" dirty="0"/>
              <a:t>Pourtant, L’hyperlien de </a:t>
            </a:r>
            <a:r>
              <a:rPr lang="fr-FR" dirty="0" err="1"/>
              <a:t>Gsheets</a:t>
            </a:r>
            <a:r>
              <a:rPr lang="fr-FR" dirty="0"/>
              <a:t> ne sait pas faire autre chose que de pointer vers une URL</a:t>
            </a:r>
          </a:p>
        </p:txBody>
      </p:sp>
      <p:sp>
        <p:nvSpPr>
          <p:cNvPr id="202" name="ZoneTexte 201"/>
          <p:cNvSpPr txBox="1"/>
          <p:nvPr/>
        </p:nvSpPr>
        <p:spPr>
          <a:xfrm>
            <a:off x="1115616" y="3291830"/>
            <a:ext cx="489654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LIEN_HYPERTEXTE(‘’#Cellule’’;’’Non à afficher’’)</a:t>
            </a:r>
          </a:p>
        </p:txBody>
      </p:sp>
      <p:pic>
        <p:nvPicPr>
          <p:cNvPr id="203" name="Image 202"/>
          <p:cNvPicPr/>
          <p:nvPr/>
        </p:nvPicPr>
        <p:blipFill>
          <a:blip r:embed="rId3" cstate="print"/>
          <a:srcRect/>
          <a:stretch>
            <a:fillRect/>
          </a:stretch>
        </p:blipFill>
        <p:spPr bwMode="auto">
          <a:xfrm>
            <a:off x="683568" y="3330739"/>
            <a:ext cx="360040" cy="432048"/>
          </a:xfrm>
          <a:prstGeom prst="rect">
            <a:avLst/>
          </a:prstGeom>
          <a:noFill/>
          <a:ln w="9525">
            <a:noFill/>
            <a:miter lim="800000"/>
            <a:headEnd/>
            <a:tailEnd/>
          </a:ln>
        </p:spPr>
      </p:pic>
      <p:pic>
        <p:nvPicPr>
          <p:cNvPr id="204" name="Image 203"/>
          <p:cNvPicPr/>
          <p:nvPr/>
        </p:nvPicPr>
        <p:blipFill>
          <a:blip r:embed="rId4" cstate="print"/>
          <a:srcRect/>
          <a:stretch>
            <a:fillRect/>
          </a:stretch>
        </p:blipFill>
        <p:spPr bwMode="auto">
          <a:xfrm>
            <a:off x="395536" y="3330739"/>
            <a:ext cx="288032" cy="432048"/>
          </a:xfrm>
          <a:prstGeom prst="rect">
            <a:avLst/>
          </a:prstGeom>
          <a:noFill/>
          <a:ln w="9525">
            <a:noFill/>
            <a:miter lim="800000"/>
            <a:headEnd/>
            <a:tailEnd/>
          </a:ln>
        </p:spPr>
      </p:pic>
      <p:sp>
        <p:nvSpPr>
          <p:cNvPr id="206" name="ZoneTexte 205"/>
          <p:cNvSpPr txBox="1"/>
          <p:nvPr/>
        </p:nvSpPr>
        <p:spPr>
          <a:xfrm>
            <a:off x="1115616" y="3723878"/>
            <a:ext cx="5040560" cy="369332"/>
          </a:xfrm>
          <a:prstGeom prst="rect">
            <a:avLst/>
          </a:prstGeom>
          <a:noFill/>
        </p:spPr>
        <p:txBody>
          <a:bodyPr wrap="square" rtlCol="0">
            <a:spAutoFit/>
          </a:bodyPr>
          <a:lstStyle/>
          <a:p>
            <a:pPr algn="just"/>
            <a:r>
              <a:rPr lang="fr-FR" dirty="0"/>
              <a:t>=LIEN_HYPERTEXTE(‘’#Feuil2!A1’’; ’</a:t>
            </a:r>
            <a:r>
              <a:rPr lang="fr-FR" u="sng" dirty="0">
                <a:solidFill>
                  <a:srgbClr val="3366CC"/>
                </a:solidFill>
              </a:rPr>
              <a:t>’Allez en Feuil2</a:t>
            </a:r>
            <a:r>
              <a:rPr lang="fr-FR" dirty="0"/>
              <a:t>’’)</a:t>
            </a:r>
          </a:p>
        </p:txBody>
      </p:sp>
      <p:sp>
        <p:nvSpPr>
          <p:cNvPr id="207" name="ZoneTexte 206"/>
          <p:cNvSpPr txBox="1"/>
          <p:nvPr/>
        </p:nvSpPr>
        <p:spPr>
          <a:xfrm>
            <a:off x="251520" y="2931790"/>
            <a:ext cx="2448272" cy="369332"/>
          </a:xfrm>
          <a:prstGeom prst="rect">
            <a:avLst/>
          </a:prstGeom>
          <a:noFill/>
        </p:spPr>
        <p:txBody>
          <a:bodyPr wrap="square" rtlCol="0">
            <a:spAutoFit/>
          </a:bodyPr>
          <a:lstStyle/>
          <a:p>
            <a:pPr algn="just"/>
            <a:r>
              <a:rPr lang="fr-FR" dirty="0"/>
              <a:t>Utiliser la formule :</a:t>
            </a:r>
          </a:p>
        </p:txBody>
      </p:sp>
      <p:sp>
        <p:nvSpPr>
          <p:cNvPr id="208" name="ZoneTexte 207"/>
          <p:cNvSpPr txBox="1"/>
          <p:nvPr/>
        </p:nvSpPr>
        <p:spPr>
          <a:xfrm>
            <a:off x="251520" y="4227934"/>
            <a:ext cx="1872208" cy="369332"/>
          </a:xfrm>
          <a:prstGeom prst="rect">
            <a:avLst/>
          </a:prstGeom>
          <a:noFill/>
        </p:spPr>
        <p:txBody>
          <a:bodyPr wrap="square" rtlCol="0">
            <a:spAutoFit/>
          </a:bodyPr>
          <a:lstStyle/>
          <a:p>
            <a:pPr algn="just"/>
            <a:r>
              <a:rPr lang="fr-FR" dirty="0"/>
              <a:t>… ou par le menu</a:t>
            </a:r>
          </a:p>
        </p:txBody>
      </p:sp>
      <p:grpSp>
        <p:nvGrpSpPr>
          <p:cNvPr id="209" name="Groupe 208"/>
          <p:cNvGrpSpPr/>
          <p:nvPr/>
        </p:nvGrpSpPr>
        <p:grpSpPr>
          <a:xfrm>
            <a:off x="2123728" y="4299942"/>
            <a:ext cx="576064" cy="432048"/>
            <a:chOff x="5436096" y="771550"/>
            <a:chExt cx="792088" cy="576064"/>
          </a:xfrm>
        </p:grpSpPr>
        <p:sp>
          <p:nvSpPr>
            <p:cNvPr id="210" name="Rectangle à coins arrondis 209"/>
            <p:cNvSpPr/>
            <p:nvPr/>
          </p:nvSpPr>
          <p:spPr>
            <a:xfrm>
              <a:off x="5436096" y="771550"/>
              <a:ext cx="792088"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11" name="ZoneTexte 5"/>
            <p:cNvSpPr txBox="1"/>
            <p:nvPr/>
          </p:nvSpPr>
          <p:spPr>
            <a:xfrm>
              <a:off x="5436097" y="771550"/>
              <a:ext cx="594065" cy="3693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200" dirty="0"/>
                <a:t>Ctrl</a:t>
              </a:r>
            </a:p>
          </p:txBody>
        </p:sp>
      </p:grpSp>
      <p:grpSp>
        <p:nvGrpSpPr>
          <p:cNvPr id="212" name="Groupe 211"/>
          <p:cNvGrpSpPr/>
          <p:nvPr/>
        </p:nvGrpSpPr>
        <p:grpSpPr>
          <a:xfrm>
            <a:off x="2771800" y="4299942"/>
            <a:ext cx="468052" cy="432048"/>
            <a:chOff x="4247964" y="2283718"/>
            <a:chExt cx="468052" cy="432048"/>
          </a:xfrm>
        </p:grpSpPr>
        <p:sp>
          <p:nvSpPr>
            <p:cNvPr id="213" name="Rectangle à coins arrondis 212"/>
            <p:cNvSpPr/>
            <p:nvPr/>
          </p:nvSpPr>
          <p:spPr>
            <a:xfrm>
              <a:off x="4247964" y="2283718"/>
              <a:ext cx="468052" cy="432048"/>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15" name="ZoneTexte 265"/>
            <p:cNvSpPr txBox="1"/>
            <p:nvPr/>
          </p:nvSpPr>
          <p:spPr>
            <a:xfrm>
              <a:off x="4247964" y="2283718"/>
              <a:ext cx="396044"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K</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9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199" grpId="0"/>
      <p:bldP spid="201" grpId="0"/>
      <p:bldP spid="202" grpId="0" animBg="1"/>
      <p:bldP spid="206" grpId="0"/>
      <p:bldP spid="207" grpId="0"/>
      <p:bldP spid="20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3478A789-A7C5-7503-564C-80BFFD24BCEC}"/>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4BC4CF42-A409-D31F-B3BE-42C36B51EF3E}"/>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3"/>
              <a:extLst>
                <a:ext uri="{FF2B5EF4-FFF2-40B4-BE49-F238E27FC236}">
                  <a16:creationId xmlns:a16="http://schemas.microsoft.com/office/drawing/2014/main" id="{6D734B36-5204-CDA8-324C-D064D95E430A}"/>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82" name="Rectangle 81"/>
          <p:cNvSpPr/>
          <p:nvPr/>
        </p:nvSpPr>
        <p:spPr>
          <a:xfrm>
            <a:off x="3347864" y="1347614"/>
            <a:ext cx="3744416" cy="1440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à coins arrondis 4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61" name="Rectangle à coins arrondis 60"/>
          <p:cNvSpPr/>
          <p:nvPr/>
        </p:nvSpPr>
        <p:spPr>
          <a:xfrm>
            <a:off x="1979712" y="3075806"/>
            <a:ext cx="648072" cy="576064"/>
          </a:xfrm>
          <a:prstGeom prst="roundRect">
            <a:avLst/>
          </a:prstGeom>
          <a:solidFill>
            <a:schemeClr val="tx2">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1" name="Rectangle à coins arrondis 50"/>
          <p:cNvSpPr/>
          <p:nvPr/>
        </p:nvSpPr>
        <p:spPr>
          <a:xfrm>
            <a:off x="1979712" y="1779662"/>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2</a:t>
            </a:r>
            <a:endParaRPr lang="fr-FR" sz="2400" dirty="0">
              <a:solidFill>
                <a:schemeClr val="bg1"/>
              </a:solidFill>
              <a:latin typeface="Arial Black" pitchFamily="34" charset="0"/>
            </a:endParaRPr>
          </a:p>
        </p:txBody>
      </p:sp>
      <p:sp>
        <p:nvSpPr>
          <p:cNvPr id="79" name="ZoneTexte 78"/>
          <p:cNvSpPr txBox="1"/>
          <p:nvPr/>
        </p:nvSpPr>
        <p:spPr>
          <a:xfrm>
            <a:off x="1979712" y="1707654"/>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a</a:t>
            </a:r>
          </a:p>
        </p:txBody>
      </p:sp>
      <p:sp>
        <p:nvSpPr>
          <p:cNvPr id="81" name="ZoneTexte 80"/>
          <p:cNvSpPr txBox="1"/>
          <p:nvPr/>
        </p:nvSpPr>
        <p:spPr>
          <a:xfrm>
            <a:off x="1979712" y="3003798"/>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c</a:t>
            </a:r>
          </a:p>
        </p:txBody>
      </p:sp>
      <p:sp>
        <p:nvSpPr>
          <p:cNvPr id="37" name="Rectangle à coins arrondis 36"/>
          <p:cNvSpPr/>
          <p:nvPr/>
        </p:nvSpPr>
        <p:spPr>
          <a:xfrm>
            <a:off x="1763688" y="2283718"/>
            <a:ext cx="792088" cy="720080"/>
          </a:xfrm>
          <a:prstGeom prst="roundRect">
            <a:avLst/>
          </a:prstGeom>
          <a:effectLst>
            <a:outerShdw blurRad="50800" dist="38100" dir="2700000" sx="123000" sy="123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80" name="ZoneTexte 79"/>
          <p:cNvSpPr txBox="1"/>
          <p:nvPr/>
        </p:nvSpPr>
        <p:spPr>
          <a:xfrm>
            <a:off x="1835696" y="2283718"/>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bg1">
                    <a:lumMod val="95000"/>
                  </a:schemeClr>
                </a:solidFill>
                <a:latin typeface="Arial Black" pitchFamily="34" charset="0"/>
              </a:rPr>
              <a:t>b</a:t>
            </a:r>
          </a:p>
        </p:txBody>
      </p:sp>
      <p:sp>
        <p:nvSpPr>
          <p:cNvPr id="17" name="ZoneTexte 16"/>
          <p:cNvSpPr txBox="1"/>
          <p:nvPr/>
        </p:nvSpPr>
        <p:spPr>
          <a:xfrm>
            <a:off x="8676456" y="4227934"/>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b</a:t>
            </a:r>
          </a:p>
        </p:txBody>
      </p:sp>
      <p:sp>
        <p:nvSpPr>
          <p:cNvPr id="18" name="ZoneTexte 17"/>
          <p:cNvSpPr txBox="1"/>
          <p:nvPr/>
        </p:nvSpPr>
        <p:spPr>
          <a:xfrm>
            <a:off x="2699792" y="1779662"/>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Appel de cellules (référencement,</a:t>
            </a:r>
          </a:p>
          <a:p>
            <a:r>
              <a:rPr lang="fr-FR" dirty="0">
                <a:solidFill>
                  <a:schemeClr val="accent1">
                    <a:lumMod val="60000"/>
                    <a:lumOff val="40000"/>
                  </a:schemeClr>
                </a:solidFill>
                <a:latin typeface="Arial Black" pitchFamily="34" charset="0"/>
              </a:rPr>
              <a:t>nommage, liaisons, hyper-Appel)</a:t>
            </a:r>
          </a:p>
        </p:txBody>
      </p:sp>
      <p:sp>
        <p:nvSpPr>
          <p:cNvPr id="21" name="ZoneTexte 20"/>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2</a:t>
            </a:r>
            <a:endParaRPr lang="fr-FR" sz="2400" dirty="0">
              <a:solidFill>
                <a:schemeClr val="accent1">
                  <a:lumMod val="75000"/>
                </a:schemeClr>
              </a:solidFill>
              <a:latin typeface="Arial Black" pitchFamily="34" charset="0"/>
            </a:endParaRPr>
          </a:p>
        </p:txBody>
      </p:sp>
      <p:sp>
        <p:nvSpPr>
          <p:cNvPr id="22" name="ZoneTexte 21"/>
          <p:cNvSpPr txBox="1"/>
          <p:nvPr/>
        </p:nvSpPr>
        <p:spPr>
          <a:xfrm>
            <a:off x="3851920" y="987574"/>
            <a:ext cx="2880320" cy="830997"/>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Dompter </a:t>
            </a:r>
          </a:p>
          <a:p>
            <a:r>
              <a:rPr lang="fr-FR" sz="2400" dirty="0">
                <a:solidFill>
                  <a:schemeClr val="accent1">
                    <a:lumMod val="75000"/>
                  </a:schemeClr>
                </a:solidFill>
                <a:latin typeface="Arial Black" pitchFamily="34" charset="0"/>
              </a:rPr>
              <a:t>les objets</a:t>
            </a:r>
          </a:p>
        </p:txBody>
      </p:sp>
      <p:sp>
        <p:nvSpPr>
          <p:cNvPr id="23" name="ZoneTexte 22"/>
          <p:cNvSpPr txBox="1"/>
          <p:nvPr/>
        </p:nvSpPr>
        <p:spPr>
          <a:xfrm>
            <a:off x="2699792" y="2427734"/>
            <a:ext cx="5904656" cy="646331"/>
          </a:xfrm>
          <a:prstGeom prst="rect">
            <a:avLst/>
          </a:prstGeom>
          <a:noFill/>
        </p:spPr>
        <p:txBody>
          <a:bodyPr wrap="square" rtlCol="0">
            <a:spAutoFit/>
          </a:bodyPr>
          <a:lstStyle/>
          <a:p>
            <a:r>
              <a:rPr lang="fr-FR" dirty="0">
                <a:solidFill>
                  <a:schemeClr val="accent1">
                    <a:lumMod val="75000"/>
                  </a:schemeClr>
                </a:solidFill>
                <a:latin typeface="Arial Black" pitchFamily="34" charset="0"/>
              </a:rPr>
              <a:t>Outils de présentation</a:t>
            </a:r>
          </a:p>
          <a:p>
            <a:r>
              <a:rPr lang="fr-FR" dirty="0">
                <a:solidFill>
                  <a:schemeClr val="accent1">
                    <a:lumMod val="75000"/>
                  </a:schemeClr>
                </a:solidFill>
                <a:latin typeface="Arial Black" pitchFamily="34" charset="0"/>
              </a:rPr>
              <a:t>(tris, filtres et plan)</a:t>
            </a:r>
          </a:p>
        </p:txBody>
      </p:sp>
      <p:sp>
        <p:nvSpPr>
          <p:cNvPr id="24" name="ZoneTexte 23"/>
          <p:cNvSpPr txBox="1"/>
          <p:nvPr/>
        </p:nvSpPr>
        <p:spPr>
          <a:xfrm>
            <a:off x="2699792" y="3077547"/>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Outils de calculs et de contrôle</a:t>
            </a:r>
          </a:p>
          <a:p>
            <a:r>
              <a:rPr lang="fr-FR" dirty="0">
                <a:solidFill>
                  <a:schemeClr val="accent1">
                    <a:lumMod val="60000"/>
                    <a:lumOff val="40000"/>
                  </a:schemeClr>
                </a:solidFill>
                <a:latin typeface="Arial Black" pitchFamily="34" charset="0"/>
              </a:rPr>
              <a:t>(sous totaux, TCD, audit)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Tris et filtres</a:t>
            </a:r>
          </a:p>
          <a:p>
            <a:r>
              <a:rPr lang="fr-FR" sz="1600" dirty="0">
                <a:latin typeface="Arial Black" pitchFamily="34" charset="0"/>
              </a:rPr>
              <a:t>Définition</a:t>
            </a:r>
          </a:p>
        </p:txBody>
      </p:sp>
      <p:sp>
        <p:nvSpPr>
          <p:cNvPr id="92" name="ZoneTexte 91"/>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1</a:t>
            </a:r>
            <a:endParaRPr lang="fr-FR" sz="2800" dirty="0">
              <a:solidFill>
                <a:schemeClr val="tx2"/>
              </a:solidFill>
              <a:latin typeface="Arial Black" pitchFamily="34" charset="0"/>
            </a:endParaRP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619672" y="1831925"/>
            <a:ext cx="1224136" cy="307777"/>
          </a:xfrm>
          <a:prstGeom prst="rect">
            <a:avLst/>
          </a:prstGeom>
          <a:noFill/>
          <a:ln>
            <a:solidFill>
              <a:srgbClr val="3366CC"/>
            </a:solidFill>
          </a:ln>
        </p:spPr>
        <p:txBody>
          <a:bodyPr wrap="square" rtlCol="0">
            <a:spAutoFit/>
          </a:bodyPr>
          <a:lstStyle/>
          <a:p>
            <a:pPr algn="ctr"/>
            <a:r>
              <a:rPr lang="fr-FR" sz="1400" dirty="0"/>
              <a:t>Carotte</a:t>
            </a:r>
          </a:p>
        </p:txBody>
      </p:sp>
      <p:sp>
        <p:nvSpPr>
          <p:cNvPr id="37" name="ZoneTexte 36"/>
          <p:cNvSpPr txBox="1"/>
          <p:nvPr/>
        </p:nvSpPr>
        <p:spPr>
          <a:xfrm>
            <a:off x="1619672" y="3992165"/>
            <a:ext cx="1224136" cy="307777"/>
          </a:xfrm>
          <a:prstGeom prst="rect">
            <a:avLst/>
          </a:prstGeom>
          <a:noFill/>
          <a:ln>
            <a:solidFill>
              <a:srgbClr val="3366CC"/>
            </a:solidFill>
          </a:ln>
        </p:spPr>
        <p:txBody>
          <a:bodyPr wrap="square" rtlCol="0">
            <a:spAutoFit/>
          </a:bodyPr>
          <a:lstStyle/>
          <a:p>
            <a:pPr algn="ctr"/>
            <a:r>
              <a:rPr lang="fr-FR" sz="1400" dirty="0"/>
              <a:t>Tomate</a:t>
            </a:r>
          </a:p>
        </p:txBody>
      </p:sp>
      <p:sp>
        <p:nvSpPr>
          <p:cNvPr id="38" name="ZoneTexte 37"/>
          <p:cNvSpPr txBox="1"/>
          <p:nvPr/>
        </p:nvSpPr>
        <p:spPr>
          <a:xfrm>
            <a:off x="1619672" y="2912045"/>
            <a:ext cx="1224136" cy="307777"/>
          </a:xfrm>
          <a:prstGeom prst="rect">
            <a:avLst/>
          </a:prstGeom>
          <a:noFill/>
          <a:ln>
            <a:solidFill>
              <a:srgbClr val="3366CC"/>
            </a:solidFill>
          </a:ln>
        </p:spPr>
        <p:txBody>
          <a:bodyPr wrap="square" rtlCol="0">
            <a:spAutoFit/>
          </a:bodyPr>
          <a:lstStyle/>
          <a:p>
            <a:pPr algn="ctr"/>
            <a:r>
              <a:rPr lang="fr-FR" sz="1400" dirty="0"/>
              <a:t>Navet</a:t>
            </a:r>
          </a:p>
        </p:txBody>
      </p:sp>
      <p:sp>
        <p:nvSpPr>
          <p:cNvPr id="39" name="ZoneTexte 38"/>
          <p:cNvSpPr txBox="1"/>
          <p:nvPr/>
        </p:nvSpPr>
        <p:spPr>
          <a:xfrm>
            <a:off x="1619672" y="2552005"/>
            <a:ext cx="1224136" cy="307777"/>
          </a:xfrm>
          <a:prstGeom prst="rect">
            <a:avLst/>
          </a:prstGeom>
          <a:noFill/>
          <a:ln>
            <a:solidFill>
              <a:srgbClr val="3366CC"/>
            </a:solidFill>
          </a:ln>
        </p:spPr>
        <p:txBody>
          <a:bodyPr wrap="square" rtlCol="0">
            <a:spAutoFit/>
          </a:bodyPr>
          <a:lstStyle/>
          <a:p>
            <a:pPr algn="ctr"/>
            <a:r>
              <a:rPr lang="fr-FR" sz="1400" dirty="0"/>
              <a:t>Citrouille</a:t>
            </a:r>
          </a:p>
        </p:txBody>
      </p:sp>
      <p:sp>
        <p:nvSpPr>
          <p:cNvPr id="40" name="ZoneTexte 39"/>
          <p:cNvSpPr txBox="1"/>
          <p:nvPr/>
        </p:nvSpPr>
        <p:spPr>
          <a:xfrm>
            <a:off x="1619672" y="3272085"/>
            <a:ext cx="1224136" cy="307777"/>
          </a:xfrm>
          <a:prstGeom prst="rect">
            <a:avLst/>
          </a:prstGeom>
          <a:noFill/>
          <a:ln>
            <a:solidFill>
              <a:srgbClr val="3366CC"/>
            </a:solidFill>
          </a:ln>
        </p:spPr>
        <p:txBody>
          <a:bodyPr wrap="square" rtlCol="0">
            <a:spAutoFit/>
          </a:bodyPr>
          <a:lstStyle/>
          <a:p>
            <a:pPr algn="ctr"/>
            <a:r>
              <a:rPr lang="fr-FR" sz="1400" dirty="0"/>
              <a:t>Pomme</a:t>
            </a:r>
          </a:p>
        </p:txBody>
      </p:sp>
      <p:sp>
        <p:nvSpPr>
          <p:cNvPr id="41" name="ZoneTexte 40"/>
          <p:cNvSpPr txBox="1"/>
          <p:nvPr/>
        </p:nvSpPr>
        <p:spPr>
          <a:xfrm>
            <a:off x="1619672" y="2191965"/>
            <a:ext cx="1224136" cy="307777"/>
          </a:xfrm>
          <a:prstGeom prst="rect">
            <a:avLst/>
          </a:prstGeom>
          <a:noFill/>
          <a:ln>
            <a:solidFill>
              <a:srgbClr val="3366CC"/>
            </a:solidFill>
          </a:ln>
        </p:spPr>
        <p:txBody>
          <a:bodyPr wrap="square" rtlCol="0">
            <a:spAutoFit/>
          </a:bodyPr>
          <a:lstStyle/>
          <a:p>
            <a:pPr algn="ctr"/>
            <a:r>
              <a:rPr lang="fr-FR" sz="1400" dirty="0"/>
              <a:t>Cerise</a:t>
            </a:r>
          </a:p>
        </p:txBody>
      </p:sp>
      <p:sp>
        <p:nvSpPr>
          <p:cNvPr id="42" name="ZoneTexte 41"/>
          <p:cNvSpPr txBox="1"/>
          <p:nvPr/>
        </p:nvSpPr>
        <p:spPr>
          <a:xfrm>
            <a:off x="1619672" y="3632125"/>
            <a:ext cx="1224136" cy="307777"/>
          </a:xfrm>
          <a:prstGeom prst="rect">
            <a:avLst/>
          </a:prstGeom>
          <a:noFill/>
          <a:ln>
            <a:solidFill>
              <a:srgbClr val="3366CC"/>
            </a:solidFill>
          </a:ln>
        </p:spPr>
        <p:txBody>
          <a:bodyPr wrap="square" rtlCol="0">
            <a:spAutoFit/>
          </a:bodyPr>
          <a:lstStyle/>
          <a:p>
            <a:pPr algn="ctr"/>
            <a:r>
              <a:rPr lang="fr-FR" sz="1400" dirty="0"/>
              <a:t>Raisin</a:t>
            </a:r>
          </a:p>
        </p:txBody>
      </p:sp>
      <p:sp>
        <p:nvSpPr>
          <p:cNvPr id="43" name="ZoneTexte 42"/>
          <p:cNvSpPr txBox="1"/>
          <p:nvPr/>
        </p:nvSpPr>
        <p:spPr>
          <a:xfrm>
            <a:off x="323528" y="1831925"/>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44" name="ZoneTexte 43"/>
          <p:cNvSpPr txBox="1"/>
          <p:nvPr/>
        </p:nvSpPr>
        <p:spPr>
          <a:xfrm>
            <a:off x="323528" y="2912045"/>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45" name="ZoneTexte 44"/>
          <p:cNvSpPr txBox="1"/>
          <p:nvPr/>
        </p:nvSpPr>
        <p:spPr>
          <a:xfrm>
            <a:off x="323528" y="2552005"/>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46" name="ZoneTexte 45"/>
          <p:cNvSpPr txBox="1"/>
          <p:nvPr/>
        </p:nvSpPr>
        <p:spPr>
          <a:xfrm>
            <a:off x="323528" y="399216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47" name="ZoneTexte 46"/>
          <p:cNvSpPr txBox="1"/>
          <p:nvPr/>
        </p:nvSpPr>
        <p:spPr>
          <a:xfrm>
            <a:off x="323528" y="327208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48" name="ZoneTexte 47"/>
          <p:cNvSpPr txBox="1"/>
          <p:nvPr/>
        </p:nvSpPr>
        <p:spPr>
          <a:xfrm>
            <a:off x="323528" y="219196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49" name="ZoneTexte 48"/>
          <p:cNvSpPr txBox="1"/>
          <p:nvPr/>
        </p:nvSpPr>
        <p:spPr>
          <a:xfrm>
            <a:off x="323528" y="363212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50" name="ZoneTexte 49"/>
          <p:cNvSpPr txBox="1"/>
          <p:nvPr/>
        </p:nvSpPr>
        <p:spPr>
          <a:xfrm>
            <a:off x="323528" y="1471885"/>
            <a:ext cx="1224136" cy="307777"/>
          </a:xfrm>
          <a:prstGeom prst="rect">
            <a:avLst/>
          </a:prstGeom>
          <a:noFill/>
          <a:ln>
            <a:noFill/>
          </a:ln>
        </p:spPr>
        <p:txBody>
          <a:bodyPr wrap="square" rtlCol="0">
            <a:spAutoFit/>
          </a:bodyPr>
          <a:lstStyle/>
          <a:p>
            <a:pPr algn="ctr"/>
            <a:r>
              <a:rPr lang="fr-FR" sz="1400" u="sng" dirty="0"/>
              <a:t>Catégorie :</a:t>
            </a:r>
          </a:p>
        </p:txBody>
      </p:sp>
      <p:sp>
        <p:nvSpPr>
          <p:cNvPr id="51" name="ZoneTexte 50"/>
          <p:cNvSpPr txBox="1"/>
          <p:nvPr/>
        </p:nvSpPr>
        <p:spPr>
          <a:xfrm>
            <a:off x="1619672" y="1471885"/>
            <a:ext cx="1224136" cy="307777"/>
          </a:xfrm>
          <a:prstGeom prst="rect">
            <a:avLst/>
          </a:prstGeom>
          <a:noFill/>
          <a:ln>
            <a:noFill/>
          </a:ln>
        </p:spPr>
        <p:txBody>
          <a:bodyPr wrap="square" rtlCol="0">
            <a:spAutoFit/>
          </a:bodyPr>
          <a:lstStyle/>
          <a:p>
            <a:pPr algn="ctr"/>
            <a:r>
              <a:rPr lang="fr-FR" sz="1400" b="1" u="sng" dirty="0"/>
              <a:t>Aliment :</a:t>
            </a:r>
          </a:p>
        </p:txBody>
      </p:sp>
      <p:grpSp>
        <p:nvGrpSpPr>
          <p:cNvPr id="56" name="Groupe 55"/>
          <p:cNvGrpSpPr/>
          <p:nvPr/>
        </p:nvGrpSpPr>
        <p:grpSpPr>
          <a:xfrm>
            <a:off x="2555776" y="1606029"/>
            <a:ext cx="432048" cy="461665"/>
            <a:chOff x="3851920" y="1491630"/>
            <a:chExt cx="432048" cy="461665"/>
          </a:xfrm>
        </p:grpSpPr>
        <p:sp>
          <p:nvSpPr>
            <p:cNvPr id="52" name="ZoneTexte 51"/>
            <p:cNvSpPr txBox="1"/>
            <p:nvPr/>
          </p:nvSpPr>
          <p:spPr>
            <a:xfrm>
              <a:off x="3851920" y="1491630"/>
              <a:ext cx="432048" cy="461665"/>
            </a:xfrm>
            <a:prstGeom prst="rect">
              <a:avLst/>
            </a:prstGeom>
            <a:noFill/>
          </p:spPr>
          <p:txBody>
            <a:bodyPr wrap="square" rtlCol="0">
              <a:spAutoFit/>
            </a:bodyPr>
            <a:lstStyle/>
            <a:p>
              <a:r>
                <a:rPr lang="fr-FR" sz="1200" b="1" dirty="0">
                  <a:solidFill>
                    <a:srgbClr val="3366CC"/>
                  </a:solidFill>
                </a:rPr>
                <a:t>A</a:t>
              </a:r>
            </a:p>
            <a:p>
              <a:r>
                <a:rPr lang="fr-FR" sz="1200" b="1" dirty="0">
                  <a:solidFill>
                    <a:srgbClr val="C00000"/>
                  </a:solidFill>
                </a:rPr>
                <a:t>Z</a:t>
              </a:r>
              <a:endParaRPr lang="fr-FR" b="1" dirty="0">
                <a:solidFill>
                  <a:srgbClr val="C00000"/>
                </a:solidFill>
              </a:endParaRPr>
            </a:p>
          </p:txBody>
        </p:sp>
        <p:cxnSp>
          <p:nvCxnSpPr>
            <p:cNvPr id="54" name="Connecteur droit avec flèche 53"/>
            <p:cNvCxnSpPr/>
            <p:nvPr/>
          </p:nvCxnSpPr>
          <p:spPr>
            <a:xfrm>
              <a:off x="4067944" y="1635646"/>
              <a:ext cx="0" cy="2160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57" name="ZoneTexte 56"/>
          <p:cNvSpPr txBox="1"/>
          <p:nvPr/>
        </p:nvSpPr>
        <p:spPr>
          <a:xfrm>
            <a:off x="4427984" y="1831925"/>
            <a:ext cx="1224136" cy="307777"/>
          </a:xfrm>
          <a:prstGeom prst="rect">
            <a:avLst/>
          </a:prstGeom>
          <a:noFill/>
          <a:ln>
            <a:solidFill>
              <a:srgbClr val="3366CC"/>
            </a:solidFill>
          </a:ln>
        </p:spPr>
        <p:txBody>
          <a:bodyPr wrap="square" rtlCol="0">
            <a:spAutoFit/>
          </a:bodyPr>
          <a:lstStyle/>
          <a:p>
            <a:pPr algn="ctr"/>
            <a:r>
              <a:rPr lang="fr-FR" sz="1400" dirty="0"/>
              <a:t>Carotte</a:t>
            </a:r>
          </a:p>
        </p:txBody>
      </p:sp>
      <p:sp>
        <p:nvSpPr>
          <p:cNvPr id="58" name="ZoneTexte 57"/>
          <p:cNvSpPr txBox="1"/>
          <p:nvPr/>
        </p:nvSpPr>
        <p:spPr>
          <a:xfrm>
            <a:off x="4427984" y="3992165"/>
            <a:ext cx="1224136" cy="307777"/>
          </a:xfrm>
          <a:prstGeom prst="rect">
            <a:avLst/>
          </a:prstGeom>
          <a:noFill/>
          <a:ln>
            <a:solidFill>
              <a:srgbClr val="3366CC"/>
            </a:solidFill>
          </a:ln>
        </p:spPr>
        <p:txBody>
          <a:bodyPr wrap="square" rtlCol="0">
            <a:spAutoFit/>
          </a:bodyPr>
          <a:lstStyle/>
          <a:p>
            <a:pPr algn="ctr"/>
            <a:r>
              <a:rPr lang="fr-FR" sz="1400" dirty="0"/>
              <a:t>Tomate</a:t>
            </a:r>
          </a:p>
        </p:txBody>
      </p:sp>
      <p:sp>
        <p:nvSpPr>
          <p:cNvPr id="59" name="ZoneTexte 58"/>
          <p:cNvSpPr txBox="1"/>
          <p:nvPr/>
        </p:nvSpPr>
        <p:spPr>
          <a:xfrm>
            <a:off x="4427984" y="2552005"/>
            <a:ext cx="1224136" cy="307777"/>
          </a:xfrm>
          <a:prstGeom prst="rect">
            <a:avLst/>
          </a:prstGeom>
          <a:noFill/>
          <a:ln>
            <a:solidFill>
              <a:srgbClr val="3366CC"/>
            </a:solidFill>
          </a:ln>
        </p:spPr>
        <p:txBody>
          <a:bodyPr wrap="square" rtlCol="0">
            <a:spAutoFit/>
          </a:bodyPr>
          <a:lstStyle/>
          <a:p>
            <a:pPr algn="ctr"/>
            <a:r>
              <a:rPr lang="fr-FR" sz="1400" dirty="0"/>
              <a:t>Navet</a:t>
            </a:r>
          </a:p>
        </p:txBody>
      </p:sp>
      <p:sp>
        <p:nvSpPr>
          <p:cNvPr id="60" name="ZoneTexte 59"/>
          <p:cNvSpPr txBox="1"/>
          <p:nvPr/>
        </p:nvSpPr>
        <p:spPr>
          <a:xfrm>
            <a:off x="4427984" y="2191965"/>
            <a:ext cx="1224136" cy="307777"/>
          </a:xfrm>
          <a:prstGeom prst="rect">
            <a:avLst/>
          </a:prstGeom>
          <a:noFill/>
          <a:ln>
            <a:solidFill>
              <a:srgbClr val="3366CC"/>
            </a:solidFill>
          </a:ln>
        </p:spPr>
        <p:txBody>
          <a:bodyPr wrap="square" rtlCol="0">
            <a:spAutoFit/>
          </a:bodyPr>
          <a:lstStyle/>
          <a:p>
            <a:pPr algn="ctr"/>
            <a:r>
              <a:rPr lang="fr-FR" sz="1400" dirty="0"/>
              <a:t>Citrouille</a:t>
            </a:r>
          </a:p>
        </p:txBody>
      </p:sp>
      <p:sp>
        <p:nvSpPr>
          <p:cNvPr id="61" name="ZoneTexte 60"/>
          <p:cNvSpPr txBox="1"/>
          <p:nvPr/>
        </p:nvSpPr>
        <p:spPr>
          <a:xfrm>
            <a:off x="4427984" y="3272085"/>
            <a:ext cx="1224136" cy="307777"/>
          </a:xfrm>
          <a:prstGeom prst="rect">
            <a:avLst/>
          </a:prstGeom>
          <a:noFill/>
          <a:ln>
            <a:solidFill>
              <a:srgbClr val="3366CC"/>
            </a:solidFill>
          </a:ln>
        </p:spPr>
        <p:txBody>
          <a:bodyPr wrap="square" rtlCol="0">
            <a:spAutoFit/>
          </a:bodyPr>
          <a:lstStyle/>
          <a:p>
            <a:pPr algn="ctr"/>
            <a:r>
              <a:rPr lang="fr-FR" sz="1400" dirty="0"/>
              <a:t>Pomme</a:t>
            </a:r>
          </a:p>
        </p:txBody>
      </p:sp>
      <p:sp>
        <p:nvSpPr>
          <p:cNvPr id="62" name="ZoneTexte 61"/>
          <p:cNvSpPr txBox="1"/>
          <p:nvPr/>
        </p:nvSpPr>
        <p:spPr>
          <a:xfrm>
            <a:off x="4427984" y="2912045"/>
            <a:ext cx="1224136" cy="307777"/>
          </a:xfrm>
          <a:prstGeom prst="rect">
            <a:avLst/>
          </a:prstGeom>
          <a:noFill/>
          <a:ln>
            <a:solidFill>
              <a:srgbClr val="3366CC"/>
            </a:solidFill>
          </a:ln>
        </p:spPr>
        <p:txBody>
          <a:bodyPr wrap="square" rtlCol="0">
            <a:spAutoFit/>
          </a:bodyPr>
          <a:lstStyle/>
          <a:p>
            <a:pPr algn="ctr"/>
            <a:r>
              <a:rPr lang="fr-FR" sz="1400" dirty="0"/>
              <a:t>Cerise</a:t>
            </a:r>
          </a:p>
        </p:txBody>
      </p:sp>
      <p:sp>
        <p:nvSpPr>
          <p:cNvPr id="63" name="ZoneTexte 62"/>
          <p:cNvSpPr txBox="1"/>
          <p:nvPr/>
        </p:nvSpPr>
        <p:spPr>
          <a:xfrm>
            <a:off x="4427984" y="3632125"/>
            <a:ext cx="1224136" cy="307777"/>
          </a:xfrm>
          <a:prstGeom prst="rect">
            <a:avLst/>
          </a:prstGeom>
          <a:noFill/>
          <a:ln>
            <a:solidFill>
              <a:srgbClr val="3366CC"/>
            </a:solidFill>
          </a:ln>
        </p:spPr>
        <p:txBody>
          <a:bodyPr wrap="square" rtlCol="0">
            <a:spAutoFit/>
          </a:bodyPr>
          <a:lstStyle/>
          <a:p>
            <a:pPr algn="ctr"/>
            <a:r>
              <a:rPr lang="fr-FR" sz="1400" dirty="0"/>
              <a:t>Raisin</a:t>
            </a:r>
          </a:p>
        </p:txBody>
      </p:sp>
      <p:sp>
        <p:nvSpPr>
          <p:cNvPr id="64" name="ZoneTexte 63"/>
          <p:cNvSpPr txBox="1"/>
          <p:nvPr/>
        </p:nvSpPr>
        <p:spPr>
          <a:xfrm>
            <a:off x="3131840" y="1831925"/>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65" name="ZoneTexte 64"/>
          <p:cNvSpPr txBox="1"/>
          <p:nvPr/>
        </p:nvSpPr>
        <p:spPr>
          <a:xfrm>
            <a:off x="3131840" y="2552005"/>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66" name="ZoneTexte 65"/>
          <p:cNvSpPr txBox="1"/>
          <p:nvPr/>
        </p:nvSpPr>
        <p:spPr>
          <a:xfrm>
            <a:off x="3131840" y="2191965"/>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67" name="ZoneTexte 66"/>
          <p:cNvSpPr txBox="1"/>
          <p:nvPr/>
        </p:nvSpPr>
        <p:spPr>
          <a:xfrm>
            <a:off x="3131840" y="399216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68" name="ZoneTexte 67"/>
          <p:cNvSpPr txBox="1"/>
          <p:nvPr/>
        </p:nvSpPr>
        <p:spPr>
          <a:xfrm>
            <a:off x="3131840" y="327208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69" name="ZoneTexte 68"/>
          <p:cNvSpPr txBox="1"/>
          <p:nvPr/>
        </p:nvSpPr>
        <p:spPr>
          <a:xfrm>
            <a:off x="3131840" y="291204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70" name="ZoneTexte 69"/>
          <p:cNvSpPr txBox="1"/>
          <p:nvPr/>
        </p:nvSpPr>
        <p:spPr>
          <a:xfrm>
            <a:off x="3131840" y="3632125"/>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71" name="ZoneTexte 70"/>
          <p:cNvSpPr txBox="1"/>
          <p:nvPr/>
        </p:nvSpPr>
        <p:spPr>
          <a:xfrm>
            <a:off x="3131840" y="1471885"/>
            <a:ext cx="1224136" cy="307777"/>
          </a:xfrm>
          <a:prstGeom prst="rect">
            <a:avLst/>
          </a:prstGeom>
          <a:noFill/>
          <a:ln>
            <a:noFill/>
          </a:ln>
        </p:spPr>
        <p:txBody>
          <a:bodyPr wrap="square" rtlCol="0">
            <a:spAutoFit/>
          </a:bodyPr>
          <a:lstStyle/>
          <a:p>
            <a:pPr algn="ctr"/>
            <a:r>
              <a:rPr lang="fr-FR" sz="1400" b="1" u="sng" dirty="0"/>
              <a:t>Catégorie :</a:t>
            </a:r>
          </a:p>
        </p:txBody>
      </p:sp>
      <p:sp>
        <p:nvSpPr>
          <p:cNvPr id="72" name="ZoneTexte 71"/>
          <p:cNvSpPr txBox="1"/>
          <p:nvPr/>
        </p:nvSpPr>
        <p:spPr>
          <a:xfrm>
            <a:off x="4427984" y="1471885"/>
            <a:ext cx="1224136" cy="307777"/>
          </a:xfrm>
          <a:prstGeom prst="rect">
            <a:avLst/>
          </a:prstGeom>
          <a:noFill/>
          <a:ln>
            <a:noFill/>
          </a:ln>
        </p:spPr>
        <p:txBody>
          <a:bodyPr wrap="square" rtlCol="0">
            <a:spAutoFit/>
          </a:bodyPr>
          <a:lstStyle/>
          <a:p>
            <a:pPr algn="ctr"/>
            <a:r>
              <a:rPr lang="fr-FR" sz="1400" u="sng" dirty="0"/>
              <a:t>Aliment :</a:t>
            </a:r>
          </a:p>
        </p:txBody>
      </p:sp>
      <p:grpSp>
        <p:nvGrpSpPr>
          <p:cNvPr id="74" name="Groupe 73"/>
          <p:cNvGrpSpPr/>
          <p:nvPr/>
        </p:nvGrpSpPr>
        <p:grpSpPr>
          <a:xfrm>
            <a:off x="4067944" y="1635646"/>
            <a:ext cx="432048" cy="461665"/>
            <a:chOff x="3851920" y="1491630"/>
            <a:chExt cx="432048" cy="461665"/>
          </a:xfrm>
        </p:grpSpPr>
        <p:sp>
          <p:nvSpPr>
            <p:cNvPr id="75" name="ZoneTexte 74"/>
            <p:cNvSpPr txBox="1"/>
            <p:nvPr/>
          </p:nvSpPr>
          <p:spPr>
            <a:xfrm>
              <a:off x="3851920" y="1491630"/>
              <a:ext cx="432048" cy="461665"/>
            </a:xfrm>
            <a:prstGeom prst="rect">
              <a:avLst/>
            </a:prstGeom>
            <a:noFill/>
          </p:spPr>
          <p:txBody>
            <a:bodyPr wrap="square" rtlCol="0">
              <a:spAutoFit/>
            </a:bodyPr>
            <a:lstStyle/>
            <a:p>
              <a:r>
                <a:rPr lang="fr-FR" sz="1200" b="1" dirty="0">
                  <a:solidFill>
                    <a:srgbClr val="3366CC"/>
                  </a:solidFill>
                </a:rPr>
                <a:t>A</a:t>
              </a:r>
            </a:p>
            <a:p>
              <a:r>
                <a:rPr lang="fr-FR" sz="1200" b="1" dirty="0">
                  <a:solidFill>
                    <a:srgbClr val="C00000"/>
                  </a:solidFill>
                </a:rPr>
                <a:t>Z</a:t>
              </a:r>
              <a:endParaRPr lang="fr-FR" b="1" dirty="0">
                <a:solidFill>
                  <a:srgbClr val="C00000"/>
                </a:solidFill>
              </a:endParaRPr>
            </a:p>
          </p:txBody>
        </p:sp>
        <p:cxnSp>
          <p:nvCxnSpPr>
            <p:cNvPr id="76" name="Connecteur droit avec flèche 75"/>
            <p:cNvCxnSpPr/>
            <p:nvPr/>
          </p:nvCxnSpPr>
          <p:spPr>
            <a:xfrm>
              <a:off x="4067944" y="1635646"/>
              <a:ext cx="0" cy="2160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80" name="ZoneTexte 79"/>
          <p:cNvSpPr txBox="1"/>
          <p:nvPr/>
        </p:nvSpPr>
        <p:spPr>
          <a:xfrm>
            <a:off x="7308304" y="2571750"/>
            <a:ext cx="1224136" cy="307777"/>
          </a:xfrm>
          <a:prstGeom prst="rect">
            <a:avLst/>
          </a:prstGeom>
          <a:noFill/>
          <a:ln>
            <a:solidFill>
              <a:srgbClr val="3366CC"/>
            </a:solidFill>
          </a:ln>
        </p:spPr>
        <p:txBody>
          <a:bodyPr wrap="square" rtlCol="0">
            <a:spAutoFit/>
          </a:bodyPr>
          <a:lstStyle/>
          <a:p>
            <a:pPr algn="ctr"/>
            <a:r>
              <a:rPr lang="fr-FR" sz="1400" dirty="0"/>
              <a:t>Tomate</a:t>
            </a:r>
          </a:p>
        </p:txBody>
      </p:sp>
      <p:sp>
        <p:nvSpPr>
          <p:cNvPr id="83" name="ZoneTexte 82"/>
          <p:cNvSpPr txBox="1"/>
          <p:nvPr/>
        </p:nvSpPr>
        <p:spPr>
          <a:xfrm>
            <a:off x="7308304" y="1851670"/>
            <a:ext cx="1224136" cy="307777"/>
          </a:xfrm>
          <a:prstGeom prst="rect">
            <a:avLst/>
          </a:prstGeom>
          <a:noFill/>
          <a:ln>
            <a:solidFill>
              <a:srgbClr val="3366CC"/>
            </a:solidFill>
          </a:ln>
        </p:spPr>
        <p:txBody>
          <a:bodyPr wrap="square" rtlCol="0">
            <a:spAutoFit/>
          </a:bodyPr>
          <a:lstStyle/>
          <a:p>
            <a:pPr algn="ctr"/>
            <a:r>
              <a:rPr lang="fr-FR" sz="1400" dirty="0"/>
              <a:t>Pomme</a:t>
            </a:r>
          </a:p>
        </p:txBody>
      </p:sp>
      <p:sp>
        <p:nvSpPr>
          <p:cNvPr id="84" name="ZoneTexte 83"/>
          <p:cNvSpPr txBox="1"/>
          <p:nvPr/>
        </p:nvSpPr>
        <p:spPr>
          <a:xfrm>
            <a:off x="7308304" y="1491630"/>
            <a:ext cx="1224136" cy="307777"/>
          </a:xfrm>
          <a:prstGeom prst="rect">
            <a:avLst/>
          </a:prstGeom>
          <a:noFill/>
          <a:ln>
            <a:solidFill>
              <a:srgbClr val="3366CC"/>
            </a:solidFill>
          </a:ln>
        </p:spPr>
        <p:txBody>
          <a:bodyPr wrap="square" rtlCol="0">
            <a:spAutoFit/>
          </a:bodyPr>
          <a:lstStyle/>
          <a:p>
            <a:pPr algn="ctr"/>
            <a:r>
              <a:rPr lang="fr-FR" sz="1400" dirty="0"/>
              <a:t>Cerise</a:t>
            </a:r>
          </a:p>
        </p:txBody>
      </p:sp>
      <p:sp>
        <p:nvSpPr>
          <p:cNvPr id="85" name="ZoneTexte 84"/>
          <p:cNvSpPr txBox="1"/>
          <p:nvPr/>
        </p:nvSpPr>
        <p:spPr>
          <a:xfrm>
            <a:off x="7308304" y="2211710"/>
            <a:ext cx="1224136" cy="307777"/>
          </a:xfrm>
          <a:prstGeom prst="rect">
            <a:avLst/>
          </a:prstGeom>
          <a:noFill/>
          <a:ln>
            <a:solidFill>
              <a:srgbClr val="3366CC"/>
            </a:solidFill>
          </a:ln>
        </p:spPr>
        <p:txBody>
          <a:bodyPr wrap="square" rtlCol="0">
            <a:spAutoFit/>
          </a:bodyPr>
          <a:lstStyle/>
          <a:p>
            <a:pPr algn="ctr"/>
            <a:r>
              <a:rPr lang="fr-FR" sz="1400" dirty="0"/>
              <a:t>Raisin</a:t>
            </a:r>
          </a:p>
        </p:txBody>
      </p:sp>
      <p:sp>
        <p:nvSpPr>
          <p:cNvPr id="89" name="ZoneTexte 88"/>
          <p:cNvSpPr txBox="1"/>
          <p:nvPr/>
        </p:nvSpPr>
        <p:spPr>
          <a:xfrm>
            <a:off x="6012160" y="2571750"/>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90" name="ZoneTexte 89"/>
          <p:cNvSpPr txBox="1"/>
          <p:nvPr/>
        </p:nvSpPr>
        <p:spPr>
          <a:xfrm>
            <a:off x="6012160" y="1851670"/>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91" name="ZoneTexte 90"/>
          <p:cNvSpPr txBox="1"/>
          <p:nvPr/>
        </p:nvSpPr>
        <p:spPr>
          <a:xfrm>
            <a:off x="6012160" y="1491630"/>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93" name="ZoneTexte 92"/>
          <p:cNvSpPr txBox="1"/>
          <p:nvPr/>
        </p:nvSpPr>
        <p:spPr>
          <a:xfrm>
            <a:off x="6012160" y="2211710"/>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sp>
        <p:nvSpPr>
          <p:cNvPr id="94" name="ZoneTexte 93"/>
          <p:cNvSpPr txBox="1"/>
          <p:nvPr/>
        </p:nvSpPr>
        <p:spPr>
          <a:xfrm>
            <a:off x="6012160" y="1131590"/>
            <a:ext cx="1224136" cy="307777"/>
          </a:xfrm>
          <a:prstGeom prst="rect">
            <a:avLst/>
          </a:prstGeom>
          <a:noFill/>
          <a:ln>
            <a:noFill/>
          </a:ln>
        </p:spPr>
        <p:txBody>
          <a:bodyPr wrap="square" rtlCol="0">
            <a:spAutoFit/>
          </a:bodyPr>
          <a:lstStyle/>
          <a:p>
            <a:pPr algn="ctr"/>
            <a:r>
              <a:rPr lang="fr-FR" sz="1400" b="1" u="sng" dirty="0"/>
              <a:t>Catégorie :</a:t>
            </a:r>
          </a:p>
        </p:txBody>
      </p:sp>
      <p:sp>
        <p:nvSpPr>
          <p:cNvPr id="95" name="ZoneTexte 94"/>
          <p:cNvSpPr txBox="1"/>
          <p:nvPr/>
        </p:nvSpPr>
        <p:spPr>
          <a:xfrm>
            <a:off x="7308304" y="1131590"/>
            <a:ext cx="1224136" cy="307777"/>
          </a:xfrm>
          <a:prstGeom prst="rect">
            <a:avLst/>
          </a:prstGeom>
          <a:noFill/>
          <a:ln>
            <a:noFill/>
          </a:ln>
        </p:spPr>
        <p:txBody>
          <a:bodyPr wrap="square" rtlCol="0">
            <a:spAutoFit/>
          </a:bodyPr>
          <a:lstStyle/>
          <a:p>
            <a:pPr algn="ctr"/>
            <a:r>
              <a:rPr lang="fr-FR" sz="1400" u="sng" dirty="0"/>
              <a:t>Aliment :</a:t>
            </a:r>
          </a:p>
        </p:txBody>
      </p:sp>
      <p:grpSp>
        <p:nvGrpSpPr>
          <p:cNvPr id="101" name="Groupe 100"/>
          <p:cNvGrpSpPr/>
          <p:nvPr/>
        </p:nvGrpSpPr>
        <p:grpSpPr>
          <a:xfrm>
            <a:off x="5940152" y="1419622"/>
            <a:ext cx="360040" cy="288032"/>
            <a:chOff x="5796136" y="987574"/>
            <a:chExt cx="360040" cy="288032"/>
          </a:xfrm>
        </p:grpSpPr>
        <p:sp>
          <p:nvSpPr>
            <p:cNvPr id="99" name="Triangle isocèle 98"/>
            <p:cNvSpPr/>
            <p:nvPr/>
          </p:nvSpPr>
          <p:spPr>
            <a:xfrm flipV="1">
              <a:off x="5796136" y="987574"/>
              <a:ext cx="360040" cy="216024"/>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Rectangle 99"/>
            <p:cNvSpPr/>
            <p:nvPr/>
          </p:nvSpPr>
          <p:spPr>
            <a:xfrm>
              <a:off x="5940152" y="1131590"/>
              <a:ext cx="72008" cy="14401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02" name="ZoneTexte 101"/>
          <p:cNvSpPr txBox="1"/>
          <p:nvPr/>
        </p:nvSpPr>
        <p:spPr>
          <a:xfrm>
            <a:off x="6012160" y="3075806"/>
            <a:ext cx="1224136" cy="307777"/>
          </a:xfrm>
          <a:prstGeom prst="rect">
            <a:avLst/>
          </a:prstGeom>
          <a:noFill/>
          <a:ln>
            <a:noFill/>
          </a:ln>
        </p:spPr>
        <p:txBody>
          <a:bodyPr wrap="square" rtlCol="0">
            <a:spAutoFit/>
          </a:bodyPr>
          <a:lstStyle/>
          <a:p>
            <a:pPr algn="ctr"/>
            <a:r>
              <a:rPr lang="fr-FR" sz="1400" u="sng" dirty="0"/>
              <a:t>Catégorie :</a:t>
            </a:r>
          </a:p>
        </p:txBody>
      </p:sp>
      <p:sp>
        <p:nvSpPr>
          <p:cNvPr id="103" name="ZoneTexte 102"/>
          <p:cNvSpPr txBox="1"/>
          <p:nvPr/>
        </p:nvSpPr>
        <p:spPr>
          <a:xfrm>
            <a:off x="7308304" y="3075806"/>
            <a:ext cx="1224136" cy="307777"/>
          </a:xfrm>
          <a:prstGeom prst="rect">
            <a:avLst/>
          </a:prstGeom>
          <a:noFill/>
          <a:ln>
            <a:noFill/>
          </a:ln>
        </p:spPr>
        <p:txBody>
          <a:bodyPr wrap="square" rtlCol="0">
            <a:spAutoFit/>
          </a:bodyPr>
          <a:lstStyle/>
          <a:p>
            <a:pPr algn="ctr"/>
            <a:r>
              <a:rPr lang="fr-FR" sz="1400" b="1" u="sng" dirty="0"/>
              <a:t>Aliment :</a:t>
            </a:r>
          </a:p>
        </p:txBody>
      </p:sp>
      <p:sp>
        <p:nvSpPr>
          <p:cNvPr id="104" name="ZoneTexte 103"/>
          <p:cNvSpPr txBox="1"/>
          <p:nvPr/>
        </p:nvSpPr>
        <p:spPr>
          <a:xfrm>
            <a:off x="7308304" y="3435846"/>
            <a:ext cx="1224136" cy="307777"/>
          </a:xfrm>
          <a:prstGeom prst="rect">
            <a:avLst/>
          </a:prstGeom>
          <a:noFill/>
          <a:ln>
            <a:solidFill>
              <a:srgbClr val="3366CC"/>
            </a:solidFill>
          </a:ln>
        </p:spPr>
        <p:txBody>
          <a:bodyPr wrap="square" rtlCol="0">
            <a:spAutoFit/>
          </a:bodyPr>
          <a:lstStyle/>
          <a:p>
            <a:pPr algn="ctr"/>
            <a:r>
              <a:rPr lang="fr-FR" sz="1400" b="1" dirty="0">
                <a:highlight>
                  <a:srgbClr val="FFFF00"/>
                </a:highlight>
              </a:rPr>
              <a:t>C</a:t>
            </a:r>
            <a:r>
              <a:rPr lang="fr-FR" sz="1400" dirty="0"/>
              <a:t>arotte</a:t>
            </a:r>
          </a:p>
        </p:txBody>
      </p:sp>
      <p:sp>
        <p:nvSpPr>
          <p:cNvPr id="105" name="ZoneTexte 104"/>
          <p:cNvSpPr txBox="1"/>
          <p:nvPr/>
        </p:nvSpPr>
        <p:spPr>
          <a:xfrm>
            <a:off x="7308304" y="4155926"/>
            <a:ext cx="1224136" cy="307777"/>
          </a:xfrm>
          <a:prstGeom prst="rect">
            <a:avLst/>
          </a:prstGeom>
          <a:noFill/>
          <a:ln>
            <a:solidFill>
              <a:srgbClr val="3366CC"/>
            </a:solidFill>
          </a:ln>
        </p:spPr>
        <p:txBody>
          <a:bodyPr wrap="square" rtlCol="0">
            <a:spAutoFit/>
          </a:bodyPr>
          <a:lstStyle/>
          <a:p>
            <a:pPr algn="ctr"/>
            <a:r>
              <a:rPr lang="fr-FR" sz="1400" b="1" dirty="0">
                <a:highlight>
                  <a:srgbClr val="FFFF00"/>
                </a:highlight>
              </a:rPr>
              <a:t>C</a:t>
            </a:r>
            <a:r>
              <a:rPr lang="fr-FR" sz="1400" dirty="0"/>
              <a:t>itrouille</a:t>
            </a:r>
          </a:p>
        </p:txBody>
      </p:sp>
      <p:sp>
        <p:nvSpPr>
          <p:cNvPr id="106" name="ZoneTexte 105"/>
          <p:cNvSpPr txBox="1"/>
          <p:nvPr/>
        </p:nvSpPr>
        <p:spPr>
          <a:xfrm>
            <a:off x="7308304" y="3795886"/>
            <a:ext cx="1224136" cy="307777"/>
          </a:xfrm>
          <a:prstGeom prst="rect">
            <a:avLst/>
          </a:prstGeom>
          <a:noFill/>
          <a:ln>
            <a:solidFill>
              <a:srgbClr val="3366CC"/>
            </a:solidFill>
          </a:ln>
        </p:spPr>
        <p:txBody>
          <a:bodyPr wrap="square" rtlCol="0">
            <a:spAutoFit/>
          </a:bodyPr>
          <a:lstStyle/>
          <a:p>
            <a:pPr algn="ctr"/>
            <a:r>
              <a:rPr lang="fr-FR" sz="1400" b="1" dirty="0">
                <a:highlight>
                  <a:srgbClr val="FFFF00"/>
                </a:highlight>
              </a:rPr>
              <a:t>C</a:t>
            </a:r>
            <a:r>
              <a:rPr lang="fr-FR" sz="1400" dirty="0"/>
              <a:t>erise</a:t>
            </a:r>
          </a:p>
        </p:txBody>
      </p:sp>
      <p:sp>
        <p:nvSpPr>
          <p:cNvPr id="107" name="ZoneTexte 106"/>
          <p:cNvSpPr txBox="1"/>
          <p:nvPr/>
        </p:nvSpPr>
        <p:spPr>
          <a:xfrm>
            <a:off x="6012160" y="3435846"/>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108" name="ZoneTexte 107"/>
          <p:cNvSpPr txBox="1"/>
          <p:nvPr/>
        </p:nvSpPr>
        <p:spPr>
          <a:xfrm>
            <a:off x="6012160" y="4155926"/>
            <a:ext cx="1224136" cy="307777"/>
          </a:xfrm>
          <a:prstGeom prst="rect">
            <a:avLst/>
          </a:prstGeom>
          <a:solidFill>
            <a:schemeClr val="accent3">
              <a:lumMod val="40000"/>
              <a:lumOff val="60000"/>
            </a:schemeClr>
          </a:solidFill>
          <a:ln>
            <a:solidFill>
              <a:srgbClr val="3366CC"/>
            </a:solidFill>
          </a:ln>
        </p:spPr>
        <p:txBody>
          <a:bodyPr wrap="square" rtlCol="0">
            <a:spAutoFit/>
          </a:bodyPr>
          <a:lstStyle/>
          <a:p>
            <a:pPr algn="ctr"/>
            <a:r>
              <a:rPr lang="fr-FR" sz="1400" dirty="0"/>
              <a:t>Légume</a:t>
            </a:r>
          </a:p>
        </p:txBody>
      </p:sp>
      <p:sp>
        <p:nvSpPr>
          <p:cNvPr id="109" name="ZoneTexte 108"/>
          <p:cNvSpPr txBox="1"/>
          <p:nvPr/>
        </p:nvSpPr>
        <p:spPr>
          <a:xfrm>
            <a:off x="6012160" y="3795886"/>
            <a:ext cx="1224136" cy="307777"/>
          </a:xfrm>
          <a:prstGeom prst="rect">
            <a:avLst/>
          </a:prstGeom>
          <a:solidFill>
            <a:schemeClr val="accent6">
              <a:lumMod val="40000"/>
              <a:lumOff val="60000"/>
            </a:schemeClr>
          </a:solidFill>
          <a:ln>
            <a:solidFill>
              <a:srgbClr val="3366CC"/>
            </a:solidFill>
          </a:ln>
        </p:spPr>
        <p:txBody>
          <a:bodyPr wrap="square" rtlCol="0">
            <a:spAutoFit/>
          </a:bodyPr>
          <a:lstStyle/>
          <a:p>
            <a:pPr algn="ctr"/>
            <a:r>
              <a:rPr lang="fr-FR" sz="1400" dirty="0"/>
              <a:t>Fruit</a:t>
            </a:r>
          </a:p>
        </p:txBody>
      </p:sp>
      <p:grpSp>
        <p:nvGrpSpPr>
          <p:cNvPr id="110" name="Groupe 109"/>
          <p:cNvGrpSpPr/>
          <p:nvPr/>
        </p:nvGrpSpPr>
        <p:grpSpPr>
          <a:xfrm>
            <a:off x="8244408" y="3291830"/>
            <a:ext cx="360040" cy="288032"/>
            <a:chOff x="5796136" y="987574"/>
            <a:chExt cx="360040" cy="288032"/>
          </a:xfrm>
        </p:grpSpPr>
        <p:sp>
          <p:nvSpPr>
            <p:cNvPr id="111" name="Triangle isocèle 110"/>
            <p:cNvSpPr/>
            <p:nvPr/>
          </p:nvSpPr>
          <p:spPr>
            <a:xfrm flipV="1">
              <a:off x="5796136" y="987574"/>
              <a:ext cx="360040" cy="216024"/>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Rectangle 111"/>
            <p:cNvSpPr/>
            <p:nvPr/>
          </p:nvSpPr>
          <p:spPr>
            <a:xfrm>
              <a:off x="5940152" y="1131590"/>
              <a:ext cx="72008" cy="14401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2" name="Image 1">
            <a:extLst>
              <a:ext uri="{FF2B5EF4-FFF2-40B4-BE49-F238E27FC236}">
                <a16:creationId xmlns:a16="http://schemas.microsoft.com/office/drawing/2014/main" id="{5AACD9B9-D21C-E6F7-FD00-5C7135FC058F}"/>
              </a:ext>
            </a:extLst>
          </p:cNvPr>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Tris et filtres</a:t>
            </a:r>
          </a:p>
          <a:p>
            <a:r>
              <a:rPr lang="fr-FR" sz="1600" dirty="0">
                <a:latin typeface="Arial Black" pitchFamily="34" charset="0"/>
              </a:rPr>
              <a:t>Tri multicritères</a:t>
            </a:r>
          </a:p>
        </p:txBody>
      </p:sp>
      <p:sp>
        <p:nvSpPr>
          <p:cNvPr id="92" name="ZoneTexte 91"/>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3" name="Image 2">
            <a:extLst>
              <a:ext uri="{FF2B5EF4-FFF2-40B4-BE49-F238E27FC236}">
                <a16:creationId xmlns:a16="http://schemas.microsoft.com/office/drawing/2014/main" id="{E0AA0200-D782-3718-1191-041D8F3B3811}"/>
              </a:ext>
            </a:extLst>
          </p:cNvPr>
          <p:cNvPicPr>
            <a:picLocks noChangeAspect="1"/>
          </p:cNvPicPr>
          <p:nvPr/>
        </p:nvPicPr>
        <p:blipFill>
          <a:blip r:embed="rId3"/>
          <a:stretch>
            <a:fillRect/>
          </a:stretch>
        </p:blipFill>
        <p:spPr>
          <a:xfrm>
            <a:off x="1259632" y="1131590"/>
            <a:ext cx="5154141" cy="2049421"/>
          </a:xfrm>
          <a:prstGeom prst="rect">
            <a:avLst/>
          </a:prstGeom>
        </p:spPr>
      </p:pic>
      <p:pic>
        <p:nvPicPr>
          <p:cNvPr id="5" name="Image 4">
            <a:extLst>
              <a:ext uri="{FF2B5EF4-FFF2-40B4-BE49-F238E27FC236}">
                <a16:creationId xmlns:a16="http://schemas.microsoft.com/office/drawing/2014/main" id="{06B8FC52-A647-0201-4417-D698B7B9DD20}"/>
              </a:ext>
            </a:extLst>
          </p:cNvPr>
          <p:cNvPicPr>
            <a:picLocks noChangeAspect="1"/>
          </p:cNvPicPr>
          <p:nvPr/>
        </p:nvPicPr>
        <p:blipFill>
          <a:blip r:embed="rId4"/>
          <a:stretch>
            <a:fillRect/>
          </a:stretch>
        </p:blipFill>
        <p:spPr>
          <a:xfrm>
            <a:off x="2339752" y="3544394"/>
            <a:ext cx="5883150" cy="1348857"/>
          </a:xfrm>
          <a:prstGeom prst="rect">
            <a:avLst/>
          </a:prstGeom>
        </p:spPr>
      </p:pic>
      <p:sp>
        <p:nvSpPr>
          <p:cNvPr id="6" name="ZoneTexte 5">
            <a:extLst>
              <a:ext uri="{FF2B5EF4-FFF2-40B4-BE49-F238E27FC236}">
                <a16:creationId xmlns:a16="http://schemas.microsoft.com/office/drawing/2014/main" id="{414F75E5-B125-1878-1DC3-D625B1FAC3C1}"/>
              </a:ext>
            </a:extLst>
          </p:cNvPr>
          <p:cNvSpPr txBox="1"/>
          <p:nvPr/>
        </p:nvSpPr>
        <p:spPr>
          <a:xfrm>
            <a:off x="179512" y="638354"/>
            <a:ext cx="1728192" cy="369332"/>
          </a:xfrm>
          <a:prstGeom prst="rect">
            <a:avLst/>
          </a:prstGeom>
          <a:noFill/>
        </p:spPr>
        <p:txBody>
          <a:bodyPr wrap="square" rtlCol="0">
            <a:spAutoFit/>
          </a:bodyPr>
          <a:lstStyle/>
          <a:p>
            <a:pPr algn="just"/>
            <a:r>
              <a:rPr lang="fr-FR" dirty="0"/>
              <a:t>Données &gt; trier</a:t>
            </a:r>
          </a:p>
        </p:txBody>
      </p:sp>
      <p:sp>
        <p:nvSpPr>
          <p:cNvPr id="7" name="ZoneTexte 6">
            <a:extLst>
              <a:ext uri="{FF2B5EF4-FFF2-40B4-BE49-F238E27FC236}">
                <a16:creationId xmlns:a16="http://schemas.microsoft.com/office/drawing/2014/main" id="{D371802F-AD18-FA88-C03F-C37DC5D0BC79}"/>
              </a:ext>
            </a:extLst>
          </p:cNvPr>
          <p:cNvSpPr txBox="1"/>
          <p:nvPr/>
        </p:nvSpPr>
        <p:spPr>
          <a:xfrm>
            <a:off x="107504" y="1264550"/>
            <a:ext cx="991074" cy="523220"/>
          </a:xfrm>
          <a:prstGeom prst="rect">
            <a:avLst/>
          </a:prstGeom>
          <a:noFill/>
        </p:spPr>
        <p:txBody>
          <a:bodyPr wrap="square" rtlCol="0">
            <a:spAutoFit/>
          </a:bodyPr>
          <a:lstStyle/>
          <a:p>
            <a:pPr algn="r"/>
            <a:r>
              <a:rPr lang="fr-FR" sz="1400" dirty="0"/>
              <a:t>Choisir les colonnes</a:t>
            </a:r>
          </a:p>
        </p:txBody>
      </p:sp>
      <p:cxnSp>
        <p:nvCxnSpPr>
          <p:cNvPr id="9" name="Connecteur droit avec flèche 8">
            <a:extLst>
              <a:ext uri="{FF2B5EF4-FFF2-40B4-BE49-F238E27FC236}">
                <a16:creationId xmlns:a16="http://schemas.microsoft.com/office/drawing/2014/main" id="{B9DF5A68-C7E1-34EA-B5BF-D470CC95881F}"/>
              </a:ext>
            </a:extLst>
          </p:cNvPr>
          <p:cNvCxnSpPr>
            <a:cxnSpLocks/>
            <a:stCxn id="7" idx="3"/>
          </p:cNvCxnSpPr>
          <p:nvPr/>
        </p:nvCxnSpPr>
        <p:spPr>
          <a:xfrm>
            <a:off x="1098578" y="1526160"/>
            <a:ext cx="2330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1D76B268-6F72-7D79-0AAC-912483DABABD}"/>
              </a:ext>
            </a:extLst>
          </p:cNvPr>
          <p:cNvSpPr txBox="1"/>
          <p:nvPr/>
        </p:nvSpPr>
        <p:spPr>
          <a:xfrm>
            <a:off x="3860439" y="614467"/>
            <a:ext cx="991074" cy="523220"/>
          </a:xfrm>
          <a:prstGeom prst="rect">
            <a:avLst/>
          </a:prstGeom>
          <a:noFill/>
        </p:spPr>
        <p:txBody>
          <a:bodyPr wrap="square" rtlCol="0">
            <a:spAutoFit/>
          </a:bodyPr>
          <a:lstStyle/>
          <a:p>
            <a:pPr algn="ctr"/>
            <a:r>
              <a:rPr lang="fr-FR" sz="1400" dirty="0"/>
              <a:t>Définir la hiérarchie </a:t>
            </a:r>
          </a:p>
        </p:txBody>
      </p:sp>
      <p:cxnSp>
        <p:nvCxnSpPr>
          <p:cNvPr id="12" name="Connecteur droit avec flèche 11">
            <a:extLst>
              <a:ext uri="{FF2B5EF4-FFF2-40B4-BE49-F238E27FC236}">
                <a16:creationId xmlns:a16="http://schemas.microsoft.com/office/drawing/2014/main" id="{4652B1CF-D662-72A0-E4AA-07DA4820FCED}"/>
              </a:ext>
            </a:extLst>
          </p:cNvPr>
          <p:cNvCxnSpPr>
            <a:cxnSpLocks/>
            <a:stCxn id="10" idx="2"/>
          </p:cNvCxnSpPr>
          <p:nvPr/>
        </p:nvCxnSpPr>
        <p:spPr>
          <a:xfrm flipH="1">
            <a:off x="4283968" y="1137687"/>
            <a:ext cx="72008" cy="2616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50512BA6-73AF-3596-7703-906AE978830F}"/>
              </a:ext>
            </a:extLst>
          </p:cNvPr>
          <p:cNvCxnSpPr>
            <a:cxnSpLocks/>
          </p:cNvCxnSpPr>
          <p:nvPr/>
        </p:nvCxnSpPr>
        <p:spPr>
          <a:xfrm>
            <a:off x="4355976" y="1168246"/>
            <a:ext cx="101873" cy="206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AA774237-3315-BC82-3BBD-E4BB53CCA496}"/>
              </a:ext>
            </a:extLst>
          </p:cNvPr>
          <p:cNvSpPr txBox="1"/>
          <p:nvPr/>
        </p:nvSpPr>
        <p:spPr>
          <a:xfrm>
            <a:off x="6541156" y="1361680"/>
            <a:ext cx="2165368" cy="954107"/>
          </a:xfrm>
          <a:prstGeom prst="rect">
            <a:avLst/>
          </a:prstGeom>
          <a:noFill/>
        </p:spPr>
        <p:txBody>
          <a:bodyPr wrap="square" rtlCol="0">
            <a:spAutoFit/>
          </a:bodyPr>
          <a:lstStyle/>
          <a:p>
            <a:r>
              <a:rPr lang="fr-FR" sz="1400" dirty="0"/>
              <a:t>Instructions</a:t>
            </a:r>
          </a:p>
          <a:p>
            <a:pPr marL="285750" indent="-285750">
              <a:buFont typeface="Arial" panose="020B0604020202020204" pitchFamily="34" charset="0"/>
              <a:buChar char="•"/>
            </a:pPr>
            <a:r>
              <a:rPr lang="fr-FR" sz="1400" dirty="0"/>
              <a:t>Croissant / décroissant</a:t>
            </a:r>
          </a:p>
          <a:p>
            <a:pPr marL="285750" indent="-285750">
              <a:buFont typeface="Arial" panose="020B0604020202020204" pitchFamily="34" charset="0"/>
              <a:buChar char="•"/>
            </a:pPr>
            <a:r>
              <a:rPr lang="fr-FR" sz="1400" dirty="0"/>
              <a:t>Liste personnalisée</a:t>
            </a:r>
          </a:p>
          <a:p>
            <a:r>
              <a:rPr lang="fr-FR" sz="1400" dirty="0"/>
              <a:t>(ex : </a:t>
            </a:r>
            <a:r>
              <a:rPr lang="fr-FR" sz="1400" dirty="0" err="1"/>
              <a:t>lun</a:t>
            </a:r>
            <a:r>
              <a:rPr lang="fr-FR" sz="1400" dirty="0"/>
              <a:t>, </a:t>
            </a:r>
            <a:r>
              <a:rPr lang="fr-FR" sz="1400" dirty="0" err="1"/>
              <a:t>mar</a:t>
            </a:r>
            <a:r>
              <a:rPr lang="fr-FR" sz="1400" dirty="0"/>
              <a:t>, mer …)</a:t>
            </a:r>
          </a:p>
        </p:txBody>
      </p:sp>
      <p:cxnSp>
        <p:nvCxnSpPr>
          <p:cNvPr id="21" name="Connecteur droit avec flèche 20">
            <a:extLst>
              <a:ext uri="{FF2B5EF4-FFF2-40B4-BE49-F238E27FC236}">
                <a16:creationId xmlns:a16="http://schemas.microsoft.com/office/drawing/2014/main" id="{BD82D58A-7B24-B437-FBE4-96360060CA14}"/>
              </a:ext>
            </a:extLst>
          </p:cNvPr>
          <p:cNvCxnSpPr>
            <a:cxnSpLocks/>
          </p:cNvCxnSpPr>
          <p:nvPr/>
        </p:nvCxnSpPr>
        <p:spPr>
          <a:xfrm flipH="1">
            <a:off x="5940152" y="1566392"/>
            <a:ext cx="601004" cy="357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D8602F59-25BC-BAF5-1668-20D9CEDFFA2D}"/>
              </a:ext>
            </a:extLst>
          </p:cNvPr>
          <p:cNvSpPr txBox="1"/>
          <p:nvPr/>
        </p:nvSpPr>
        <p:spPr>
          <a:xfrm>
            <a:off x="6574827" y="650613"/>
            <a:ext cx="2287218" cy="523220"/>
          </a:xfrm>
          <a:prstGeom prst="rect">
            <a:avLst/>
          </a:prstGeom>
          <a:noFill/>
        </p:spPr>
        <p:txBody>
          <a:bodyPr wrap="square" rtlCol="0">
            <a:spAutoFit/>
          </a:bodyPr>
          <a:lstStyle/>
          <a:p>
            <a:r>
              <a:rPr lang="fr-FR" sz="1400" dirty="0"/>
              <a:t>1ere ligne non triée (étiquettes) si cochée</a:t>
            </a:r>
          </a:p>
        </p:txBody>
      </p:sp>
      <p:cxnSp>
        <p:nvCxnSpPr>
          <p:cNvPr id="26" name="Connecteur droit avec flèche 25">
            <a:extLst>
              <a:ext uri="{FF2B5EF4-FFF2-40B4-BE49-F238E27FC236}">
                <a16:creationId xmlns:a16="http://schemas.microsoft.com/office/drawing/2014/main" id="{FDAE1767-9ED4-0715-CF4C-D5D8DFB18C7C}"/>
              </a:ext>
            </a:extLst>
          </p:cNvPr>
          <p:cNvCxnSpPr>
            <a:cxnSpLocks/>
          </p:cNvCxnSpPr>
          <p:nvPr/>
        </p:nvCxnSpPr>
        <p:spPr>
          <a:xfrm flipH="1">
            <a:off x="5275042" y="914024"/>
            <a:ext cx="1313182" cy="485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8" name="Image 27">
            <a:extLst>
              <a:ext uri="{FF2B5EF4-FFF2-40B4-BE49-F238E27FC236}">
                <a16:creationId xmlns:a16="http://schemas.microsoft.com/office/drawing/2014/main" id="{5E96DDAA-448B-D5B2-3493-054397D683CA}"/>
              </a:ext>
            </a:extLst>
          </p:cNvPr>
          <p:cNvPicPr/>
          <p:nvPr/>
        </p:nvPicPr>
        <p:blipFill>
          <a:blip r:embed="rId5"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spTree>
    <p:extLst>
      <p:ext uri="{BB962C8B-B14F-4D97-AF65-F5344CB8AC3E}">
        <p14:creationId xmlns:p14="http://schemas.microsoft.com/office/powerpoint/2010/main" val="265893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Tris et filtres</a:t>
            </a:r>
          </a:p>
          <a:p>
            <a:r>
              <a:rPr lang="fr-FR" sz="1600" dirty="0">
                <a:latin typeface="Arial Black" pitchFamily="34" charset="0"/>
              </a:rPr>
              <a:t>Filtres</a:t>
            </a:r>
          </a:p>
        </p:txBody>
      </p:sp>
      <p:sp>
        <p:nvSpPr>
          <p:cNvPr id="92" name="ZoneTexte 91"/>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a:t>
            </a:r>
            <a:endParaRPr lang="fr-FR" sz="2800" dirty="0">
              <a:solidFill>
                <a:schemeClr val="tx2"/>
              </a:solidFill>
              <a:latin typeface="Arial Black" pitchFamily="34" charset="0"/>
            </a:endParaRP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414F75E5-B125-1878-1DC3-D625B1FAC3C1}"/>
              </a:ext>
            </a:extLst>
          </p:cNvPr>
          <p:cNvSpPr txBox="1"/>
          <p:nvPr/>
        </p:nvSpPr>
        <p:spPr>
          <a:xfrm>
            <a:off x="179512" y="638354"/>
            <a:ext cx="1728192" cy="369332"/>
          </a:xfrm>
          <a:prstGeom prst="rect">
            <a:avLst/>
          </a:prstGeom>
          <a:noFill/>
        </p:spPr>
        <p:txBody>
          <a:bodyPr wrap="square" rtlCol="0">
            <a:spAutoFit/>
          </a:bodyPr>
          <a:lstStyle/>
          <a:p>
            <a:pPr algn="just"/>
            <a:r>
              <a:rPr lang="fr-FR" dirty="0"/>
              <a:t>Données &gt; filtre</a:t>
            </a:r>
          </a:p>
        </p:txBody>
      </p:sp>
      <p:pic>
        <p:nvPicPr>
          <p:cNvPr id="2" name="Image 1">
            <a:extLst>
              <a:ext uri="{FF2B5EF4-FFF2-40B4-BE49-F238E27FC236}">
                <a16:creationId xmlns:a16="http://schemas.microsoft.com/office/drawing/2014/main" id="{A797B09A-09A8-7B14-69E1-475C35587ACF}"/>
              </a:ext>
            </a:extLst>
          </p:cNvPr>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pic>
        <p:nvPicPr>
          <p:cNvPr id="8" name="Image 7">
            <a:extLst>
              <a:ext uri="{FF2B5EF4-FFF2-40B4-BE49-F238E27FC236}">
                <a16:creationId xmlns:a16="http://schemas.microsoft.com/office/drawing/2014/main" id="{C654E4F0-A0A1-081C-C93E-9F1BA275D0FE}"/>
              </a:ext>
            </a:extLst>
          </p:cNvPr>
          <p:cNvPicPr>
            <a:picLocks noChangeAspect="1"/>
          </p:cNvPicPr>
          <p:nvPr/>
        </p:nvPicPr>
        <p:blipFill>
          <a:blip r:embed="rId4"/>
          <a:stretch>
            <a:fillRect/>
          </a:stretch>
        </p:blipFill>
        <p:spPr>
          <a:xfrm>
            <a:off x="174826" y="1879700"/>
            <a:ext cx="2674852" cy="853514"/>
          </a:xfrm>
          <a:prstGeom prst="rect">
            <a:avLst/>
          </a:prstGeom>
        </p:spPr>
      </p:pic>
      <p:sp>
        <p:nvSpPr>
          <p:cNvPr id="11" name="ZoneTexte 10">
            <a:extLst>
              <a:ext uri="{FF2B5EF4-FFF2-40B4-BE49-F238E27FC236}">
                <a16:creationId xmlns:a16="http://schemas.microsoft.com/office/drawing/2014/main" id="{7EF35329-5545-49AB-23AC-7F2480B2646C}"/>
              </a:ext>
            </a:extLst>
          </p:cNvPr>
          <p:cNvSpPr txBox="1"/>
          <p:nvPr/>
        </p:nvSpPr>
        <p:spPr>
          <a:xfrm>
            <a:off x="1191883" y="893867"/>
            <a:ext cx="1431641" cy="830997"/>
          </a:xfrm>
          <a:prstGeom prst="rect">
            <a:avLst/>
          </a:prstGeom>
          <a:noFill/>
        </p:spPr>
        <p:txBody>
          <a:bodyPr wrap="square" rtlCol="0">
            <a:spAutoFit/>
          </a:bodyPr>
          <a:lstStyle/>
          <a:p>
            <a:pPr algn="ctr"/>
            <a:r>
              <a:rPr lang="fr-FR" sz="1200" dirty="0"/>
              <a:t>Les colonnes comportant un filtre actif ont un icone particulier</a:t>
            </a:r>
          </a:p>
        </p:txBody>
      </p:sp>
      <p:cxnSp>
        <p:nvCxnSpPr>
          <p:cNvPr id="13" name="Connecteur droit avec flèche 12">
            <a:extLst>
              <a:ext uri="{FF2B5EF4-FFF2-40B4-BE49-F238E27FC236}">
                <a16:creationId xmlns:a16="http://schemas.microsoft.com/office/drawing/2014/main" id="{5862D500-43CA-8921-6DAE-F9A26F8C96BE}"/>
              </a:ext>
            </a:extLst>
          </p:cNvPr>
          <p:cNvCxnSpPr>
            <a:cxnSpLocks/>
          </p:cNvCxnSpPr>
          <p:nvPr/>
        </p:nvCxnSpPr>
        <p:spPr>
          <a:xfrm flipH="1">
            <a:off x="1907703" y="1707654"/>
            <a:ext cx="144017"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2" name="Image 21">
            <a:extLst>
              <a:ext uri="{FF2B5EF4-FFF2-40B4-BE49-F238E27FC236}">
                <a16:creationId xmlns:a16="http://schemas.microsoft.com/office/drawing/2014/main" id="{636F3B92-0F71-0357-0541-3F8D5EE68898}"/>
              </a:ext>
            </a:extLst>
          </p:cNvPr>
          <p:cNvPicPr>
            <a:picLocks noChangeAspect="1"/>
          </p:cNvPicPr>
          <p:nvPr/>
        </p:nvPicPr>
        <p:blipFill>
          <a:blip r:embed="rId5"/>
          <a:stretch>
            <a:fillRect/>
          </a:stretch>
        </p:blipFill>
        <p:spPr>
          <a:xfrm>
            <a:off x="2969691" y="638354"/>
            <a:ext cx="3225728" cy="3365425"/>
          </a:xfrm>
          <a:prstGeom prst="roundRect">
            <a:avLst/>
          </a:prstGeom>
        </p:spPr>
      </p:pic>
      <p:pic>
        <p:nvPicPr>
          <p:cNvPr id="27" name="Image 26">
            <a:extLst>
              <a:ext uri="{FF2B5EF4-FFF2-40B4-BE49-F238E27FC236}">
                <a16:creationId xmlns:a16="http://schemas.microsoft.com/office/drawing/2014/main" id="{09052AE0-50D4-DEDE-C2F8-CD32FCF80344}"/>
              </a:ext>
            </a:extLst>
          </p:cNvPr>
          <p:cNvPicPr>
            <a:picLocks noChangeAspect="1"/>
          </p:cNvPicPr>
          <p:nvPr/>
        </p:nvPicPr>
        <p:blipFill>
          <a:blip r:embed="rId6"/>
          <a:stretch>
            <a:fillRect/>
          </a:stretch>
        </p:blipFill>
        <p:spPr>
          <a:xfrm>
            <a:off x="251520" y="3103712"/>
            <a:ext cx="3098098" cy="720325"/>
          </a:xfrm>
          <a:prstGeom prst="roundRect">
            <a:avLst/>
          </a:prstGeom>
          <a:effectLst>
            <a:outerShdw blurRad="50800" dist="38100" dir="2700000" algn="tl" rotWithShape="0">
              <a:prstClr val="black">
                <a:alpha val="40000"/>
              </a:prstClr>
            </a:outerShdw>
          </a:effectLst>
        </p:spPr>
      </p:pic>
      <p:pic>
        <p:nvPicPr>
          <p:cNvPr id="29" name="Image 28">
            <a:extLst>
              <a:ext uri="{FF2B5EF4-FFF2-40B4-BE49-F238E27FC236}">
                <a16:creationId xmlns:a16="http://schemas.microsoft.com/office/drawing/2014/main" id="{8A259C56-F545-6973-EC80-FBC310AF9AE5}"/>
              </a:ext>
            </a:extLst>
          </p:cNvPr>
          <p:cNvPicPr>
            <a:picLocks noChangeAspect="1"/>
          </p:cNvPicPr>
          <p:nvPr/>
        </p:nvPicPr>
        <p:blipFill>
          <a:blip r:embed="rId7"/>
          <a:stretch>
            <a:fillRect/>
          </a:stretch>
        </p:blipFill>
        <p:spPr>
          <a:xfrm>
            <a:off x="6315432" y="1635646"/>
            <a:ext cx="2785313" cy="3300879"/>
          </a:xfrm>
          <a:prstGeom prst="roundRect">
            <a:avLst/>
          </a:prstGeom>
        </p:spPr>
      </p:pic>
      <p:sp>
        <p:nvSpPr>
          <p:cNvPr id="30" name="ZoneTexte 29">
            <a:extLst>
              <a:ext uri="{FF2B5EF4-FFF2-40B4-BE49-F238E27FC236}">
                <a16:creationId xmlns:a16="http://schemas.microsoft.com/office/drawing/2014/main" id="{589FDB9B-6F8B-79F4-4593-447C1F8DF1D1}"/>
              </a:ext>
            </a:extLst>
          </p:cNvPr>
          <p:cNvSpPr txBox="1"/>
          <p:nvPr/>
        </p:nvSpPr>
        <p:spPr>
          <a:xfrm>
            <a:off x="3059832" y="4273690"/>
            <a:ext cx="2829846" cy="646331"/>
          </a:xfrm>
          <a:prstGeom prst="rect">
            <a:avLst/>
          </a:prstGeom>
          <a:noFill/>
        </p:spPr>
        <p:txBody>
          <a:bodyPr wrap="square" rtlCol="0">
            <a:spAutoFit/>
          </a:bodyPr>
          <a:lstStyle/>
          <a:p>
            <a:pPr algn="ctr"/>
            <a:r>
              <a:rPr lang="fr-FR" sz="1200" dirty="0"/>
              <a:t>Les colonnes numériques et textuelles comportent des options de critères spécifiques</a:t>
            </a:r>
          </a:p>
        </p:txBody>
      </p:sp>
      <p:cxnSp>
        <p:nvCxnSpPr>
          <p:cNvPr id="31" name="Connecteur droit avec flèche 30">
            <a:extLst>
              <a:ext uri="{FF2B5EF4-FFF2-40B4-BE49-F238E27FC236}">
                <a16:creationId xmlns:a16="http://schemas.microsoft.com/office/drawing/2014/main" id="{10FD6810-922C-DE32-595F-DA0BF0831679}"/>
              </a:ext>
            </a:extLst>
          </p:cNvPr>
          <p:cNvCxnSpPr>
            <a:cxnSpLocks/>
            <a:endCxn id="22" idx="2"/>
          </p:cNvCxnSpPr>
          <p:nvPr/>
        </p:nvCxnSpPr>
        <p:spPr>
          <a:xfrm flipV="1">
            <a:off x="4582555" y="4003779"/>
            <a:ext cx="0" cy="269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E0822AA0-19C6-CD5C-23EB-9FDB99BE8A44}"/>
              </a:ext>
            </a:extLst>
          </p:cNvPr>
          <p:cNvCxnSpPr>
            <a:cxnSpLocks/>
          </p:cNvCxnSpPr>
          <p:nvPr/>
        </p:nvCxnSpPr>
        <p:spPr>
          <a:xfrm>
            <a:off x="5889678" y="4443958"/>
            <a:ext cx="3057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5B3FD0C1-769F-DF39-F4BD-0E9B6956F6CF}"/>
              </a:ext>
            </a:extLst>
          </p:cNvPr>
          <p:cNvSpPr txBox="1"/>
          <p:nvPr/>
        </p:nvSpPr>
        <p:spPr>
          <a:xfrm>
            <a:off x="734311" y="4303157"/>
            <a:ext cx="2205508" cy="461665"/>
          </a:xfrm>
          <a:prstGeom prst="rect">
            <a:avLst/>
          </a:prstGeom>
          <a:noFill/>
        </p:spPr>
        <p:txBody>
          <a:bodyPr wrap="square" rtlCol="0">
            <a:spAutoFit/>
          </a:bodyPr>
          <a:lstStyle/>
          <a:p>
            <a:pPr algn="ctr"/>
            <a:r>
              <a:rPr lang="fr-FR" sz="1200" dirty="0"/>
              <a:t>On peut filtrer aussi par couleur de police ou de fond de cellule</a:t>
            </a:r>
          </a:p>
        </p:txBody>
      </p:sp>
      <p:cxnSp>
        <p:nvCxnSpPr>
          <p:cNvPr id="38" name="Connecteur droit avec flèche 37">
            <a:extLst>
              <a:ext uri="{FF2B5EF4-FFF2-40B4-BE49-F238E27FC236}">
                <a16:creationId xmlns:a16="http://schemas.microsoft.com/office/drawing/2014/main" id="{48926A2F-F342-C8D4-3CE5-FEBE5E5F4514}"/>
              </a:ext>
            </a:extLst>
          </p:cNvPr>
          <p:cNvCxnSpPr>
            <a:cxnSpLocks/>
          </p:cNvCxnSpPr>
          <p:nvPr/>
        </p:nvCxnSpPr>
        <p:spPr>
          <a:xfrm flipV="1">
            <a:off x="2123728" y="3868823"/>
            <a:ext cx="288032" cy="404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8627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DE372877-5A6A-88BE-749E-A056A9085CE1}"/>
              </a:ext>
            </a:extLst>
          </p:cNvPr>
          <p:cNvPicPr>
            <a:picLocks noChangeAspect="1"/>
          </p:cNvPicPr>
          <p:nvPr/>
        </p:nvPicPr>
        <p:blipFill>
          <a:blip r:embed="rId3"/>
          <a:stretch>
            <a:fillRect/>
          </a:stretch>
        </p:blipFill>
        <p:spPr>
          <a:xfrm>
            <a:off x="406054" y="966831"/>
            <a:ext cx="4206605" cy="3292125"/>
          </a:xfrm>
          <a:prstGeom prst="rect">
            <a:avLst/>
          </a:prstGeom>
        </p:spPr>
      </p:pic>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Tris et filtres</a:t>
            </a:r>
          </a:p>
          <a:p>
            <a:r>
              <a:rPr lang="fr-FR" sz="1600" dirty="0">
                <a:latin typeface="Arial Black" pitchFamily="34" charset="0"/>
              </a:rPr>
              <a:t>Filtres par segments</a:t>
            </a:r>
          </a:p>
        </p:txBody>
      </p:sp>
      <p:sp>
        <p:nvSpPr>
          <p:cNvPr id="92" name="ZoneTexte 91"/>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a:t>
            </a:r>
            <a:endParaRPr lang="fr-FR" sz="2800" dirty="0">
              <a:solidFill>
                <a:schemeClr val="tx2"/>
              </a:solidFill>
              <a:latin typeface="Arial Black" pitchFamily="34" charset="0"/>
            </a:endParaRP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414F75E5-B125-1878-1DC3-D625B1FAC3C1}"/>
              </a:ext>
            </a:extLst>
          </p:cNvPr>
          <p:cNvSpPr txBox="1"/>
          <p:nvPr/>
        </p:nvSpPr>
        <p:spPr>
          <a:xfrm>
            <a:off x="179511" y="638354"/>
            <a:ext cx="4752527" cy="369332"/>
          </a:xfrm>
          <a:prstGeom prst="rect">
            <a:avLst/>
          </a:prstGeom>
          <a:noFill/>
        </p:spPr>
        <p:txBody>
          <a:bodyPr wrap="square" rtlCol="0">
            <a:spAutoFit/>
          </a:bodyPr>
          <a:lstStyle/>
          <a:p>
            <a:pPr algn="just"/>
            <a:r>
              <a:rPr lang="fr-FR" dirty="0"/>
              <a:t>Création de tableau &gt; insérer un segment</a:t>
            </a:r>
          </a:p>
        </p:txBody>
      </p:sp>
      <p:pic>
        <p:nvPicPr>
          <p:cNvPr id="2" name="Image 1">
            <a:extLst>
              <a:ext uri="{FF2B5EF4-FFF2-40B4-BE49-F238E27FC236}">
                <a16:creationId xmlns:a16="http://schemas.microsoft.com/office/drawing/2014/main" id="{A797B09A-09A8-7B14-69E1-475C35587ACF}"/>
              </a:ext>
            </a:extLst>
          </p:cNvPr>
          <p:cNvPicPr/>
          <p:nvPr/>
        </p:nvPicPr>
        <p:blipFill>
          <a:blip r:embed="rId4"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cxnSp>
        <p:nvCxnSpPr>
          <p:cNvPr id="13" name="Connecteur droit avec flèche 12">
            <a:extLst>
              <a:ext uri="{FF2B5EF4-FFF2-40B4-BE49-F238E27FC236}">
                <a16:creationId xmlns:a16="http://schemas.microsoft.com/office/drawing/2014/main" id="{5862D500-43CA-8921-6DAE-F9A26F8C96BE}"/>
              </a:ext>
            </a:extLst>
          </p:cNvPr>
          <p:cNvCxnSpPr>
            <a:cxnSpLocks/>
          </p:cNvCxnSpPr>
          <p:nvPr/>
        </p:nvCxnSpPr>
        <p:spPr>
          <a:xfrm flipH="1">
            <a:off x="4530503" y="1995686"/>
            <a:ext cx="329529" cy="135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589FDB9B-6F8B-79F4-4593-447C1F8DF1D1}"/>
              </a:ext>
            </a:extLst>
          </p:cNvPr>
          <p:cNvSpPr txBox="1"/>
          <p:nvPr/>
        </p:nvSpPr>
        <p:spPr>
          <a:xfrm>
            <a:off x="4839202" y="3203753"/>
            <a:ext cx="2000533" cy="954107"/>
          </a:xfrm>
          <a:prstGeom prst="rect">
            <a:avLst/>
          </a:prstGeom>
          <a:noFill/>
        </p:spPr>
        <p:txBody>
          <a:bodyPr wrap="square" rtlCol="0">
            <a:spAutoFit/>
          </a:bodyPr>
          <a:lstStyle/>
          <a:p>
            <a:pPr algn="ctr"/>
            <a:r>
              <a:rPr lang="fr-FR" sz="1400" dirty="0"/>
              <a:t>Intuitif si vous confiez le classeur à un novice et idéal pour les présentations en équipe</a:t>
            </a:r>
          </a:p>
        </p:txBody>
      </p:sp>
      <p:cxnSp>
        <p:nvCxnSpPr>
          <p:cNvPr id="34" name="Connecteur droit avec flèche 33">
            <a:extLst>
              <a:ext uri="{FF2B5EF4-FFF2-40B4-BE49-F238E27FC236}">
                <a16:creationId xmlns:a16="http://schemas.microsoft.com/office/drawing/2014/main" id="{E0822AA0-19C6-CD5C-23EB-9FDB99BE8A44}"/>
              </a:ext>
            </a:extLst>
          </p:cNvPr>
          <p:cNvCxnSpPr>
            <a:cxnSpLocks/>
          </p:cNvCxnSpPr>
          <p:nvPr/>
        </p:nvCxnSpPr>
        <p:spPr>
          <a:xfrm flipH="1">
            <a:off x="6789549" y="1995049"/>
            <a:ext cx="2733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5B3FD0C1-769F-DF39-F4BD-0E9B6956F6CF}"/>
              </a:ext>
            </a:extLst>
          </p:cNvPr>
          <p:cNvSpPr txBox="1"/>
          <p:nvPr/>
        </p:nvSpPr>
        <p:spPr>
          <a:xfrm>
            <a:off x="4659699" y="1177954"/>
            <a:ext cx="2282721" cy="954107"/>
          </a:xfrm>
          <a:prstGeom prst="rect">
            <a:avLst/>
          </a:prstGeom>
          <a:noFill/>
        </p:spPr>
        <p:txBody>
          <a:bodyPr wrap="square" rtlCol="0">
            <a:spAutoFit/>
          </a:bodyPr>
          <a:lstStyle/>
          <a:p>
            <a:pPr algn="ctr"/>
            <a:r>
              <a:rPr lang="fr-FR" sz="1400" dirty="0"/>
              <a:t>Chaque segment créé s’affiche sous la forme d’une fenêtre flottante qu’on peut déplacer où l’on veut</a:t>
            </a:r>
          </a:p>
        </p:txBody>
      </p:sp>
      <p:cxnSp>
        <p:nvCxnSpPr>
          <p:cNvPr id="38" name="Connecteur droit avec flèche 37">
            <a:extLst>
              <a:ext uri="{FF2B5EF4-FFF2-40B4-BE49-F238E27FC236}">
                <a16:creationId xmlns:a16="http://schemas.microsoft.com/office/drawing/2014/main" id="{48926A2F-F342-C8D4-3CE5-FEBE5E5F4514}"/>
              </a:ext>
            </a:extLst>
          </p:cNvPr>
          <p:cNvCxnSpPr>
            <a:cxnSpLocks/>
          </p:cNvCxnSpPr>
          <p:nvPr/>
        </p:nvCxnSpPr>
        <p:spPr>
          <a:xfrm flipV="1">
            <a:off x="2123728" y="3868823"/>
            <a:ext cx="288032" cy="404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0380359C-9596-B277-E400-A57F0F0939AC}"/>
              </a:ext>
            </a:extLst>
          </p:cNvPr>
          <p:cNvPicPr>
            <a:picLocks noChangeAspect="1"/>
          </p:cNvPicPr>
          <p:nvPr/>
        </p:nvPicPr>
        <p:blipFill>
          <a:blip r:embed="rId5"/>
          <a:stretch>
            <a:fillRect/>
          </a:stretch>
        </p:blipFill>
        <p:spPr>
          <a:xfrm>
            <a:off x="7128670" y="966831"/>
            <a:ext cx="1835819" cy="3446051"/>
          </a:xfrm>
          <a:prstGeom prst="rect">
            <a:avLst/>
          </a:prstGeom>
        </p:spPr>
      </p:pic>
      <p:cxnSp>
        <p:nvCxnSpPr>
          <p:cNvPr id="15" name="Connecteur droit avec flèche 14">
            <a:extLst>
              <a:ext uri="{FF2B5EF4-FFF2-40B4-BE49-F238E27FC236}">
                <a16:creationId xmlns:a16="http://schemas.microsoft.com/office/drawing/2014/main" id="{FECE7B0F-57E9-1508-644E-A4BE6C4E7A2E}"/>
              </a:ext>
            </a:extLst>
          </p:cNvPr>
          <p:cNvCxnSpPr>
            <a:cxnSpLocks/>
          </p:cNvCxnSpPr>
          <p:nvPr/>
        </p:nvCxnSpPr>
        <p:spPr>
          <a:xfrm flipH="1">
            <a:off x="4569175" y="2010631"/>
            <a:ext cx="286043" cy="777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62B9BE36-92B3-EAA8-8B2B-1B7AF3D07D99}"/>
              </a:ext>
            </a:extLst>
          </p:cNvPr>
          <p:cNvCxnSpPr>
            <a:cxnSpLocks/>
          </p:cNvCxnSpPr>
          <p:nvPr/>
        </p:nvCxnSpPr>
        <p:spPr>
          <a:xfrm flipH="1">
            <a:off x="4569175" y="1995049"/>
            <a:ext cx="286043" cy="1224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6012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Tris et filtres</a:t>
            </a:r>
          </a:p>
          <a:p>
            <a:r>
              <a:rPr lang="fr-FR" sz="1600" dirty="0">
                <a:latin typeface="Arial Black" pitchFamily="34" charset="0"/>
              </a:rPr>
              <a:t>Plan manuel</a:t>
            </a:r>
          </a:p>
        </p:txBody>
      </p:sp>
      <p:sp>
        <p:nvSpPr>
          <p:cNvPr id="92" name="ZoneTexte 91"/>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a:t>
            </a:r>
            <a:endParaRPr lang="fr-FR" sz="2800" dirty="0">
              <a:solidFill>
                <a:schemeClr val="tx2"/>
              </a:solidFill>
              <a:latin typeface="Arial Black" pitchFamily="34" charset="0"/>
            </a:endParaRP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414F75E5-B125-1878-1DC3-D625B1FAC3C1}"/>
              </a:ext>
            </a:extLst>
          </p:cNvPr>
          <p:cNvSpPr txBox="1"/>
          <p:nvPr/>
        </p:nvSpPr>
        <p:spPr>
          <a:xfrm>
            <a:off x="179512" y="638354"/>
            <a:ext cx="2376264" cy="369332"/>
          </a:xfrm>
          <a:prstGeom prst="rect">
            <a:avLst/>
          </a:prstGeom>
          <a:noFill/>
        </p:spPr>
        <p:txBody>
          <a:bodyPr wrap="square" rtlCol="0">
            <a:spAutoFit/>
          </a:bodyPr>
          <a:lstStyle/>
          <a:p>
            <a:pPr algn="just"/>
            <a:r>
              <a:rPr lang="fr-FR" dirty="0"/>
              <a:t>Données &gt; Grouper</a:t>
            </a:r>
          </a:p>
        </p:txBody>
      </p:sp>
      <p:pic>
        <p:nvPicPr>
          <p:cNvPr id="2" name="Image 1">
            <a:extLst>
              <a:ext uri="{FF2B5EF4-FFF2-40B4-BE49-F238E27FC236}">
                <a16:creationId xmlns:a16="http://schemas.microsoft.com/office/drawing/2014/main" id="{A797B09A-09A8-7B14-69E1-475C35587ACF}"/>
              </a:ext>
            </a:extLst>
          </p:cNvPr>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pic>
        <p:nvPicPr>
          <p:cNvPr id="7" name="Image 6">
            <a:extLst>
              <a:ext uri="{FF2B5EF4-FFF2-40B4-BE49-F238E27FC236}">
                <a16:creationId xmlns:a16="http://schemas.microsoft.com/office/drawing/2014/main" id="{FC49A6CF-D1B2-DA8D-8BB8-23883F480F63}"/>
              </a:ext>
            </a:extLst>
          </p:cNvPr>
          <p:cNvPicPr>
            <a:picLocks noChangeAspect="1"/>
          </p:cNvPicPr>
          <p:nvPr/>
        </p:nvPicPr>
        <p:blipFill>
          <a:blip r:embed="rId4"/>
          <a:stretch>
            <a:fillRect/>
          </a:stretch>
        </p:blipFill>
        <p:spPr>
          <a:xfrm>
            <a:off x="1303486" y="1174914"/>
            <a:ext cx="5104718" cy="2938509"/>
          </a:xfrm>
          <a:prstGeom prst="rect">
            <a:avLst/>
          </a:prstGeom>
        </p:spPr>
      </p:pic>
      <p:pic>
        <p:nvPicPr>
          <p:cNvPr id="10" name="Image 9">
            <a:extLst>
              <a:ext uri="{FF2B5EF4-FFF2-40B4-BE49-F238E27FC236}">
                <a16:creationId xmlns:a16="http://schemas.microsoft.com/office/drawing/2014/main" id="{79C45322-3947-D6C8-C78D-206C16805B40}"/>
              </a:ext>
            </a:extLst>
          </p:cNvPr>
          <p:cNvPicPr>
            <a:picLocks noChangeAspect="1"/>
          </p:cNvPicPr>
          <p:nvPr/>
        </p:nvPicPr>
        <p:blipFill>
          <a:blip r:embed="rId5"/>
          <a:stretch>
            <a:fillRect/>
          </a:stretch>
        </p:blipFill>
        <p:spPr>
          <a:xfrm>
            <a:off x="6516216" y="1851670"/>
            <a:ext cx="2457232" cy="2551499"/>
          </a:xfrm>
          <a:prstGeom prst="roundRect">
            <a:avLst/>
          </a:prstGeom>
        </p:spPr>
      </p:pic>
      <p:sp>
        <p:nvSpPr>
          <p:cNvPr id="12" name="ZoneTexte 11">
            <a:extLst>
              <a:ext uri="{FF2B5EF4-FFF2-40B4-BE49-F238E27FC236}">
                <a16:creationId xmlns:a16="http://schemas.microsoft.com/office/drawing/2014/main" id="{605E4941-84B9-3460-508E-E573FFB8C939}"/>
              </a:ext>
            </a:extLst>
          </p:cNvPr>
          <p:cNvSpPr txBox="1"/>
          <p:nvPr/>
        </p:nvSpPr>
        <p:spPr>
          <a:xfrm>
            <a:off x="6574826" y="650613"/>
            <a:ext cx="2457231" cy="738664"/>
          </a:xfrm>
          <a:prstGeom prst="rect">
            <a:avLst/>
          </a:prstGeom>
          <a:noFill/>
        </p:spPr>
        <p:txBody>
          <a:bodyPr wrap="square" rtlCol="0">
            <a:spAutoFit/>
          </a:bodyPr>
          <a:lstStyle/>
          <a:p>
            <a:r>
              <a:rPr lang="fr-FR" sz="1400" dirty="0"/>
              <a:t>Les lignes ou colonnes groupées peuvent être affichées ou masquées par + / -</a:t>
            </a:r>
          </a:p>
        </p:txBody>
      </p:sp>
      <p:cxnSp>
        <p:nvCxnSpPr>
          <p:cNvPr id="14" name="Connecteur droit avec flèche 13">
            <a:extLst>
              <a:ext uri="{FF2B5EF4-FFF2-40B4-BE49-F238E27FC236}">
                <a16:creationId xmlns:a16="http://schemas.microsoft.com/office/drawing/2014/main" id="{498710FC-77BD-9455-BA03-FE6B6532A424}"/>
              </a:ext>
            </a:extLst>
          </p:cNvPr>
          <p:cNvCxnSpPr>
            <a:cxnSpLocks/>
          </p:cNvCxnSpPr>
          <p:nvPr/>
        </p:nvCxnSpPr>
        <p:spPr>
          <a:xfrm flipH="1">
            <a:off x="6012160" y="914024"/>
            <a:ext cx="576064" cy="498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89170283-0081-3584-6F9B-FC94BA76A7F3}"/>
              </a:ext>
            </a:extLst>
          </p:cNvPr>
          <p:cNvCxnSpPr>
            <a:cxnSpLocks/>
            <a:stCxn id="12" idx="2"/>
          </p:cNvCxnSpPr>
          <p:nvPr/>
        </p:nvCxnSpPr>
        <p:spPr>
          <a:xfrm>
            <a:off x="7803442" y="1389277"/>
            <a:ext cx="112481" cy="462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3094091E-F07D-BB0E-E3A2-9FD1FE01C755}"/>
              </a:ext>
            </a:extLst>
          </p:cNvPr>
          <p:cNvSpPr txBox="1"/>
          <p:nvPr/>
        </p:nvSpPr>
        <p:spPr>
          <a:xfrm>
            <a:off x="2639669" y="574878"/>
            <a:ext cx="3300483" cy="523220"/>
          </a:xfrm>
          <a:prstGeom prst="rect">
            <a:avLst/>
          </a:prstGeom>
          <a:noFill/>
        </p:spPr>
        <p:txBody>
          <a:bodyPr wrap="square" rtlCol="0">
            <a:spAutoFit/>
          </a:bodyPr>
          <a:lstStyle/>
          <a:p>
            <a:r>
              <a:rPr lang="fr-FR" sz="1400" dirty="0"/>
              <a:t>Les lignes ou colonnes groupées feront partie du niveau 2 de votre plan</a:t>
            </a:r>
          </a:p>
        </p:txBody>
      </p:sp>
      <p:cxnSp>
        <p:nvCxnSpPr>
          <p:cNvPr id="23" name="Connecteur droit avec flèche 22">
            <a:extLst>
              <a:ext uri="{FF2B5EF4-FFF2-40B4-BE49-F238E27FC236}">
                <a16:creationId xmlns:a16="http://schemas.microsoft.com/office/drawing/2014/main" id="{4966A959-6810-308B-0A2C-9983F337B6C3}"/>
              </a:ext>
            </a:extLst>
          </p:cNvPr>
          <p:cNvCxnSpPr>
            <a:cxnSpLocks/>
          </p:cNvCxnSpPr>
          <p:nvPr/>
        </p:nvCxnSpPr>
        <p:spPr>
          <a:xfrm flipH="1">
            <a:off x="1619672" y="854165"/>
            <a:ext cx="990692" cy="613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8875C792-0A40-221B-683F-45B4E2C9C130}"/>
              </a:ext>
            </a:extLst>
          </p:cNvPr>
          <p:cNvSpPr txBox="1"/>
          <p:nvPr/>
        </p:nvSpPr>
        <p:spPr>
          <a:xfrm>
            <a:off x="187353" y="1788380"/>
            <a:ext cx="1008122" cy="1815882"/>
          </a:xfrm>
          <a:prstGeom prst="rect">
            <a:avLst/>
          </a:prstGeom>
          <a:noFill/>
        </p:spPr>
        <p:txBody>
          <a:bodyPr wrap="square" rtlCol="0">
            <a:spAutoFit/>
          </a:bodyPr>
          <a:lstStyle/>
          <a:p>
            <a:pPr algn="r"/>
            <a:r>
              <a:rPr lang="fr-FR" sz="1400" dirty="0"/>
              <a:t>Vous pouvez rappeler les niveau de plan par les boutons du bandeau</a:t>
            </a:r>
          </a:p>
        </p:txBody>
      </p:sp>
      <p:cxnSp>
        <p:nvCxnSpPr>
          <p:cNvPr id="26" name="Connecteur droit avec flèche 25">
            <a:extLst>
              <a:ext uri="{FF2B5EF4-FFF2-40B4-BE49-F238E27FC236}">
                <a16:creationId xmlns:a16="http://schemas.microsoft.com/office/drawing/2014/main" id="{97CC3BF3-45A3-C779-7F3A-185D8AFC26A4}"/>
              </a:ext>
            </a:extLst>
          </p:cNvPr>
          <p:cNvCxnSpPr>
            <a:cxnSpLocks/>
          </p:cNvCxnSpPr>
          <p:nvPr/>
        </p:nvCxnSpPr>
        <p:spPr>
          <a:xfrm flipV="1">
            <a:off x="971600" y="1490725"/>
            <a:ext cx="331886" cy="29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a:extLst>
              <a:ext uri="{FF2B5EF4-FFF2-40B4-BE49-F238E27FC236}">
                <a16:creationId xmlns:a16="http://schemas.microsoft.com/office/drawing/2014/main" id="{582DA803-5B9D-2D9C-CE5F-C5DDFAC67261}"/>
              </a:ext>
            </a:extLst>
          </p:cNvPr>
          <p:cNvCxnSpPr>
            <a:cxnSpLocks/>
          </p:cNvCxnSpPr>
          <p:nvPr/>
        </p:nvCxnSpPr>
        <p:spPr>
          <a:xfrm flipV="1">
            <a:off x="971600" y="1642880"/>
            <a:ext cx="331886" cy="1388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EFB407D9-7CDC-8140-E1DF-846658A5BA4E}"/>
              </a:ext>
            </a:extLst>
          </p:cNvPr>
          <p:cNvSpPr txBox="1"/>
          <p:nvPr/>
        </p:nvSpPr>
        <p:spPr>
          <a:xfrm>
            <a:off x="1417949" y="4222010"/>
            <a:ext cx="5242283" cy="523220"/>
          </a:xfrm>
          <a:prstGeom prst="rect">
            <a:avLst/>
          </a:prstGeom>
          <a:noFill/>
        </p:spPr>
        <p:txBody>
          <a:bodyPr wrap="square" rtlCol="0">
            <a:spAutoFit/>
          </a:bodyPr>
          <a:lstStyle/>
          <a:p>
            <a:pPr algn="ctr"/>
            <a:r>
              <a:rPr lang="fr-FR" sz="1400" dirty="0"/>
              <a:t>C’est un moyen idéal de ne visualiser les informations secondaires que quand vous en avez besoin !</a:t>
            </a:r>
          </a:p>
        </p:txBody>
      </p:sp>
    </p:spTree>
    <p:extLst>
      <p:ext uri="{BB962C8B-B14F-4D97-AF65-F5344CB8AC3E}">
        <p14:creationId xmlns:p14="http://schemas.microsoft.com/office/powerpoint/2010/main" val="1655413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699542"/>
            <a:ext cx="7776864" cy="923330"/>
          </a:xfrm>
          <a:prstGeom prst="rect">
            <a:avLst/>
          </a:prstGeom>
          <a:noFill/>
        </p:spPr>
        <p:txBody>
          <a:bodyPr wrap="square" rtlCol="0">
            <a:spAutoFit/>
          </a:bodyPr>
          <a:lstStyle/>
          <a:p>
            <a:pPr algn="just"/>
            <a:r>
              <a:rPr lang="fr-FR" dirty="0"/>
              <a:t>Les produits de la gamme logicielle Microsoft Office tel qu’Excel et le système d’exploitation Windows cités dans ce support sont des marques déposées par la société Microsoft Corporation.</a:t>
            </a:r>
          </a:p>
        </p:txBody>
      </p:sp>
      <p:sp>
        <p:nvSpPr>
          <p:cNvPr id="5" name="ZoneTexte 4"/>
          <p:cNvSpPr txBox="1"/>
          <p:nvPr/>
        </p:nvSpPr>
        <p:spPr>
          <a:xfrm>
            <a:off x="323528" y="1635646"/>
            <a:ext cx="7776864" cy="1200329"/>
          </a:xfrm>
          <a:prstGeom prst="rect">
            <a:avLst/>
          </a:prstGeom>
          <a:noFill/>
        </p:spPr>
        <p:txBody>
          <a:bodyPr wrap="square" rtlCol="0">
            <a:spAutoFit/>
          </a:bodyPr>
          <a:lstStyle/>
          <a:p>
            <a:pPr algn="just"/>
            <a:r>
              <a:rPr lang="fr-FR" dirty="0"/>
              <a:t>Les produits de la gamme logicielle Open Office ou Libre Office tel que Calc ainsi que des systèmes d’exploitation basés sur Linux sont des produits libres de droits. Toutefois, les évolutions et l’hébergement de ceux-ci sont coordonnés par les moyens techniques de la fondation Apache qui accepte les dons.</a:t>
            </a:r>
          </a:p>
        </p:txBody>
      </p:sp>
      <p:sp>
        <p:nvSpPr>
          <p:cNvPr id="6" name="ZoneTexte 5"/>
          <p:cNvSpPr txBox="1"/>
          <p:nvPr/>
        </p:nvSpPr>
        <p:spPr>
          <a:xfrm>
            <a:off x="323528" y="2859782"/>
            <a:ext cx="7848872" cy="923330"/>
          </a:xfrm>
          <a:prstGeom prst="rect">
            <a:avLst/>
          </a:prstGeom>
          <a:noFill/>
        </p:spPr>
        <p:txBody>
          <a:bodyPr wrap="square" rtlCol="0">
            <a:spAutoFit/>
          </a:bodyPr>
          <a:lstStyle/>
          <a:p>
            <a:pPr algn="just"/>
            <a:r>
              <a:rPr lang="fr-FR" dirty="0"/>
              <a:t>Les produits de la gamme logicielle hébergée par le Google Drive tel que </a:t>
            </a:r>
            <a:r>
              <a:rPr lang="fr-FR" dirty="0" err="1"/>
              <a:t>Gsheets</a:t>
            </a:r>
            <a:r>
              <a:rPr lang="fr-FR" dirty="0"/>
              <a:t> ainsi que le système d’exploitation Chrome OS sont des marques déposées par la Société Google.</a:t>
            </a:r>
          </a:p>
        </p:txBody>
      </p:sp>
      <p:sp>
        <p:nvSpPr>
          <p:cNvPr id="7" name="ZoneTexte 6"/>
          <p:cNvSpPr txBox="1"/>
          <p:nvPr/>
        </p:nvSpPr>
        <p:spPr>
          <a:xfrm>
            <a:off x="323528" y="3808660"/>
            <a:ext cx="7920880" cy="923330"/>
          </a:xfrm>
          <a:prstGeom prst="rect">
            <a:avLst/>
          </a:prstGeom>
          <a:noFill/>
        </p:spPr>
        <p:txBody>
          <a:bodyPr wrap="square" rtlCol="0">
            <a:spAutoFit/>
          </a:bodyPr>
          <a:lstStyle/>
          <a:p>
            <a:pPr algn="just"/>
            <a:r>
              <a:rPr lang="fr-FR" dirty="0">
                <a:solidFill>
                  <a:srgbClr val="3366CC"/>
                </a:solidFill>
              </a:rPr>
              <a:t>Ainsi, pour faciliter l’écriture, Il sera écrit « Excel », « Calc » et « </a:t>
            </a:r>
            <a:r>
              <a:rPr lang="fr-FR" dirty="0" err="1">
                <a:solidFill>
                  <a:srgbClr val="3366CC"/>
                </a:solidFill>
              </a:rPr>
              <a:t>Gsheets</a:t>
            </a:r>
            <a:r>
              <a:rPr lang="fr-FR" dirty="0">
                <a:solidFill>
                  <a:srgbClr val="3366CC"/>
                </a:solidFill>
              </a:rPr>
              <a:t> » mais il faudra comprendre « Microsoft  Office Excel », « Open Office Calc » et « Google </a:t>
            </a:r>
            <a:r>
              <a:rPr lang="fr-FR" dirty="0" err="1">
                <a:solidFill>
                  <a:srgbClr val="3366CC"/>
                </a:solidFill>
              </a:rPr>
              <a:t>Sheets</a:t>
            </a:r>
            <a:r>
              <a:rPr lang="fr-FR" dirty="0">
                <a:solidFill>
                  <a:srgbClr val="3366CC"/>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F8AABC98-B179-979C-60F5-A30036343BE0}"/>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6E50C56A-D8AB-F4B8-DA47-7BC90439F897}"/>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3"/>
              <a:extLst>
                <a:ext uri="{FF2B5EF4-FFF2-40B4-BE49-F238E27FC236}">
                  <a16:creationId xmlns:a16="http://schemas.microsoft.com/office/drawing/2014/main" id="{DFE715E1-8485-CBF7-BFB2-9900CA923F46}"/>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82" name="Rectangle 81"/>
          <p:cNvSpPr/>
          <p:nvPr/>
        </p:nvSpPr>
        <p:spPr>
          <a:xfrm>
            <a:off x="3347864" y="1347614"/>
            <a:ext cx="3744416" cy="1440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à coins arrondis 4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61" name="Rectangle à coins arrondis 60"/>
          <p:cNvSpPr/>
          <p:nvPr/>
        </p:nvSpPr>
        <p:spPr>
          <a:xfrm>
            <a:off x="1763688" y="3075806"/>
            <a:ext cx="792088" cy="792088"/>
          </a:xfrm>
          <a:prstGeom prst="roundRect">
            <a:avLst/>
          </a:prstGeom>
          <a:solidFill>
            <a:schemeClr val="accent1">
              <a:lumMod val="50000"/>
            </a:schemeClr>
          </a:solidFill>
          <a:effectLst>
            <a:outerShdw blurRad="50800" dist="38100" dir="2700000" sx="123000" sy="123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51" name="Rectangle à coins arrondis 50"/>
          <p:cNvSpPr/>
          <p:nvPr/>
        </p:nvSpPr>
        <p:spPr>
          <a:xfrm>
            <a:off x="1979712" y="1779662"/>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2</a:t>
            </a:r>
            <a:endParaRPr lang="fr-FR" sz="2400" dirty="0">
              <a:solidFill>
                <a:schemeClr val="bg1"/>
              </a:solidFill>
              <a:latin typeface="Arial Black" pitchFamily="34" charset="0"/>
            </a:endParaRPr>
          </a:p>
        </p:txBody>
      </p:sp>
      <p:sp>
        <p:nvSpPr>
          <p:cNvPr id="79" name="ZoneTexte 78"/>
          <p:cNvSpPr txBox="1"/>
          <p:nvPr/>
        </p:nvSpPr>
        <p:spPr>
          <a:xfrm>
            <a:off x="1979712" y="1707654"/>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a</a:t>
            </a:r>
          </a:p>
        </p:txBody>
      </p:sp>
      <p:sp>
        <p:nvSpPr>
          <p:cNvPr id="80" name="ZoneTexte 79"/>
          <p:cNvSpPr txBox="1"/>
          <p:nvPr/>
        </p:nvSpPr>
        <p:spPr>
          <a:xfrm>
            <a:off x="1835696" y="3003798"/>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bg1">
                    <a:lumMod val="95000"/>
                  </a:schemeClr>
                </a:solidFill>
                <a:latin typeface="Arial Black" pitchFamily="34" charset="0"/>
              </a:rPr>
              <a:t>c</a:t>
            </a:r>
          </a:p>
        </p:txBody>
      </p:sp>
      <p:sp>
        <p:nvSpPr>
          <p:cNvPr id="17" name="Rectangle à coins arrondis 16"/>
          <p:cNvSpPr/>
          <p:nvPr/>
        </p:nvSpPr>
        <p:spPr>
          <a:xfrm>
            <a:off x="1979712" y="242773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18" name="ZoneTexte 17"/>
          <p:cNvSpPr txBox="1"/>
          <p:nvPr/>
        </p:nvSpPr>
        <p:spPr>
          <a:xfrm>
            <a:off x="1979712" y="2355726"/>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b</a:t>
            </a:r>
          </a:p>
        </p:txBody>
      </p:sp>
      <p:sp>
        <p:nvSpPr>
          <p:cNvPr id="19" name="ZoneTexte 18"/>
          <p:cNvSpPr txBox="1"/>
          <p:nvPr/>
        </p:nvSpPr>
        <p:spPr>
          <a:xfrm>
            <a:off x="8748464" y="4155926"/>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c</a:t>
            </a:r>
          </a:p>
        </p:txBody>
      </p:sp>
      <p:sp>
        <p:nvSpPr>
          <p:cNvPr id="20" name="ZoneTexte 19"/>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2</a:t>
            </a:r>
            <a:endParaRPr lang="fr-FR" sz="2400" dirty="0">
              <a:solidFill>
                <a:schemeClr val="accent1">
                  <a:lumMod val="75000"/>
                </a:schemeClr>
              </a:solidFill>
              <a:latin typeface="Arial Black" pitchFamily="34" charset="0"/>
            </a:endParaRPr>
          </a:p>
        </p:txBody>
      </p:sp>
      <p:sp>
        <p:nvSpPr>
          <p:cNvPr id="21" name="ZoneTexte 20"/>
          <p:cNvSpPr txBox="1"/>
          <p:nvPr/>
        </p:nvSpPr>
        <p:spPr>
          <a:xfrm>
            <a:off x="3851920" y="987574"/>
            <a:ext cx="2880320" cy="830997"/>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Dompter </a:t>
            </a:r>
          </a:p>
          <a:p>
            <a:r>
              <a:rPr lang="fr-FR" sz="2400" dirty="0">
                <a:solidFill>
                  <a:schemeClr val="accent1">
                    <a:lumMod val="75000"/>
                  </a:schemeClr>
                </a:solidFill>
                <a:latin typeface="Arial Black" pitchFamily="34" charset="0"/>
              </a:rPr>
              <a:t>les objets</a:t>
            </a:r>
          </a:p>
        </p:txBody>
      </p:sp>
      <p:sp>
        <p:nvSpPr>
          <p:cNvPr id="22" name="ZoneTexte 21"/>
          <p:cNvSpPr txBox="1"/>
          <p:nvPr/>
        </p:nvSpPr>
        <p:spPr>
          <a:xfrm>
            <a:off x="2699792" y="1779662"/>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Appel de cellules (référencement,</a:t>
            </a:r>
          </a:p>
          <a:p>
            <a:r>
              <a:rPr lang="fr-FR" dirty="0">
                <a:solidFill>
                  <a:schemeClr val="accent1">
                    <a:lumMod val="60000"/>
                    <a:lumOff val="40000"/>
                  </a:schemeClr>
                </a:solidFill>
                <a:latin typeface="Arial Black" pitchFamily="34" charset="0"/>
              </a:rPr>
              <a:t>nommage, liaisons, hyper-Appel)</a:t>
            </a:r>
          </a:p>
        </p:txBody>
      </p:sp>
      <p:sp>
        <p:nvSpPr>
          <p:cNvPr id="25" name="ZoneTexte 24"/>
          <p:cNvSpPr txBox="1"/>
          <p:nvPr/>
        </p:nvSpPr>
        <p:spPr>
          <a:xfrm>
            <a:off x="2699792" y="2427734"/>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Outils de présentation</a:t>
            </a:r>
          </a:p>
          <a:p>
            <a:r>
              <a:rPr lang="fr-FR" dirty="0">
                <a:solidFill>
                  <a:schemeClr val="accent1">
                    <a:lumMod val="60000"/>
                    <a:lumOff val="40000"/>
                  </a:schemeClr>
                </a:solidFill>
                <a:latin typeface="Arial Black" pitchFamily="34" charset="0"/>
              </a:rPr>
              <a:t>(tris, filtres et plan)</a:t>
            </a:r>
          </a:p>
        </p:txBody>
      </p:sp>
      <p:sp>
        <p:nvSpPr>
          <p:cNvPr id="26" name="ZoneTexte 25"/>
          <p:cNvSpPr txBox="1"/>
          <p:nvPr/>
        </p:nvSpPr>
        <p:spPr>
          <a:xfrm>
            <a:off x="2699792" y="3077547"/>
            <a:ext cx="5904656" cy="646331"/>
          </a:xfrm>
          <a:prstGeom prst="rect">
            <a:avLst/>
          </a:prstGeom>
          <a:noFill/>
        </p:spPr>
        <p:txBody>
          <a:bodyPr wrap="square" rtlCol="0">
            <a:spAutoFit/>
          </a:bodyPr>
          <a:lstStyle/>
          <a:p>
            <a:r>
              <a:rPr lang="fr-FR" dirty="0">
                <a:solidFill>
                  <a:schemeClr val="accent1">
                    <a:lumMod val="75000"/>
                  </a:schemeClr>
                </a:solidFill>
                <a:latin typeface="Arial Black" pitchFamily="34" charset="0"/>
              </a:rPr>
              <a:t>Outils de calculs et de contrôle</a:t>
            </a:r>
          </a:p>
          <a:p>
            <a:r>
              <a:rPr lang="fr-FR" dirty="0">
                <a:solidFill>
                  <a:schemeClr val="accent1">
                    <a:lumMod val="75000"/>
                  </a:schemeClr>
                </a:solidFill>
                <a:latin typeface="Arial Black" pitchFamily="34" charset="0"/>
              </a:rPr>
              <a:t>(sous totaux, TCD, audit)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D145BD-ECC5-55FF-6525-D167B4DF9897}"/>
              </a:ext>
            </a:extLst>
          </p:cNvPr>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59E0A1EE-E922-EFE8-E352-766F70B0CC92}"/>
              </a:ext>
            </a:extLst>
          </p:cNvPr>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Sous totaux</a:t>
            </a:r>
          </a:p>
          <a:p>
            <a:r>
              <a:rPr lang="fr-FR" sz="1600" dirty="0">
                <a:latin typeface="Arial Black" pitchFamily="34" charset="0"/>
              </a:rPr>
              <a:t>Plan automatique</a:t>
            </a:r>
          </a:p>
        </p:txBody>
      </p:sp>
      <p:sp>
        <p:nvSpPr>
          <p:cNvPr id="4" name="ZoneTexte 3">
            <a:extLst>
              <a:ext uri="{FF2B5EF4-FFF2-40B4-BE49-F238E27FC236}">
                <a16:creationId xmlns:a16="http://schemas.microsoft.com/office/drawing/2014/main" id="{71D69B30-E499-DC8F-19F9-AA4F7DC4D31A}"/>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a</a:t>
            </a:r>
            <a:endParaRPr lang="fr-FR" sz="2800" dirty="0">
              <a:solidFill>
                <a:schemeClr val="tx2"/>
              </a:solidFill>
              <a:latin typeface="Arial Black" pitchFamily="34" charset="0"/>
            </a:endParaRPr>
          </a:p>
        </p:txBody>
      </p:sp>
      <p:cxnSp>
        <p:nvCxnSpPr>
          <p:cNvPr id="5" name="Connecteur droit 4">
            <a:extLst>
              <a:ext uri="{FF2B5EF4-FFF2-40B4-BE49-F238E27FC236}">
                <a16:creationId xmlns:a16="http://schemas.microsoft.com/office/drawing/2014/main" id="{93761650-82DC-A97A-69DD-966AD3D8217C}"/>
              </a:ext>
            </a:extLst>
          </p:cNvPr>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A83DC351-E2DD-F526-2003-C7566B9140B2}"/>
              </a:ext>
            </a:extLst>
          </p:cNvPr>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pic>
        <p:nvPicPr>
          <p:cNvPr id="8" name="Image 7">
            <a:extLst>
              <a:ext uri="{FF2B5EF4-FFF2-40B4-BE49-F238E27FC236}">
                <a16:creationId xmlns:a16="http://schemas.microsoft.com/office/drawing/2014/main" id="{3984159C-F796-5185-948E-BD49721072EE}"/>
              </a:ext>
            </a:extLst>
          </p:cNvPr>
          <p:cNvPicPr>
            <a:picLocks noChangeAspect="1"/>
          </p:cNvPicPr>
          <p:nvPr/>
        </p:nvPicPr>
        <p:blipFill>
          <a:blip r:embed="rId4"/>
          <a:stretch>
            <a:fillRect/>
          </a:stretch>
        </p:blipFill>
        <p:spPr>
          <a:xfrm>
            <a:off x="2462773" y="666132"/>
            <a:ext cx="2672222" cy="2896344"/>
          </a:xfrm>
          <a:prstGeom prst="rect">
            <a:avLst/>
          </a:prstGeom>
        </p:spPr>
      </p:pic>
      <p:sp>
        <p:nvSpPr>
          <p:cNvPr id="9" name="ZoneTexte 8">
            <a:extLst>
              <a:ext uri="{FF2B5EF4-FFF2-40B4-BE49-F238E27FC236}">
                <a16:creationId xmlns:a16="http://schemas.microsoft.com/office/drawing/2014/main" id="{A195C634-980F-D8D1-CDB1-E97677920D1B}"/>
              </a:ext>
            </a:extLst>
          </p:cNvPr>
          <p:cNvSpPr txBox="1"/>
          <p:nvPr/>
        </p:nvSpPr>
        <p:spPr>
          <a:xfrm>
            <a:off x="179512" y="638354"/>
            <a:ext cx="2376264" cy="369332"/>
          </a:xfrm>
          <a:prstGeom prst="rect">
            <a:avLst/>
          </a:prstGeom>
          <a:noFill/>
        </p:spPr>
        <p:txBody>
          <a:bodyPr wrap="square" rtlCol="0">
            <a:spAutoFit/>
          </a:bodyPr>
          <a:lstStyle/>
          <a:p>
            <a:pPr algn="just"/>
            <a:r>
              <a:rPr lang="fr-FR" dirty="0"/>
              <a:t>Données &gt; sous-total</a:t>
            </a:r>
          </a:p>
        </p:txBody>
      </p:sp>
      <p:sp>
        <p:nvSpPr>
          <p:cNvPr id="10" name="ZoneTexte 9">
            <a:extLst>
              <a:ext uri="{FF2B5EF4-FFF2-40B4-BE49-F238E27FC236}">
                <a16:creationId xmlns:a16="http://schemas.microsoft.com/office/drawing/2014/main" id="{4940B91F-83F5-8E84-081B-D9081A1C1467}"/>
              </a:ext>
            </a:extLst>
          </p:cNvPr>
          <p:cNvSpPr txBox="1"/>
          <p:nvPr/>
        </p:nvSpPr>
        <p:spPr>
          <a:xfrm>
            <a:off x="160540" y="1741249"/>
            <a:ext cx="1944216" cy="954107"/>
          </a:xfrm>
          <a:prstGeom prst="rect">
            <a:avLst/>
          </a:prstGeom>
          <a:noFill/>
        </p:spPr>
        <p:txBody>
          <a:bodyPr wrap="square" rtlCol="0">
            <a:spAutoFit/>
          </a:bodyPr>
          <a:lstStyle/>
          <a:p>
            <a:pPr algn="r"/>
            <a:r>
              <a:rPr lang="fr-FR" sz="1400" dirty="0">
                <a:solidFill>
                  <a:srgbClr val="FF0000"/>
                </a:solidFill>
              </a:rPr>
              <a:t>Il est essentiel que votre tableau soit trié sur la clé de synthèse des données</a:t>
            </a:r>
          </a:p>
        </p:txBody>
      </p:sp>
      <p:sp>
        <p:nvSpPr>
          <p:cNvPr id="11" name="ZoneTexte 10">
            <a:extLst>
              <a:ext uri="{FF2B5EF4-FFF2-40B4-BE49-F238E27FC236}">
                <a16:creationId xmlns:a16="http://schemas.microsoft.com/office/drawing/2014/main" id="{0B43F540-2450-FFDC-C788-D52772742C4E}"/>
              </a:ext>
            </a:extLst>
          </p:cNvPr>
          <p:cNvSpPr txBox="1"/>
          <p:nvPr/>
        </p:nvSpPr>
        <p:spPr>
          <a:xfrm>
            <a:off x="357991" y="1090513"/>
            <a:ext cx="1728234" cy="738664"/>
          </a:xfrm>
          <a:prstGeom prst="rect">
            <a:avLst/>
          </a:prstGeom>
          <a:noFill/>
        </p:spPr>
        <p:txBody>
          <a:bodyPr wrap="square" rtlCol="0">
            <a:spAutoFit/>
          </a:bodyPr>
          <a:lstStyle/>
          <a:p>
            <a:pPr algn="r"/>
            <a:r>
              <a:rPr lang="fr-FR" sz="1400" dirty="0"/>
              <a:t>Le choix « à chaque changement de … » est votre clé</a:t>
            </a:r>
          </a:p>
        </p:txBody>
      </p:sp>
      <p:cxnSp>
        <p:nvCxnSpPr>
          <p:cNvPr id="12" name="Connecteur droit avec flèche 11">
            <a:extLst>
              <a:ext uri="{FF2B5EF4-FFF2-40B4-BE49-F238E27FC236}">
                <a16:creationId xmlns:a16="http://schemas.microsoft.com/office/drawing/2014/main" id="{B9BE3492-248E-57F9-DFE6-70D6DD455EB7}"/>
              </a:ext>
            </a:extLst>
          </p:cNvPr>
          <p:cNvCxnSpPr>
            <a:cxnSpLocks/>
          </p:cNvCxnSpPr>
          <p:nvPr/>
        </p:nvCxnSpPr>
        <p:spPr>
          <a:xfrm>
            <a:off x="2061470" y="1286077"/>
            <a:ext cx="3097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7" name="Image 16">
            <a:extLst>
              <a:ext uri="{FF2B5EF4-FFF2-40B4-BE49-F238E27FC236}">
                <a16:creationId xmlns:a16="http://schemas.microsoft.com/office/drawing/2014/main" id="{A68A5E69-C6C5-3340-C062-D86C5BAF599A}"/>
              </a:ext>
            </a:extLst>
          </p:cNvPr>
          <p:cNvPicPr>
            <a:picLocks noChangeAspect="1"/>
          </p:cNvPicPr>
          <p:nvPr/>
        </p:nvPicPr>
        <p:blipFill>
          <a:blip r:embed="rId5"/>
          <a:stretch>
            <a:fillRect/>
          </a:stretch>
        </p:blipFill>
        <p:spPr>
          <a:xfrm>
            <a:off x="575556" y="3661814"/>
            <a:ext cx="8136904" cy="1358208"/>
          </a:xfrm>
          <a:prstGeom prst="rect">
            <a:avLst/>
          </a:prstGeom>
        </p:spPr>
      </p:pic>
      <p:sp>
        <p:nvSpPr>
          <p:cNvPr id="21" name="ZoneTexte 20">
            <a:extLst>
              <a:ext uri="{FF2B5EF4-FFF2-40B4-BE49-F238E27FC236}">
                <a16:creationId xmlns:a16="http://schemas.microsoft.com/office/drawing/2014/main" id="{6F7D86CA-1E38-5CD5-797A-E0A306C46CF3}"/>
              </a:ext>
            </a:extLst>
          </p:cNvPr>
          <p:cNvSpPr txBox="1"/>
          <p:nvPr/>
        </p:nvSpPr>
        <p:spPr>
          <a:xfrm>
            <a:off x="5292080" y="823020"/>
            <a:ext cx="3312368" cy="523220"/>
          </a:xfrm>
          <a:prstGeom prst="rect">
            <a:avLst/>
          </a:prstGeom>
          <a:noFill/>
        </p:spPr>
        <p:txBody>
          <a:bodyPr wrap="square" rtlCol="0">
            <a:spAutoFit/>
          </a:bodyPr>
          <a:lstStyle/>
          <a:p>
            <a:r>
              <a:rPr lang="fr-FR" sz="1400" dirty="0"/>
              <a:t>Choisissez la fonction de calcul avec laquelle vous allez opérer votre sous total</a:t>
            </a:r>
          </a:p>
        </p:txBody>
      </p:sp>
      <p:cxnSp>
        <p:nvCxnSpPr>
          <p:cNvPr id="22" name="Connecteur droit avec flèche 21">
            <a:extLst>
              <a:ext uri="{FF2B5EF4-FFF2-40B4-BE49-F238E27FC236}">
                <a16:creationId xmlns:a16="http://schemas.microsoft.com/office/drawing/2014/main" id="{0626DA6F-A819-599B-8340-24ECB63521F3}"/>
              </a:ext>
            </a:extLst>
          </p:cNvPr>
          <p:cNvCxnSpPr>
            <a:cxnSpLocks/>
            <a:stCxn id="21" idx="1"/>
          </p:cNvCxnSpPr>
          <p:nvPr/>
        </p:nvCxnSpPr>
        <p:spPr>
          <a:xfrm flipH="1">
            <a:off x="3995936" y="1084630"/>
            <a:ext cx="1296144" cy="623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CDB8EE87-92AD-5E35-E50D-B3010273B54C}"/>
              </a:ext>
            </a:extLst>
          </p:cNvPr>
          <p:cNvSpPr txBox="1"/>
          <p:nvPr/>
        </p:nvSpPr>
        <p:spPr>
          <a:xfrm>
            <a:off x="5327171" y="1373612"/>
            <a:ext cx="3312368" cy="523220"/>
          </a:xfrm>
          <a:prstGeom prst="rect">
            <a:avLst/>
          </a:prstGeom>
          <a:noFill/>
        </p:spPr>
        <p:txBody>
          <a:bodyPr wrap="square" rtlCol="0">
            <a:spAutoFit/>
          </a:bodyPr>
          <a:lstStyle/>
          <a:p>
            <a:r>
              <a:rPr lang="fr-FR" sz="1400" dirty="0"/>
              <a:t>Choisissez les colonnes (champs) sur lesquels opérer se calcul</a:t>
            </a:r>
          </a:p>
        </p:txBody>
      </p:sp>
      <p:sp>
        <p:nvSpPr>
          <p:cNvPr id="27" name="ZoneTexte 26">
            <a:extLst>
              <a:ext uri="{FF2B5EF4-FFF2-40B4-BE49-F238E27FC236}">
                <a16:creationId xmlns:a16="http://schemas.microsoft.com/office/drawing/2014/main" id="{F6A8D403-D356-A1D0-33BF-7C7D76E9E156}"/>
              </a:ext>
            </a:extLst>
          </p:cNvPr>
          <p:cNvSpPr txBox="1"/>
          <p:nvPr/>
        </p:nvSpPr>
        <p:spPr>
          <a:xfrm>
            <a:off x="5365587" y="1924891"/>
            <a:ext cx="3312368" cy="523220"/>
          </a:xfrm>
          <a:prstGeom prst="rect">
            <a:avLst/>
          </a:prstGeom>
          <a:noFill/>
        </p:spPr>
        <p:txBody>
          <a:bodyPr wrap="square" rtlCol="0">
            <a:spAutoFit/>
          </a:bodyPr>
          <a:lstStyle/>
          <a:p>
            <a:r>
              <a:rPr lang="fr-FR" sz="1400" dirty="0"/>
              <a:t>Gardez coché ‘remplacer les sous-totaux existants (en cas d’actualisation)</a:t>
            </a:r>
          </a:p>
        </p:txBody>
      </p:sp>
      <p:cxnSp>
        <p:nvCxnSpPr>
          <p:cNvPr id="28" name="Connecteur droit avec flèche 27">
            <a:extLst>
              <a:ext uri="{FF2B5EF4-FFF2-40B4-BE49-F238E27FC236}">
                <a16:creationId xmlns:a16="http://schemas.microsoft.com/office/drawing/2014/main" id="{0D77AB34-1124-95BC-BCE8-66140D26B360}"/>
              </a:ext>
            </a:extLst>
          </p:cNvPr>
          <p:cNvCxnSpPr>
            <a:cxnSpLocks/>
          </p:cNvCxnSpPr>
          <p:nvPr/>
        </p:nvCxnSpPr>
        <p:spPr>
          <a:xfrm flipH="1">
            <a:off x="4139952" y="1563712"/>
            <a:ext cx="1207104" cy="5505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2BEE9EF8-52F6-9DF1-93D8-7F68D1A2ACCB}"/>
              </a:ext>
            </a:extLst>
          </p:cNvPr>
          <p:cNvCxnSpPr>
            <a:cxnSpLocks/>
          </p:cNvCxnSpPr>
          <p:nvPr/>
        </p:nvCxnSpPr>
        <p:spPr>
          <a:xfrm flipH="1">
            <a:off x="3347864" y="2186270"/>
            <a:ext cx="2051219" cy="586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ZoneTexte 30">
            <a:extLst>
              <a:ext uri="{FF2B5EF4-FFF2-40B4-BE49-F238E27FC236}">
                <a16:creationId xmlns:a16="http://schemas.microsoft.com/office/drawing/2014/main" id="{E4506C7E-BBDA-CECC-55D5-0D993CFAAEE1}"/>
              </a:ext>
            </a:extLst>
          </p:cNvPr>
          <p:cNvSpPr txBox="1"/>
          <p:nvPr/>
        </p:nvSpPr>
        <p:spPr>
          <a:xfrm>
            <a:off x="5365587" y="2531742"/>
            <a:ext cx="3312368" cy="307777"/>
          </a:xfrm>
          <a:prstGeom prst="rect">
            <a:avLst/>
          </a:prstGeom>
          <a:noFill/>
        </p:spPr>
        <p:txBody>
          <a:bodyPr wrap="square" rtlCol="0">
            <a:spAutoFit/>
          </a:bodyPr>
          <a:lstStyle/>
          <a:p>
            <a:r>
              <a:rPr lang="fr-FR" sz="1400" dirty="0"/>
              <a:t>Demandez un synthèse par niveau de plan</a:t>
            </a:r>
          </a:p>
        </p:txBody>
      </p:sp>
      <p:cxnSp>
        <p:nvCxnSpPr>
          <p:cNvPr id="32" name="Connecteur droit avec flèche 31">
            <a:extLst>
              <a:ext uri="{FF2B5EF4-FFF2-40B4-BE49-F238E27FC236}">
                <a16:creationId xmlns:a16="http://schemas.microsoft.com/office/drawing/2014/main" id="{0E26ED71-A13B-48D8-65B8-EF283FAD284F}"/>
              </a:ext>
            </a:extLst>
          </p:cNvPr>
          <p:cNvCxnSpPr>
            <a:cxnSpLocks/>
            <a:stCxn id="31" idx="1"/>
          </p:cNvCxnSpPr>
          <p:nvPr/>
        </p:nvCxnSpPr>
        <p:spPr>
          <a:xfrm flipH="1">
            <a:off x="3778414" y="2685631"/>
            <a:ext cx="1587173" cy="488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C313BDEC-6EA6-E4E1-F0F6-C4EDADE636EE}"/>
              </a:ext>
            </a:extLst>
          </p:cNvPr>
          <p:cNvSpPr txBox="1"/>
          <p:nvPr/>
        </p:nvSpPr>
        <p:spPr>
          <a:xfrm>
            <a:off x="5220072" y="2923313"/>
            <a:ext cx="3312368" cy="523220"/>
          </a:xfrm>
          <a:prstGeom prst="rect">
            <a:avLst/>
          </a:prstGeom>
          <a:noFill/>
        </p:spPr>
        <p:txBody>
          <a:bodyPr wrap="square" rtlCol="0">
            <a:spAutoFit/>
          </a:bodyPr>
          <a:lstStyle/>
          <a:p>
            <a:pPr algn="ctr"/>
            <a:r>
              <a:rPr lang="fr-FR" sz="1400" dirty="0"/>
              <a:t>Ci-dessous, l’affichage en niveau 2 du classeur exemple</a:t>
            </a:r>
          </a:p>
        </p:txBody>
      </p:sp>
      <p:cxnSp>
        <p:nvCxnSpPr>
          <p:cNvPr id="37" name="Connecteur droit avec flèche 36">
            <a:extLst>
              <a:ext uri="{FF2B5EF4-FFF2-40B4-BE49-F238E27FC236}">
                <a16:creationId xmlns:a16="http://schemas.microsoft.com/office/drawing/2014/main" id="{C5F332B9-7275-A33D-AFAC-E4235D023ABB}"/>
              </a:ext>
            </a:extLst>
          </p:cNvPr>
          <p:cNvCxnSpPr>
            <a:cxnSpLocks/>
          </p:cNvCxnSpPr>
          <p:nvPr/>
        </p:nvCxnSpPr>
        <p:spPr>
          <a:xfrm>
            <a:off x="6926477" y="3379258"/>
            <a:ext cx="0" cy="239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435A39FF-7AD2-BA25-F7A3-67F8C07381B0}"/>
              </a:ext>
            </a:extLst>
          </p:cNvPr>
          <p:cNvPicPr>
            <a:picLocks noChangeAspect="1"/>
          </p:cNvPicPr>
          <p:nvPr/>
        </p:nvPicPr>
        <p:blipFill>
          <a:blip r:embed="rId3"/>
          <a:stretch>
            <a:fillRect/>
          </a:stretch>
        </p:blipFill>
        <p:spPr>
          <a:xfrm>
            <a:off x="3366047" y="726834"/>
            <a:ext cx="4876800" cy="2952750"/>
          </a:xfrm>
          <a:prstGeom prst="rect">
            <a:avLst/>
          </a:prstGeom>
        </p:spPr>
      </p:pic>
      <p:sp>
        <p:nvSpPr>
          <p:cNvPr id="2" name="Rectangle 1">
            <a:extLst>
              <a:ext uri="{FF2B5EF4-FFF2-40B4-BE49-F238E27FC236}">
                <a16:creationId xmlns:a16="http://schemas.microsoft.com/office/drawing/2014/main" id="{46D145BD-ECC5-55FF-6525-D167B4DF9897}"/>
              </a:ext>
            </a:extLst>
          </p:cNvPr>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59E0A1EE-E922-EFE8-E352-766F70B0CC92}"/>
              </a:ext>
            </a:extLst>
          </p:cNvPr>
          <p:cNvSpPr txBox="1"/>
          <p:nvPr/>
        </p:nvSpPr>
        <p:spPr>
          <a:xfrm>
            <a:off x="971600"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Sous totaux</a:t>
            </a:r>
          </a:p>
          <a:p>
            <a:r>
              <a:rPr lang="fr-FR" sz="1600" dirty="0">
                <a:latin typeface="Arial Black" pitchFamily="34" charset="0"/>
              </a:rPr>
              <a:t>consolidation</a:t>
            </a:r>
          </a:p>
        </p:txBody>
      </p:sp>
      <p:sp>
        <p:nvSpPr>
          <p:cNvPr id="4" name="ZoneTexte 3">
            <a:extLst>
              <a:ext uri="{FF2B5EF4-FFF2-40B4-BE49-F238E27FC236}">
                <a16:creationId xmlns:a16="http://schemas.microsoft.com/office/drawing/2014/main" id="{71D69B30-E499-DC8F-19F9-AA4F7DC4D31A}"/>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b</a:t>
            </a:r>
            <a:endParaRPr lang="fr-FR" sz="2800" dirty="0">
              <a:solidFill>
                <a:schemeClr val="tx2"/>
              </a:solidFill>
              <a:latin typeface="Arial Black" pitchFamily="34" charset="0"/>
            </a:endParaRPr>
          </a:p>
        </p:txBody>
      </p:sp>
      <p:cxnSp>
        <p:nvCxnSpPr>
          <p:cNvPr id="5" name="Connecteur droit 4">
            <a:extLst>
              <a:ext uri="{FF2B5EF4-FFF2-40B4-BE49-F238E27FC236}">
                <a16:creationId xmlns:a16="http://schemas.microsoft.com/office/drawing/2014/main" id="{93761650-82DC-A97A-69DD-966AD3D8217C}"/>
              </a:ext>
            </a:extLst>
          </p:cNvPr>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A83DC351-E2DD-F526-2003-C7566B9140B2}"/>
              </a:ext>
            </a:extLst>
          </p:cNvPr>
          <p:cNvPicPr/>
          <p:nvPr/>
        </p:nvPicPr>
        <p:blipFill>
          <a:blip r:embed="rId4"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sp>
        <p:nvSpPr>
          <p:cNvPr id="9" name="ZoneTexte 8">
            <a:extLst>
              <a:ext uri="{FF2B5EF4-FFF2-40B4-BE49-F238E27FC236}">
                <a16:creationId xmlns:a16="http://schemas.microsoft.com/office/drawing/2014/main" id="{A195C634-980F-D8D1-CDB1-E97677920D1B}"/>
              </a:ext>
            </a:extLst>
          </p:cNvPr>
          <p:cNvSpPr txBox="1"/>
          <p:nvPr/>
        </p:nvSpPr>
        <p:spPr>
          <a:xfrm>
            <a:off x="179512" y="638354"/>
            <a:ext cx="2376264" cy="369332"/>
          </a:xfrm>
          <a:prstGeom prst="rect">
            <a:avLst/>
          </a:prstGeom>
          <a:noFill/>
        </p:spPr>
        <p:txBody>
          <a:bodyPr wrap="square" rtlCol="0">
            <a:spAutoFit/>
          </a:bodyPr>
          <a:lstStyle/>
          <a:p>
            <a:pPr algn="just"/>
            <a:r>
              <a:rPr lang="fr-FR" dirty="0"/>
              <a:t>Données &gt; Consolider</a:t>
            </a:r>
          </a:p>
        </p:txBody>
      </p:sp>
      <p:sp>
        <p:nvSpPr>
          <p:cNvPr id="11" name="ZoneTexte 10">
            <a:extLst>
              <a:ext uri="{FF2B5EF4-FFF2-40B4-BE49-F238E27FC236}">
                <a16:creationId xmlns:a16="http://schemas.microsoft.com/office/drawing/2014/main" id="{0B43F540-2450-FFDC-C788-D52772742C4E}"/>
              </a:ext>
            </a:extLst>
          </p:cNvPr>
          <p:cNvSpPr txBox="1"/>
          <p:nvPr/>
        </p:nvSpPr>
        <p:spPr>
          <a:xfrm>
            <a:off x="357990" y="1090513"/>
            <a:ext cx="2557825" cy="307777"/>
          </a:xfrm>
          <a:prstGeom prst="rect">
            <a:avLst/>
          </a:prstGeom>
          <a:noFill/>
        </p:spPr>
        <p:txBody>
          <a:bodyPr wrap="square" rtlCol="0">
            <a:spAutoFit/>
          </a:bodyPr>
          <a:lstStyle/>
          <a:p>
            <a:pPr algn="r"/>
            <a:r>
              <a:rPr lang="fr-FR" sz="1400" dirty="0"/>
              <a:t>Choisir la fonction de sous total</a:t>
            </a:r>
          </a:p>
        </p:txBody>
      </p:sp>
      <p:cxnSp>
        <p:nvCxnSpPr>
          <p:cNvPr id="12" name="Connecteur droit avec flèche 11">
            <a:extLst>
              <a:ext uri="{FF2B5EF4-FFF2-40B4-BE49-F238E27FC236}">
                <a16:creationId xmlns:a16="http://schemas.microsoft.com/office/drawing/2014/main" id="{B9BE3492-248E-57F9-DFE6-70D6DD455EB7}"/>
              </a:ext>
            </a:extLst>
          </p:cNvPr>
          <p:cNvCxnSpPr>
            <a:cxnSpLocks/>
          </p:cNvCxnSpPr>
          <p:nvPr/>
        </p:nvCxnSpPr>
        <p:spPr>
          <a:xfrm>
            <a:off x="3056253" y="1347614"/>
            <a:ext cx="3097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8" name="Image 17">
            <a:extLst>
              <a:ext uri="{FF2B5EF4-FFF2-40B4-BE49-F238E27FC236}">
                <a16:creationId xmlns:a16="http://schemas.microsoft.com/office/drawing/2014/main" id="{7FC7EF59-4755-6EEB-1A28-D21476DB09F6}"/>
              </a:ext>
            </a:extLst>
          </p:cNvPr>
          <p:cNvPicPr>
            <a:picLocks noChangeAspect="1"/>
          </p:cNvPicPr>
          <p:nvPr/>
        </p:nvPicPr>
        <p:blipFill>
          <a:blip r:embed="rId5"/>
          <a:stretch>
            <a:fillRect/>
          </a:stretch>
        </p:blipFill>
        <p:spPr>
          <a:xfrm>
            <a:off x="561381" y="3791081"/>
            <a:ext cx="7933107" cy="1158340"/>
          </a:xfrm>
          <a:prstGeom prst="rect">
            <a:avLst/>
          </a:prstGeom>
        </p:spPr>
      </p:pic>
      <p:sp>
        <p:nvSpPr>
          <p:cNvPr id="19" name="ZoneTexte 18">
            <a:extLst>
              <a:ext uri="{FF2B5EF4-FFF2-40B4-BE49-F238E27FC236}">
                <a16:creationId xmlns:a16="http://schemas.microsoft.com/office/drawing/2014/main" id="{86919934-BC49-6D0E-50FA-0A6C228A7D1D}"/>
              </a:ext>
            </a:extLst>
          </p:cNvPr>
          <p:cNvSpPr txBox="1"/>
          <p:nvPr/>
        </p:nvSpPr>
        <p:spPr>
          <a:xfrm>
            <a:off x="224608" y="1498924"/>
            <a:ext cx="2736303" cy="523220"/>
          </a:xfrm>
          <a:prstGeom prst="rect">
            <a:avLst/>
          </a:prstGeom>
          <a:noFill/>
        </p:spPr>
        <p:txBody>
          <a:bodyPr wrap="square" rtlCol="0">
            <a:spAutoFit/>
          </a:bodyPr>
          <a:lstStyle/>
          <a:p>
            <a:pPr algn="r"/>
            <a:r>
              <a:rPr lang="fr-FR" sz="1400" dirty="0"/>
              <a:t>Montrer les plages des différents tableaux et clique sur ajouter</a:t>
            </a:r>
          </a:p>
        </p:txBody>
      </p:sp>
      <p:cxnSp>
        <p:nvCxnSpPr>
          <p:cNvPr id="20" name="Connecteur droit avec flèche 19">
            <a:extLst>
              <a:ext uri="{FF2B5EF4-FFF2-40B4-BE49-F238E27FC236}">
                <a16:creationId xmlns:a16="http://schemas.microsoft.com/office/drawing/2014/main" id="{9919677A-1B49-ABDA-08F2-E987022FFC7E}"/>
              </a:ext>
            </a:extLst>
          </p:cNvPr>
          <p:cNvCxnSpPr>
            <a:cxnSpLocks/>
          </p:cNvCxnSpPr>
          <p:nvPr/>
        </p:nvCxnSpPr>
        <p:spPr>
          <a:xfrm>
            <a:off x="3056253" y="1760534"/>
            <a:ext cx="15877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3DE0B91F-0B2B-6247-CDFC-D6CE4F76F9EC}"/>
              </a:ext>
            </a:extLst>
          </p:cNvPr>
          <p:cNvCxnSpPr>
            <a:cxnSpLocks/>
          </p:cNvCxnSpPr>
          <p:nvPr/>
        </p:nvCxnSpPr>
        <p:spPr>
          <a:xfrm>
            <a:off x="3056253" y="1760534"/>
            <a:ext cx="4252051" cy="458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D0789299-1DAF-C6EC-D9CB-06E4D24AF07C}"/>
              </a:ext>
            </a:extLst>
          </p:cNvPr>
          <p:cNvSpPr txBox="1"/>
          <p:nvPr/>
        </p:nvSpPr>
        <p:spPr>
          <a:xfrm>
            <a:off x="107504" y="2158183"/>
            <a:ext cx="2916507" cy="738664"/>
          </a:xfrm>
          <a:prstGeom prst="rect">
            <a:avLst/>
          </a:prstGeom>
          <a:noFill/>
        </p:spPr>
        <p:txBody>
          <a:bodyPr wrap="square" rtlCol="0">
            <a:spAutoFit/>
          </a:bodyPr>
          <a:lstStyle/>
          <a:p>
            <a:pPr algn="r"/>
            <a:r>
              <a:rPr lang="fr-FR" sz="1400" dirty="0"/>
              <a:t>Indiquez ou ont vos étiquettes et liez aux données sources pour une mise à jour automatique des résultats</a:t>
            </a:r>
          </a:p>
        </p:txBody>
      </p:sp>
      <p:cxnSp>
        <p:nvCxnSpPr>
          <p:cNvPr id="34" name="Connecteur droit avec flèche 33">
            <a:extLst>
              <a:ext uri="{FF2B5EF4-FFF2-40B4-BE49-F238E27FC236}">
                <a16:creationId xmlns:a16="http://schemas.microsoft.com/office/drawing/2014/main" id="{FD05F404-33A8-3E58-65AE-1C90E0786D87}"/>
              </a:ext>
            </a:extLst>
          </p:cNvPr>
          <p:cNvCxnSpPr>
            <a:cxnSpLocks/>
          </p:cNvCxnSpPr>
          <p:nvPr/>
        </p:nvCxnSpPr>
        <p:spPr>
          <a:xfrm>
            <a:off x="2960911" y="2787774"/>
            <a:ext cx="530969"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ZoneTexte 37">
            <a:extLst>
              <a:ext uri="{FF2B5EF4-FFF2-40B4-BE49-F238E27FC236}">
                <a16:creationId xmlns:a16="http://schemas.microsoft.com/office/drawing/2014/main" id="{C1C3C26F-D585-4215-AC71-1EE894613899}"/>
              </a:ext>
            </a:extLst>
          </p:cNvPr>
          <p:cNvSpPr txBox="1"/>
          <p:nvPr/>
        </p:nvSpPr>
        <p:spPr>
          <a:xfrm>
            <a:off x="201144" y="2922993"/>
            <a:ext cx="2916507" cy="738664"/>
          </a:xfrm>
          <a:prstGeom prst="rect">
            <a:avLst/>
          </a:prstGeom>
          <a:noFill/>
        </p:spPr>
        <p:txBody>
          <a:bodyPr wrap="square" rtlCol="0">
            <a:spAutoFit/>
          </a:bodyPr>
          <a:lstStyle/>
          <a:p>
            <a:pPr algn="ctr"/>
            <a:r>
              <a:rPr lang="fr-FR" sz="1400" dirty="0"/>
              <a:t>Le plan de la feuille consolidée vous permet de retrouver en niveau 2 vos données sources</a:t>
            </a:r>
          </a:p>
        </p:txBody>
      </p:sp>
      <p:cxnSp>
        <p:nvCxnSpPr>
          <p:cNvPr id="39" name="Connecteur droit avec flèche 38">
            <a:extLst>
              <a:ext uri="{FF2B5EF4-FFF2-40B4-BE49-F238E27FC236}">
                <a16:creationId xmlns:a16="http://schemas.microsoft.com/office/drawing/2014/main" id="{23B5528D-1BBF-ABDE-4C77-D209D6A29DFE}"/>
              </a:ext>
            </a:extLst>
          </p:cNvPr>
          <p:cNvCxnSpPr>
            <a:cxnSpLocks/>
          </p:cNvCxnSpPr>
          <p:nvPr/>
        </p:nvCxnSpPr>
        <p:spPr>
          <a:xfrm>
            <a:off x="1907704" y="3594503"/>
            <a:ext cx="0" cy="170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8072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D145BD-ECC5-55FF-6525-D167B4DF9897}"/>
              </a:ext>
            </a:extLst>
          </p:cNvPr>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59E0A1EE-E922-EFE8-E352-766F70B0CC92}"/>
              </a:ext>
            </a:extLst>
          </p:cNvPr>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Tableaux Croisés Dynamiques</a:t>
            </a:r>
          </a:p>
        </p:txBody>
      </p:sp>
      <p:sp>
        <p:nvSpPr>
          <p:cNvPr id="4" name="ZoneTexte 3">
            <a:extLst>
              <a:ext uri="{FF2B5EF4-FFF2-40B4-BE49-F238E27FC236}">
                <a16:creationId xmlns:a16="http://schemas.microsoft.com/office/drawing/2014/main" id="{71D69B30-E499-DC8F-19F9-AA4F7DC4D31A}"/>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c</a:t>
            </a:r>
            <a:endParaRPr lang="fr-FR" sz="2800" dirty="0">
              <a:solidFill>
                <a:schemeClr val="tx2"/>
              </a:solidFill>
              <a:latin typeface="Arial Black" pitchFamily="34" charset="0"/>
            </a:endParaRPr>
          </a:p>
        </p:txBody>
      </p:sp>
      <p:cxnSp>
        <p:nvCxnSpPr>
          <p:cNvPr id="5" name="Connecteur droit 4">
            <a:extLst>
              <a:ext uri="{FF2B5EF4-FFF2-40B4-BE49-F238E27FC236}">
                <a16:creationId xmlns:a16="http://schemas.microsoft.com/office/drawing/2014/main" id="{93761650-82DC-A97A-69DD-966AD3D8217C}"/>
              </a:ext>
            </a:extLst>
          </p:cNvPr>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A83DC351-E2DD-F526-2003-C7566B9140B2}"/>
              </a:ext>
            </a:extLst>
          </p:cNvPr>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sp>
        <p:nvSpPr>
          <p:cNvPr id="9" name="ZoneTexte 8">
            <a:extLst>
              <a:ext uri="{FF2B5EF4-FFF2-40B4-BE49-F238E27FC236}">
                <a16:creationId xmlns:a16="http://schemas.microsoft.com/office/drawing/2014/main" id="{A195C634-980F-D8D1-CDB1-E97677920D1B}"/>
              </a:ext>
            </a:extLst>
          </p:cNvPr>
          <p:cNvSpPr txBox="1"/>
          <p:nvPr/>
        </p:nvSpPr>
        <p:spPr>
          <a:xfrm>
            <a:off x="179512" y="638354"/>
            <a:ext cx="2376264" cy="369332"/>
          </a:xfrm>
          <a:prstGeom prst="rect">
            <a:avLst/>
          </a:prstGeom>
          <a:noFill/>
        </p:spPr>
        <p:txBody>
          <a:bodyPr wrap="square" rtlCol="0">
            <a:spAutoFit/>
          </a:bodyPr>
          <a:lstStyle/>
          <a:p>
            <a:pPr algn="just"/>
            <a:r>
              <a:rPr lang="fr-FR" dirty="0"/>
              <a:t>Insertion &gt; TCD</a:t>
            </a:r>
          </a:p>
        </p:txBody>
      </p:sp>
      <p:pic>
        <p:nvPicPr>
          <p:cNvPr id="13" name="Image 12">
            <a:extLst>
              <a:ext uri="{FF2B5EF4-FFF2-40B4-BE49-F238E27FC236}">
                <a16:creationId xmlns:a16="http://schemas.microsoft.com/office/drawing/2014/main" id="{D5A40E47-6D15-11EC-0E71-DB22DDFCFEAE}"/>
              </a:ext>
            </a:extLst>
          </p:cNvPr>
          <p:cNvPicPr>
            <a:picLocks noChangeAspect="1"/>
          </p:cNvPicPr>
          <p:nvPr/>
        </p:nvPicPr>
        <p:blipFill>
          <a:blip r:embed="rId4"/>
          <a:stretch>
            <a:fillRect/>
          </a:stretch>
        </p:blipFill>
        <p:spPr>
          <a:xfrm>
            <a:off x="2409338" y="1362063"/>
            <a:ext cx="6066046" cy="1638442"/>
          </a:xfrm>
          <a:prstGeom prst="rect">
            <a:avLst/>
          </a:prstGeom>
        </p:spPr>
      </p:pic>
      <p:pic>
        <p:nvPicPr>
          <p:cNvPr id="15" name="Image 14">
            <a:extLst>
              <a:ext uri="{FF2B5EF4-FFF2-40B4-BE49-F238E27FC236}">
                <a16:creationId xmlns:a16="http://schemas.microsoft.com/office/drawing/2014/main" id="{643C059B-25EE-4FB6-15A9-1ADF698B1347}"/>
              </a:ext>
            </a:extLst>
          </p:cNvPr>
          <p:cNvPicPr>
            <a:picLocks noChangeAspect="1"/>
          </p:cNvPicPr>
          <p:nvPr/>
        </p:nvPicPr>
        <p:blipFill>
          <a:blip r:embed="rId5"/>
          <a:stretch>
            <a:fillRect/>
          </a:stretch>
        </p:blipFill>
        <p:spPr>
          <a:xfrm>
            <a:off x="112741" y="968022"/>
            <a:ext cx="1861733" cy="4064967"/>
          </a:xfrm>
          <a:prstGeom prst="rect">
            <a:avLst/>
          </a:prstGeom>
        </p:spPr>
      </p:pic>
      <p:sp>
        <p:nvSpPr>
          <p:cNvPr id="16" name="ZoneTexte 15">
            <a:extLst>
              <a:ext uri="{FF2B5EF4-FFF2-40B4-BE49-F238E27FC236}">
                <a16:creationId xmlns:a16="http://schemas.microsoft.com/office/drawing/2014/main" id="{B00E6451-1BB7-1940-73ED-840B1F06C88B}"/>
              </a:ext>
            </a:extLst>
          </p:cNvPr>
          <p:cNvSpPr txBox="1"/>
          <p:nvPr/>
        </p:nvSpPr>
        <p:spPr>
          <a:xfrm>
            <a:off x="2463147" y="810480"/>
            <a:ext cx="4217705" cy="523220"/>
          </a:xfrm>
          <a:prstGeom prst="rect">
            <a:avLst/>
          </a:prstGeom>
          <a:noFill/>
        </p:spPr>
        <p:txBody>
          <a:bodyPr wrap="square" rtlCol="0">
            <a:spAutoFit/>
          </a:bodyPr>
          <a:lstStyle/>
          <a:p>
            <a:r>
              <a:rPr lang="fr-FR" sz="1400" dirty="0"/>
              <a:t>Les colonnes sont des champs que vous pouvez glisser dans les 4 zones de construction du TCD</a:t>
            </a:r>
          </a:p>
        </p:txBody>
      </p:sp>
      <p:cxnSp>
        <p:nvCxnSpPr>
          <p:cNvPr id="18" name="Connecteur droit avec flèche 17">
            <a:extLst>
              <a:ext uri="{FF2B5EF4-FFF2-40B4-BE49-F238E27FC236}">
                <a16:creationId xmlns:a16="http://schemas.microsoft.com/office/drawing/2014/main" id="{D1621A9C-D2BB-76E4-D9C4-CC3FDB54CBB0}"/>
              </a:ext>
            </a:extLst>
          </p:cNvPr>
          <p:cNvCxnSpPr>
            <a:cxnSpLocks/>
          </p:cNvCxnSpPr>
          <p:nvPr/>
        </p:nvCxnSpPr>
        <p:spPr>
          <a:xfrm flipV="1">
            <a:off x="827584" y="1714693"/>
            <a:ext cx="1581754" cy="1856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0BB5300C-B062-7902-989F-53CC173298E1}"/>
              </a:ext>
            </a:extLst>
          </p:cNvPr>
          <p:cNvCxnSpPr>
            <a:cxnSpLocks/>
          </p:cNvCxnSpPr>
          <p:nvPr/>
        </p:nvCxnSpPr>
        <p:spPr>
          <a:xfrm flipV="1">
            <a:off x="1974474" y="2274054"/>
            <a:ext cx="2058296" cy="1377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a:extLst>
              <a:ext uri="{FF2B5EF4-FFF2-40B4-BE49-F238E27FC236}">
                <a16:creationId xmlns:a16="http://schemas.microsoft.com/office/drawing/2014/main" id="{B790FF73-7C0B-4C5F-593D-75B40F2A68EA}"/>
              </a:ext>
            </a:extLst>
          </p:cNvPr>
          <p:cNvCxnSpPr>
            <a:cxnSpLocks/>
          </p:cNvCxnSpPr>
          <p:nvPr/>
        </p:nvCxnSpPr>
        <p:spPr>
          <a:xfrm flipV="1">
            <a:off x="738202" y="2924978"/>
            <a:ext cx="1671136" cy="13749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C658A397-29EF-CFC5-6DAE-DBF3C160882C}"/>
              </a:ext>
            </a:extLst>
          </p:cNvPr>
          <p:cNvCxnSpPr>
            <a:cxnSpLocks/>
          </p:cNvCxnSpPr>
          <p:nvPr/>
        </p:nvCxnSpPr>
        <p:spPr>
          <a:xfrm flipV="1">
            <a:off x="1881124" y="2806963"/>
            <a:ext cx="2978908" cy="1560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id="{C2ADD967-49FF-BE18-1836-A321F3802DD7}"/>
              </a:ext>
            </a:extLst>
          </p:cNvPr>
          <p:cNvCxnSpPr>
            <a:cxnSpLocks/>
            <a:stCxn id="16" idx="1"/>
          </p:cNvCxnSpPr>
          <p:nvPr/>
        </p:nvCxnSpPr>
        <p:spPr>
          <a:xfrm flipH="1">
            <a:off x="971600" y="1072090"/>
            <a:ext cx="1491547" cy="666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3" name="Image 42">
            <a:extLst>
              <a:ext uri="{FF2B5EF4-FFF2-40B4-BE49-F238E27FC236}">
                <a16:creationId xmlns:a16="http://schemas.microsoft.com/office/drawing/2014/main" id="{5B408BD9-93CE-852B-556F-38FDCFEE7BF7}"/>
              </a:ext>
            </a:extLst>
          </p:cNvPr>
          <p:cNvPicPr>
            <a:picLocks noChangeAspect="1"/>
          </p:cNvPicPr>
          <p:nvPr/>
        </p:nvPicPr>
        <p:blipFill>
          <a:blip r:embed="rId6"/>
          <a:stretch>
            <a:fillRect/>
          </a:stretch>
        </p:blipFill>
        <p:spPr>
          <a:xfrm>
            <a:off x="6084168" y="2881968"/>
            <a:ext cx="2721160" cy="2138054"/>
          </a:xfrm>
          <a:prstGeom prst="rect">
            <a:avLst/>
          </a:prstGeom>
        </p:spPr>
      </p:pic>
      <p:sp>
        <p:nvSpPr>
          <p:cNvPr id="48" name="ZoneTexte 47">
            <a:extLst>
              <a:ext uri="{FF2B5EF4-FFF2-40B4-BE49-F238E27FC236}">
                <a16:creationId xmlns:a16="http://schemas.microsoft.com/office/drawing/2014/main" id="{F591BBF1-4184-30EB-DE47-005FAE99C1AC}"/>
              </a:ext>
            </a:extLst>
          </p:cNvPr>
          <p:cNvSpPr txBox="1"/>
          <p:nvPr/>
        </p:nvSpPr>
        <p:spPr>
          <a:xfrm>
            <a:off x="2843808" y="4007473"/>
            <a:ext cx="2972949" cy="892552"/>
          </a:xfrm>
          <a:prstGeom prst="rect">
            <a:avLst/>
          </a:prstGeom>
          <a:noFill/>
        </p:spPr>
        <p:txBody>
          <a:bodyPr wrap="square" rtlCol="0">
            <a:spAutoFit/>
          </a:bodyPr>
          <a:lstStyle/>
          <a:p>
            <a:r>
              <a:rPr lang="fr-FR" sz="1400" dirty="0"/>
              <a:t>2ble click sur le champ de Valeurs pour modifier le type de calcul.</a:t>
            </a:r>
          </a:p>
          <a:p>
            <a:r>
              <a:rPr lang="fr-FR" sz="1100" dirty="0"/>
              <a:t>Par défaut : le nombre de valeurs texte ou la somme des nombres</a:t>
            </a:r>
          </a:p>
        </p:txBody>
      </p:sp>
      <p:cxnSp>
        <p:nvCxnSpPr>
          <p:cNvPr id="49" name="Connecteur droit avec flèche 48">
            <a:extLst>
              <a:ext uri="{FF2B5EF4-FFF2-40B4-BE49-F238E27FC236}">
                <a16:creationId xmlns:a16="http://schemas.microsoft.com/office/drawing/2014/main" id="{DD990F10-A3CC-2CF8-CA80-FC49EF665D3E}"/>
              </a:ext>
            </a:extLst>
          </p:cNvPr>
          <p:cNvCxnSpPr>
            <a:cxnSpLocks/>
          </p:cNvCxnSpPr>
          <p:nvPr/>
        </p:nvCxnSpPr>
        <p:spPr>
          <a:xfrm flipH="1">
            <a:off x="1982990" y="4316801"/>
            <a:ext cx="837503" cy="101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eur droit avec flèche 50">
            <a:extLst>
              <a:ext uri="{FF2B5EF4-FFF2-40B4-BE49-F238E27FC236}">
                <a16:creationId xmlns:a16="http://schemas.microsoft.com/office/drawing/2014/main" id="{825BE6CB-2283-044A-767D-6C1AB2BB76F4}"/>
              </a:ext>
            </a:extLst>
          </p:cNvPr>
          <p:cNvCxnSpPr>
            <a:cxnSpLocks/>
          </p:cNvCxnSpPr>
          <p:nvPr/>
        </p:nvCxnSpPr>
        <p:spPr>
          <a:xfrm flipV="1">
            <a:off x="5472100" y="4445405"/>
            <a:ext cx="540060" cy="8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130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74D658-772F-55EB-31E1-9365DECAC02C}"/>
              </a:ext>
            </a:extLst>
          </p:cNvPr>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57F897B6-15F8-E876-5451-B213A0EC70B1}"/>
              </a:ext>
            </a:extLst>
          </p:cNvPr>
          <p:cNvSpPr txBox="1"/>
          <p:nvPr/>
        </p:nvSpPr>
        <p:spPr>
          <a:xfrm>
            <a:off x="971600" y="123478"/>
            <a:ext cx="5904656" cy="646331"/>
          </a:xfrm>
          <a:prstGeom prst="rect">
            <a:avLst/>
          </a:prstGeom>
          <a:noFill/>
        </p:spPr>
        <p:txBody>
          <a:bodyPr wrap="square" rtlCol="0">
            <a:spAutoFit/>
          </a:bodyPr>
          <a:lstStyle/>
          <a:p>
            <a:r>
              <a:rPr lang="fr-FR" dirty="0">
                <a:solidFill>
                  <a:schemeClr val="accent1">
                    <a:lumMod val="75000"/>
                  </a:schemeClr>
                </a:solidFill>
                <a:latin typeface="Arial Black" pitchFamily="34" charset="0"/>
              </a:rPr>
              <a:t>Audits</a:t>
            </a:r>
          </a:p>
          <a:p>
            <a:r>
              <a:rPr lang="fr-FR" dirty="0">
                <a:latin typeface="Arial Black" pitchFamily="34" charset="0"/>
              </a:rPr>
              <a:t>Repérer les antécédents</a:t>
            </a:r>
          </a:p>
        </p:txBody>
      </p:sp>
      <p:sp>
        <p:nvSpPr>
          <p:cNvPr id="4" name="ZoneTexte 3">
            <a:extLst>
              <a:ext uri="{FF2B5EF4-FFF2-40B4-BE49-F238E27FC236}">
                <a16:creationId xmlns:a16="http://schemas.microsoft.com/office/drawing/2014/main" id="{6E7D5C22-DCFD-841E-4AF9-8DFE829D6AF6}"/>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d</a:t>
            </a:r>
            <a:endParaRPr lang="fr-FR" sz="2800" dirty="0">
              <a:solidFill>
                <a:schemeClr val="tx2"/>
              </a:solidFill>
              <a:latin typeface="Arial Black" pitchFamily="34" charset="0"/>
            </a:endParaRPr>
          </a:p>
        </p:txBody>
      </p:sp>
      <p:cxnSp>
        <p:nvCxnSpPr>
          <p:cNvPr id="5" name="Connecteur droit 4">
            <a:extLst>
              <a:ext uri="{FF2B5EF4-FFF2-40B4-BE49-F238E27FC236}">
                <a16:creationId xmlns:a16="http://schemas.microsoft.com/office/drawing/2014/main" id="{08A4ACC0-737D-2D7B-FAD8-CA0114F8D425}"/>
              </a:ext>
            </a:extLst>
          </p:cNvPr>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0BA3602A-E544-7461-FEAE-721C5785686C}"/>
              </a:ext>
            </a:extLst>
          </p:cNvPr>
          <p:cNvPicPr/>
          <p:nvPr/>
        </p:nvPicPr>
        <p:blipFill>
          <a:blip r:embed="rId3"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sp>
        <p:nvSpPr>
          <p:cNvPr id="7" name="ZoneTexte 6">
            <a:extLst>
              <a:ext uri="{FF2B5EF4-FFF2-40B4-BE49-F238E27FC236}">
                <a16:creationId xmlns:a16="http://schemas.microsoft.com/office/drawing/2014/main" id="{2B9BBBAF-0ED2-951D-4873-49DA42A150E9}"/>
              </a:ext>
            </a:extLst>
          </p:cNvPr>
          <p:cNvSpPr txBox="1"/>
          <p:nvPr/>
        </p:nvSpPr>
        <p:spPr>
          <a:xfrm>
            <a:off x="179512" y="638354"/>
            <a:ext cx="4104456" cy="369332"/>
          </a:xfrm>
          <a:prstGeom prst="rect">
            <a:avLst/>
          </a:prstGeom>
          <a:noFill/>
        </p:spPr>
        <p:txBody>
          <a:bodyPr wrap="square" rtlCol="0">
            <a:spAutoFit/>
          </a:bodyPr>
          <a:lstStyle/>
          <a:p>
            <a:pPr algn="just"/>
            <a:r>
              <a:rPr lang="fr-FR" dirty="0"/>
              <a:t>Formules &gt; antécédents / dépendants</a:t>
            </a:r>
          </a:p>
        </p:txBody>
      </p:sp>
      <p:pic>
        <p:nvPicPr>
          <p:cNvPr id="9" name="Image 8">
            <a:extLst>
              <a:ext uri="{FF2B5EF4-FFF2-40B4-BE49-F238E27FC236}">
                <a16:creationId xmlns:a16="http://schemas.microsoft.com/office/drawing/2014/main" id="{4497CD10-93F4-3930-347F-9A4C3D4F7148}"/>
              </a:ext>
            </a:extLst>
          </p:cNvPr>
          <p:cNvPicPr>
            <a:picLocks noChangeAspect="1"/>
          </p:cNvPicPr>
          <p:nvPr/>
        </p:nvPicPr>
        <p:blipFill>
          <a:blip r:embed="rId4"/>
          <a:stretch>
            <a:fillRect/>
          </a:stretch>
        </p:blipFill>
        <p:spPr>
          <a:xfrm>
            <a:off x="3995936" y="950761"/>
            <a:ext cx="4511431" cy="2339543"/>
          </a:xfrm>
          <a:prstGeom prst="rect">
            <a:avLst/>
          </a:prstGeom>
        </p:spPr>
      </p:pic>
      <p:sp>
        <p:nvSpPr>
          <p:cNvPr id="10" name="ZoneTexte 9">
            <a:extLst>
              <a:ext uri="{FF2B5EF4-FFF2-40B4-BE49-F238E27FC236}">
                <a16:creationId xmlns:a16="http://schemas.microsoft.com/office/drawing/2014/main" id="{1E2C6FD6-69FF-3AA0-6E0E-F7C3AB7E5E81}"/>
              </a:ext>
            </a:extLst>
          </p:cNvPr>
          <p:cNvSpPr txBox="1"/>
          <p:nvPr/>
        </p:nvSpPr>
        <p:spPr>
          <a:xfrm>
            <a:off x="4581344" y="3566968"/>
            <a:ext cx="4217705" cy="523220"/>
          </a:xfrm>
          <a:prstGeom prst="rect">
            <a:avLst/>
          </a:prstGeom>
          <a:noFill/>
        </p:spPr>
        <p:txBody>
          <a:bodyPr wrap="square" rtlCol="0">
            <a:spAutoFit/>
          </a:bodyPr>
          <a:lstStyle/>
          <a:p>
            <a:r>
              <a:rPr lang="fr-FR" sz="1400" dirty="0"/>
              <a:t>Repérer les antécédents permet de connaitre quelles sont les valeurs englobées dans la formule d’une cellule</a:t>
            </a:r>
          </a:p>
        </p:txBody>
      </p:sp>
      <p:cxnSp>
        <p:nvCxnSpPr>
          <p:cNvPr id="11" name="Connecteur droit avec flèche 10">
            <a:extLst>
              <a:ext uri="{FF2B5EF4-FFF2-40B4-BE49-F238E27FC236}">
                <a16:creationId xmlns:a16="http://schemas.microsoft.com/office/drawing/2014/main" id="{1E517734-7EE2-973E-8C86-4D23A365D917}"/>
              </a:ext>
            </a:extLst>
          </p:cNvPr>
          <p:cNvCxnSpPr>
            <a:cxnSpLocks/>
          </p:cNvCxnSpPr>
          <p:nvPr/>
        </p:nvCxnSpPr>
        <p:spPr>
          <a:xfrm flipV="1">
            <a:off x="7164288" y="3290304"/>
            <a:ext cx="0" cy="323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Image 14">
            <a:extLst>
              <a:ext uri="{FF2B5EF4-FFF2-40B4-BE49-F238E27FC236}">
                <a16:creationId xmlns:a16="http://schemas.microsoft.com/office/drawing/2014/main" id="{04238831-B230-00DA-C407-431289304A13}"/>
              </a:ext>
            </a:extLst>
          </p:cNvPr>
          <p:cNvPicPr>
            <a:picLocks noChangeAspect="1"/>
          </p:cNvPicPr>
          <p:nvPr/>
        </p:nvPicPr>
        <p:blipFill>
          <a:blip r:embed="rId5"/>
          <a:stretch>
            <a:fillRect/>
          </a:stretch>
        </p:blipFill>
        <p:spPr>
          <a:xfrm>
            <a:off x="2230236" y="4124113"/>
            <a:ext cx="2598645" cy="762066"/>
          </a:xfrm>
          <a:prstGeom prst="rect">
            <a:avLst/>
          </a:prstGeom>
        </p:spPr>
      </p:pic>
      <p:cxnSp>
        <p:nvCxnSpPr>
          <p:cNvPr id="16" name="Connecteur droit avec flèche 15">
            <a:extLst>
              <a:ext uri="{FF2B5EF4-FFF2-40B4-BE49-F238E27FC236}">
                <a16:creationId xmlns:a16="http://schemas.microsoft.com/office/drawing/2014/main" id="{08D79D9F-8200-891E-ACD8-E7178A2CB822}"/>
              </a:ext>
            </a:extLst>
          </p:cNvPr>
          <p:cNvCxnSpPr>
            <a:cxnSpLocks/>
          </p:cNvCxnSpPr>
          <p:nvPr/>
        </p:nvCxnSpPr>
        <p:spPr>
          <a:xfrm>
            <a:off x="2915816" y="3828578"/>
            <a:ext cx="16561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0333A599-6BBA-53A0-5D79-CE8E886543FB}"/>
              </a:ext>
            </a:extLst>
          </p:cNvPr>
          <p:cNvCxnSpPr/>
          <p:nvPr/>
        </p:nvCxnSpPr>
        <p:spPr>
          <a:xfrm>
            <a:off x="2915816" y="3828578"/>
            <a:ext cx="0" cy="261610"/>
          </a:xfrm>
          <a:prstGeom prst="line">
            <a:avLst/>
          </a:prstGeom>
        </p:spPr>
        <p:style>
          <a:lnRef idx="1">
            <a:schemeClr val="accent1"/>
          </a:lnRef>
          <a:fillRef idx="0">
            <a:schemeClr val="accent1"/>
          </a:fillRef>
          <a:effectRef idx="0">
            <a:schemeClr val="accent1"/>
          </a:effectRef>
          <a:fontRef idx="minor">
            <a:schemeClr val="tx1"/>
          </a:fontRef>
        </p:style>
      </p:cxnSp>
      <p:pic>
        <p:nvPicPr>
          <p:cNvPr id="23" name="Image 22">
            <a:extLst>
              <a:ext uri="{FF2B5EF4-FFF2-40B4-BE49-F238E27FC236}">
                <a16:creationId xmlns:a16="http://schemas.microsoft.com/office/drawing/2014/main" id="{F5EAC261-D6E2-EDB7-DBD1-E6DA1E91528B}"/>
              </a:ext>
            </a:extLst>
          </p:cNvPr>
          <p:cNvPicPr>
            <a:picLocks noChangeAspect="1"/>
          </p:cNvPicPr>
          <p:nvPr/>
        </p:nvPicPr>
        <p:blipFill>
          <a:blip r:embed="rId6"/>
          <a:stretch>
            <a:fillRect/>
          </a:stretch>
        </p:blipFill>
        <p:spPr>
          <a:xfrm>
            <a:off x="421564" y="1175308"/>
            <a:ext cx="1244088" cy="2305429"/>
          </a:xfrm>
          <a:prstGeom prst="rect">
            <a:avLst/>
          </a:prstGeom>
        </p:spPr>
      </p:pic>
      <p:sp>
        <p:nvSpPr>
          <p:cNvPr id="24" name="ZoneTexte 23">
            <a:extLst>
              <a:ext uri="{FF2B5EF4-FFF2-40B4-BE49-F238E27FC236}">
                <a16:creationId xmlns:a16="http://schemas.microsoft.com/office/drawing/2014/main" id="{665E2846-DDF9-867C-FD50-0286CA623326}"/>
              </a:ext>
            </a:extLst>
          </p:cNvPr>
          <p:cNvSpPr txBox="1"/>
          <p:nvPr/>
        </p:nvSpPr>
        <p:spPr>
          <a:xfrm>
            <a:off x="1922538" y="1657347"/>
            <a:ext cx="1964836" cy="1169551"/>
          </a:xfrm>
          <a:prstGeom prst="rect">
            <a:avLst/>
          </a:prstGeom>
          <a:noFill/>
        </p:spPr>
        <p:txBody>
          <a:bodyPr wrap="square" rtlCol="0">
            <a:spAutoFit/>
          </a:bodyPr>
          <a:lstStyle/>
          <a:p>
            <a:r>
              <a:rPr lang="fr-FR" sz="1400" dirty="0"/>
              <a:t>Repérer les dépendants permet de connaitre quelles sont les cellules qui opèrent des calculs sur la cellule auditée</a:t>
            </a:r>
          </a:p>
        </p:txBody>
      </p:sp>
      <p:cxnSp>
        <p:nvCxnSpPr>
          <p:cNvPr id="25" name="Connecteur droit avec flèche 24">
            <a:extLst>
              <a:ext uri="{FF2B5EF4-FFF2-40B4-BE49-F238E27FC236}">
                <a16:creationId xmlns:a16="http://schemas.microsoft.com/office/drawing/2014/main" id="{C6C07379-F1C1-EA66-42CF-2A5041A43E2E}"/>
              </a:ext>
            </a:extLst>
          </p:cNvPr>
          <p:cNvCxnSpPr>
            <a:cxnSpLocks/>
          </p:cNvCxnSpPr>
          <p:nvPr/>
        </p:nvCxnSpPr>
        <p:spPr>
          <a:xfrm flipH="1">
            <a:off x="1540888" y="2328022"/>
            <a:ext cx="38606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4E64745F-D4DC-E012-7245-5B1030C1210F}"/>
              </a:ext>
            </a:extLst>
          </p:cNvPr>
          <p:cNvCxnSpPr>
            <a:cxnSpLocks/>
          </p:cNvCxnSpPr>
          <p:nvPr/>
        </p:nvCxnSpPr>
        <p:spPr>
          <a:xfrm flipH="1">
            <a:off x="1922538" y="4443958"/>
            <a:ext cx="20119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54FFA86C-42BE-90F2-9C79-8C16A2E5100B}"/>
              </a:ext>
            </a:extLst>
          </p:cNvPr>
          <p:cNvCxnSpPr>
            <a:cxnSpLocks/>
          </p:cNvCxnSpPr>
          <p:nvPr/>
        </p:nvCxnSpPr>
        <p:spPr>
          <a:xfrm>
            <a:off x="1922538" y="3290304"/>
            <a:ext cx="0" cy="115365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F0D9CE5C-E810-CB9D-79AE-119F5DD36893}"/>
              </a:ext>
            </a:extLst>
          </p:cNvPr>
          <p:cNvCxnSpPr>
            <a:cxnSpLocks/>
          </p:cNvCxnSpPr>
          <p:nvPr/>
        </p:nvCxnSpPr>
        <p:spPr>
          <a:xfrm flipH="1">
            <a:off x="1922538" y="3290304"/>
            <a:ext cx="8436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01291A51-B6E2-B5BE-3810-0ABD2B738BDA}"/>
              </a:ext>
            </a:extLst>
          </p:cNvPr>
          <p:cNvCxnSpPr>
            <a:cxnSpLocks/>
          </p:cNvCxnSpPr>
          <p:nvPr/>
        </p:nvCxnSpPr>
        <p:spPr>
          <a:xfrm flipV="1">
            <a:off x="2766204" y="2931790"/>
            <a:ext cx="0" cy="34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26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CCFDD76D-98CC-CFD6-D0CE-3DFC0961D5C7}"/>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494ADE23-3EB0-ED55-23A0-84300C7E79B1}"/>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3"/>
              <a:extLst>
                <a:ext uri="{FF2B5EF4-FFF2-40B4-BE49-F238E27FC236}">
                  <a16:creationId xmlns:a16="http://schemas.microsoft.com/office/drawing/2014/main" id="{715E2C7E-D8DA-55E4-A57B-A316BE13F1DB}"/>
                </a:ext>
              </a:extLst>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82" name="Rectangle 81"/>
          <p:cNvSpPr/>
          <p:nvPr/>
        </p:nvSpPr>
        <p:spPr>
          <a:xfrm>
            <a:off x="3347864" y="1347614"/>
            <a:ext cx="3744416" cy="1440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à coins arrondis 4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7" name="Rectangle à coins arrondis 36"/>
          <p:cNvSpPr/>
          <p:nvPr/>
        </p:nvSpPr>
        <p:spPr>
          <a:xfrm>
            <a:off x="1979712" y="242773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58" name="ZoneTexte 57"/>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2</a:t>
            </a:r>
            <a:endParaRPr lang="fr-FR" sz="2400" dirty="0">
              <a:solidFill>
                <a:schemeClr val="accent1">
                  <a:lumMod val="75000"/>
                </a:schemeClr>
              </a:solidFill>
              <a:latin typeface="Arial Black" pitchFamily="34" charset="0"/>
            </a:endParaRPr>
          </a:p>
        </p:txBody>
      </p:sp>
      <p:sp>
        <p:nvSpPr>
          <p:cNvPr id="61" name="Rectangle à coins arrondis 60"/>
          <p:cNvSpPr/>
          <p:nvPr/>
        </p:nvSpPr>
        <p:spPr>
          <a:xfrm>
            <a:off x="1979712" y="3075806"/>
            <a:ext cx="648072" cy="576064"/>
          </a:xfrm>
          <a:prstGeom prst="roundRect">
            <a:avLst/>
          </a:prstGeom>
          <a:solidFill>
            <a:schemeClr val="tx2">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1" name="Rectangle à coins arrondis 50"/>
          <p:cNvSpPr/>
          <p:nvPr/>
        </p:nvSpPr>
        <p:spPr>
          <a:xfrm>
            <a:off x="1763688" y="1635646"/>
            <a:ext cx="864096" cy="792088"/>
          </a:xfrm>
          <a:prstGeom prst="roundRect">
            <a:avLst/>
          </a:prstGeom>
          <a:solidFill>
            <a:schemeClr val="tx2">
              <a:lumMod val="60000"/>
              <a:lumOff val="40000"/>
            </a:schemeClr>
          </a:solidFill>
          <a:effectLst>
            <a:outerShdw blurRad="50800" dist="38100" dir="2700000" sx="110000" sy="11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2" name="ZoneTexte 51"/>
          <p:cNvSpPr txBox="1"/>
          <p:nvPr/>
        </p:nvSpPr>
        <p:spPr>
          <a:xfrm>
            <a:off x="3851920" y="987574"/>
            <a:ext cx="2880320" cy="830997"/>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Dompter </a:t>
            </a:r>
          </a:p>
          <a:p>
            <a:r>
              <a:rPr lang="fr-FR" sz="2400" dirty="0">
                <a:solidFill>
                  <a:schemeClr val="accent1">
                    <a:lumMod val="75000"/>
                  </a:schemeClr>
                </a:solidFill>
                <a:latin typeface="Arial Black" pitchFamily="34" charset="0"/>
              </a:rPr>
              <a:t>les objets</a:t>
            </a:r>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2</a:t>
            </a:r>
            <a:endParaRPr lang="fr-FR" sz="2400" dirty="0">
              <a:solidFill>
                <a:schemeClr val="bg1"/>
              </a:solidFill>
              <a:latin typeface="Arial Black" pitchFamily="34" charset="0"/>
            </a:endParaRPr>
          </a:p>
        </p:txBody>
      </p:sp>
      <p:sp>
        <p:nvSpPr>
          <p:cNvPr id="76" name="ZoneTexte 75"/>
          <p:cNvSpPr txBox="1"/>
          <p:nvPr/>
        </p:nvSpPr>
        <p:spPr>
          <a:xfrm>
            <a:off x="2699792" y="1779662"/>
            <a:ext cx="5904656" cy="646331"/>
          </a:xfrm>
          <a:prstGeom prst="rect">
            <a:avLst/>
          </a:prstGeom>
          <a:noFill/>
        </p:spPr>
        <p:txBody>
          <a:bodyPr wrap="square" rtlCol="0">
            <a:spAutoFit/>
          </a:bodyPr>
          <a:lstStyle/>
          <a:p>
            <a:r>
              <a:rPr lang="fr-FR" dirty="0">
                <a:solidFill>
                  <a:schemeClr val="accent1">
                    <a:lumMod val="75000"/>
                  </a:schemeClr>
                </a:solidFill>
                <a:latin typeface="Arial Black" pitchFamily="34" charset="0"/>
              </a:rPr>
              <a:t>Appel de cellules (référencement,</a:t>
            </a:r>
          </a:p>
          <a:p>
            <a:r>
              <a:rPr lang="fr-FR" dirty="0">
                <a:solidFill>
                  <a:schemeClr val="accent1">
                    <a:lumMod val="75000"/>
                  </a:schemeClr>
                </a:solidFill>
                <a:latin typeface="Arial Black" pitchFamily="34" charset="0"/>
              </a:rPr>
              <a:t>nommage, liaisons, hyper-Appel)</a:t>
            </a:r>
          </a:p>
        </p:txBody>
      </p:sp>
      <p:sp>
        <p:nvSpPr>
          <p:cNvPr id="77" name="ZoneTexte 76"/>
          <p:cNvSpPr txBox="1"/>
          <p:nvPr/>
        </p:nvSpPr>
        <p:spPr>
          <a:xfrm>
            <a:off x="2699792" y="2427734"/>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Outils de présentation</a:t>
            </a:r>
          </a:p>
          <a:p>
            <a:r>
              <a:rPr lang="fr-FR" dirty="0">
                <a:solidFill>
                  <a:schemeClr val="accent1">
                    <a:lumMod val="60000"/>
                    <a:lumOff val="40000"/>
                  </a:schemeClr>
                </a:solidFill>
                <a:latin typeface="Arial Black" pitchFamily="34" charset="0"/>
              </a:rPr>
              <a:t>(tris, filtres et plan)</a:t>
            </a:r>
          </a:p>
        </p:txBody>
      </p:sp>
      <p:sp>
        <p:nvSpPr>
          <p:cNvPr id="78" name="ZoneTexte 77"/>
          <p:cNvSpPr txBox="1"/>
          <p:nvPr/>
        </p:nvSpPr>
        <p:spPr>
          <a:xfrm>
            <a:off x="2699792" y="3077547"/>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Outils de calculs et de contrôle</a:t>
            </a:r>
          </a:p>
          <a:p>
            <a:r>
              <a:rPr lang="fr-FR" dirty="0">
                <a:solidFill>
                  <a:schemeClr val="accent1">
                    <a:lumMod val="60000"/>
                    <a:lumOff val="40000"/>
                  </a:schemeClr>
                </a:solidFill>
                <a:latin typeface="Arial Black" pitchFamily="34" charset="0"/>
              </a:rPr>
              <a:t>(sous totaux, TCD, audit) </a:t>
            </a:r>
          </a:p>
        </p:txBody>
      </p:sp>
      <p:sp>
        <p:nvSpPr>
          <p:cNvPr id="79" name="ZoneTexte 78"/>
          <p:cNvSpPr txBox="1"/>
          <p:nvPr/>
        </p:nvSpPr>
        <p:spPr>
          <a:xfrm>
            <a:off x="1835696" y="1637387"/>
            <a:ext cx="432048" cy="646331"/>
          </a:xfrm>
          <a:prstGeom prst="rect">
            <a:avLst/>
          </a:prstGeom>
          <a:noFill/>
        </p:spPr>
        <p:txBody>
          <a:bodyPr wrap="square" rtlCol="0">
            <a:spAutoFit/>
          </a:bodyPr>
          <a:lstStyle/>
          <a:p>
            <a:r>
              <a:rPr lang="fr-FR" sz="3600" dirty="0">
                <a:solidFill>
                  <a:schemeClr val="bg1">
                    <a:lumMod val="95000"/>
                  </a:schemeClr>
                </a:solidFill>
                <a:latin typeface="Arial Black" pitchFamily="34" charset="0"/>
              </a:rPr>
              <a:t>a</a:t>
            </a:r>
          </a:p>
        </p:txBody>
      </p:sp>
      <p:sp>
        <p:nvSpPr>
          <p:cNvPr id="80" name="ZoneTexte 79"/>
          <p:cNvSpPr txBox="1"/>
          <p:nvPr/>
        </p:nvSpPr>
        <p:spPr>
          <a:xfrm>
            <a:off x="1979712" y="2355726"/>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b</a:t>
            </a:r>
          </a:p>
        </p:txBody>
      </p:sp>
      <p:sp>
        <p:nvSpPr>
          <p:cNvPr id="81" name="ZoneTexte 80"/>
          <p:cNvSpPr txBox="1"/>
          <p:nvPr/>
        </p:nvSpPr>
        <p:spPr>
          <a:xfrm>
            <a:off x="1979712" y="3003798"/>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c</a:t>
            </a:r>
          </a:p>
        </p:txBody>
      </p:sp>
      <p:sp>
        <p:nvSpPr>
          <p:cNvPr id="84" name="ZoneTexte 83"/>
          <p:cNvSpPr txBox="1"/>
          <p:nvPr/>
        </p:nvSpPr>
        <p:spPr>
          <a:xfrm>
            <a:off x="8748464" y="4155926"/>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2"/>
          <p:cNvCxnSpPr/>
          <p:nvPr/>
        </p:nvCxnSpPr>
        <p:spPr>
          <a:xfrm>
            <a:off x="1331640"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 name="Connecteur droit 3"/>
          <p:cNvCxnSpPr/>
          <p:nvPr/>
        </p:nvCxnSpPr>
        <p:spPr>
          <a:xfrm>
            <a:off x="2015208"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flipH="1">
            <a:off x="2699792" y="1513116"/>
            <a:ext cx="35496"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H="1">
            <a:off x="1295128" y="2089180"/>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H="1">
            <a:off x="1295128" y="1801148"/>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331640" y="1153076"/>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 name="Rectangle 18"/>
          <p:cNvSpPr/>
          <p:nvPr/>
        </p:nvSpPr>
        <p:spPr>
          <a:xfrm>
            <a:off x="2015208" y="1153076"/>
            <a:ext cx="720080" cy="360040"/>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 name="Rectangle 19"/>
          <p:cNvSpPr/>
          <p:nvPr/>
        </p:nvSpPr>
        <p:spPr>
          <a:xfrm>
            <a:off x="2735288" y="115307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3" name="ZoneTexte 22"/>
          <p:cNvSpPr txBox="1"/>
          <p:nvPr/>
        </p:nvSpPr>
        <p:spPr>
          <a:xfrm>
            <a:off x="1511152" y="1153076"/>
            <a:ext cx="288032" cy="369332"/>
          </a:xfrm>
          <a:prstGeom prst="rect">
            <a:avLst/>
          </a:prstGeom>
          <a:noFill/>
        </p:spPr>
        <p:txBody>
          <a:bodyPr wrap="square" rtlCol="0">
            <a:spAutoFit/>
          </a:bodyPr>
          <a:lstStyle/>
          <a:p>
            <a:r>
              <a:rPr lang="fr-FR" b="1" dirty="0"/>
              <a:t>A</a:t>
            </a:r>
          </a:p>
        </p:txBody>
      </p:sp>
      <p:sp>
        <p:nvSpPr>
          <p:cNvPr id="24" name="ZoneTexte 23"/>
          <p:cNvSpPr txBox="1"/>
          <p:nvPr/>
        </p:nvSpPr>
        <p:spPr>
          <a:xfrm>
            <a:off x="2231232" y="1153076"/>
            <a:ext cx="288032" cy="369332"/>
          </a:xfrm>
          <a:prstGeom prst="rect">
            <a:avLst/>
          </a:prstGeom>
          <a:noFill/>
        </p:spPr>
        <p:txBody>
          <a:bodyPr wrap="square" rtlCol="0">
            <a:spAutoFit/>
          </a:bodyPr>
          <a:lstStyle/>
          <a:p>
            <a:r>
              <a:rPr lang="fr-FR" b="1" dirty="0"/>
              <a:t>B</a:t>
            </a:r>
          </a:p>
        </p:txBody>
      </p:sp>
      <p:sp>
        <p:nvSpPr>
          <p:cNvPr id="25" name="ZoneTexte 24"/>
          <p:cNvSpPr txBox="1"/>
          <p:nvPr/>
        </p:nvSpPr>
        <p:spPr>
          <a:xfrm>
            <a:off x="2951312" y="1153076"/>
            <a:ext cx="288032" cy="369332"/>
          </a:xfrm>
          <a:prstGeom prst="rect">
            <a:avLst/>
          </a:prstGeom>
          <a:noFill/>
        </p:spPr>
        <p:txBody>
          <a:bodyPr wrap="square" rtlCol="0">
            <a:spAutoFit/>
          </a:bodyPr>
          <a:lstStyle/>
          <a:p>
            <a:r>
              <a:rPr lang="fr-FR" b="1" dirty="0"/>
              <a:t>C</a:t>
            </a:r>
          </a:p>
        </p:txBody>
      </p:sp>
      <p:sp>
        <p:nvSpPr>
          <p:cNvPr id="38" name="Rectangle 37"/>
          <p:cNvSpPr/>
          <p:nvPr/>
        </p:nvSpPr>
        <p:spPr>
          <a:xfrm>
            <a:off x="611560" y="1513116"/>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611560" y="1801148"/>
            <a:ext cx="720080" cy="288032"/>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Rectangle 39"/>
          <p:cNvSpPr/>
          <p:nvPr/>
        </p:nvSpPr>
        <p:spPr>
          <a:xfrm>
            <a:off x="611560" y="2089180"/>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971600" y="1513116"/>
            <a:ext cx="288032" cy="338554"/>
          </a:xfrm>
          <a:prstGeom prst="rect">
            <a:avLst/>
          </a:prstGeom>
          <a:noFill/>
        </p:spPr>
        <p:txBody>
          <a:bodyPr wrap="square" rtlCol="0">
            <a:spAutoFit/>
          </a:bodyPr>
          <a:lstStyle/>
          <a:p>
            <a:r>
              <a:rPr lang="fr-FR" sz="1600" b="1" dirty="0"/>
              <a:t>1</a:t>
            </a:r>
          </a:p>
        </p:txBody>
      </p:sp>
      <p:sp>
        <p:nvSpPr>
          <p:cNvPr id="45" name="ZoneTexte 44"/>
          <p:cNvSpPr txBox="1"/>
          <p:nvPr/>
        </p:nvSpPr>
        <p:spPr>
          <a:xfrm>
            <a:off x="971600" y="1801148"/>
            <a:ext cx="288032" cy="338554"/>
          </a:xfrm>
          <a:prstGeom prst="rect">
            <a:avLst/>
          </a:prstGeom>
          <a:noFill/>
        </p:spPr>
        <p:txBody>
          <a:bodyPr wrap="square" rtlCol="0">
            <a:spAutoFit/>
          </a:bodyPr>
          <a:lstStyle/>
          <a:p>
            <a:r>
              <a:rPr lang="fr-FR" sz="1600" b="1" dirty="0"/>
              <a:t>2</a:t>
            </a:r>
          </a:p>
        </p:txBody>
      </p:sp>
      <p:sp>
        <p:nvSpPr>
          <p:cNvPr id="46" name="ZoneTexte 45"/>
          <p:cNvSpPr txBox="1"/>
          <p:nvPr/>
        </p:nvSpPr>
        <p:spPr>
          <a:xfrm>
            <a:off x="971600" y="2089180"/>
            <a:ext cx="288032" cy="338554"/>
          </a:xfrm>
          <a:prstGeom prst="rect">
            <a:avLst/>
          </a:prstGeom>
          <a:noFill/>
        </p:spPr>
        <p:txBody>
          <a:bodyPr wrap="square" rtlCol="0">
            <a:spAutoFit/>
          </a:bodyPr>
          <a:lstStyle/>
          <a:p>
            <a:r>
              <a:rPr lang="fr-FR" sz="1600" b="1" dirty="0"/>
              <a:t>3</a:t>
            </a:r>
          </a:p>
        </p:txBody>
      </p:sp>
      <p:sp>
        <p:nvSpPr>
          <p:cNvPr id="50" name="Rectangle 49"/>
          <p:cNvSpPr/>
          <p:nvPr/>
        </p:nvSpPr>
        <p:spPr>
          <a:xfrm>
            <a:off x="2051720" y="1801148"/>
            <a:ext cx="648072"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Référencement relatif</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a:t>
            </a:r>
            <a:endParaRPr lang="fr-FR" sz="2800" dirty="0">
              <a:solidFill>
                <a:schemeClr val="tx2"/>
              </a:solidFill>
              <a:latin typeface="Arial Black" pitchFamily="34" charset="0"/>
            </a:endParaRPr>
          </a:p>
        </p:txBody>
      </p:sp>
      <p:cxnSp>
        <p:nvCxnSpPr>
          <p:cNvPr id="93" name="Connecteur droit 92"/>
          <p:cNvCxnSpPr/>
          <p:nvPr/>
        </p:nvCxnSpPr>
        <p:spPr>
          <a:xfrm>
            <a:off x="3419872" y="1585124"/>
            <a:ext cx="0" cy="792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a:off x="1259632" y="2377212"/>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1" name="ZoneTexte 100"/>
          <p:cNvSpPr txBox="1"/>
          <p:nvPr/>
        </p:nvSpPr>
        <p:spPr>
          <a:xfrm>
            <a:off x="1979712" y="1779662"/>
            <a:ext cx="576064" cy="369332"/>
          </a:xfrm>
          <a:prstGeom prst="rect">
            <a:avLst/>
          </a:prstGeom>
          <a:noFill/>
        </p:spPr>
        <p:txBody>
          <a:bodyPr wrap="square" rtlCol="0">
            <a:spAutoFit/>
          </a:bodyPr>
          <a:lstStyle/>
          <a:p>
            <a:r>
              <a:rPr lang="fr-FR" dirty="0"/>
              <a:t>=</a:t>
            </a:r>
            <a:r>
              <a:rPr lang="fr-FR" dirty="0">
                <a:solidFill>
                  <a:schemeClr val="accent1">
                    <a:lumMod val="75000"/>
                  </a:schemeClr>
                </a:solidFill>
              </a:rPr>
              <a:t>A2</a:t>
            </a:r>
          </a:p>
        </p:txBody>
      </p:sp>
      <p:sp>
        <p:nvSpPr>
          <p:cNvPr id="102" name="Rectangle 101"/>
          <p:cNvSpPr/>
          <p:nvPr/>
        </p:nvSpPr>
        <p:spPr>
          <a:xfrm>
            <a:off x="1331640" y="1801148"/>
            <a:ext cx="720080" cy="288032"/>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5724128" y="1491630"/>
            <a:ext cx="576064" cy="369332"/>
          </a:xfrm>
          <a:prstGeom prst="rect">
            <a:avLst/>
          </a:prstGeom>
          <a:noFill/>
        </p:spPr>
        <p:txBody>
          <a:bodyPr wrap="square" rtlCol="0">
            <a:spAutoFit/>
          </a:bodyPr>
          <a:lstStyle/>
          <a:p>
            <a:r>
              <a:rPr lang="fr-FR" dirty="0"/>
              <a:t>=</a:t>
            </a:r>
            <a:r>
              <a:rPr lang="fr-FR" dirty="0">
                <a:solidFill>
                  <a:schemeClr val="accent1">
                    <a:lumMod val="75000"/>
                  </a:schemeClr>
                </a:solidFill>
              </a:rPr>
              <a:t>A2</a:t>
            </a:r>
          </a:p>
        </p:txBody>
      </p:sp>
      <p:sp>
        <p:nvSpPr>
          <p:cNvPr id="104" name="Flèche vers le haut 103"/>
          <p:cNvSpPr/>
          <p:nvPr/>
        </p:nvSpPr>
        <p:spPr>
          <a:xfrm>
            <a:off x="5868144" y="1131590"/>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5" name="Flèche vers le haut 104"/>
          <p:cNvSpPr/>
          <p:nvPr/>
        </p:nvSpPr>
        <p:spPr>
          <a:xfrm rot="10800000">
            <a:off x="5868144" y="1851670"/>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6" name="Flèche vers le haut 105"/>
          <p:cNvSpPr/>
          <p:nvPr/>
        </p:nvSpPr>
        <p:spPr>
          <a:xfrm rot="16200000">
            <a:off x="5256076" y="1527634"/>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7" name="Flèche vers le haut 106"/>
          <p:cNvSpPr/>
          <p:nvPr/>
        </p:nvSpPr>
        <p:spPr>
          <a:xfrm rot="5400000">
            <a:off x="6480212" y="1527634"/>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8" name="ZoneTexte 107"/>
          <p:cNvSpPr txBox="1"/>
          <p:nvPr/>
        </p:nvSpPr>
        <p:spPr>
          <a:xfrm>
            <a:off x="5292080" y="2139702"/>
            <a:ext cx="1440160"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A3</a:t>
            </a:r>
          </a:p>
          <a:p>
            <a:pPr algn="ctr"/>
            <a:r>
              <a:rPr lang="fr-FR" dirty="0">
                <a:solidFill>
                  <a:schemeClr val="accent1">
                    <a:lumMod val="75000"/>
                  </a:schemeClr>
                </a:solidFill>
              </a:rPr>
              <a:t>A</a:t>
            </a:r>
            <a:r>
              <a:rPr lang="fr-FR" b="1" dirty="0"/>
              <a:t>+0c /</a:t>
            </a:r>
            <a:r>
              <a:rPr lang="fr-FR" dirty="0">
                <a:solidFill>
                  <a:schemeClr val="accent1">
                    <a:lumMod val="75000"/>
                  </a:schemeClr>
                </a:solidFill>
              </a:rPr>
              <a:t> 2</a:t>
            </a:r>
            <a:r>
              <a:rPr lang="fr-FR" b="1" dirty="0"/>
              <a:t>+1l</a:t>
            </a:r>
            <a:r>
              <a:rPr lang="fr-FR" dirty="0">
                <a:solidFill>
                  <a:schemeClr val="accent1">
                    <a:lumMod val="75000"/>
                  </a:schemeClr>
                </a:solidFill>
              </a:rPr>
              <a:t> </a:t>
            </a:r>
          </a:p>
        </p:txBody>
      </p:sp>
      <p:sp>
        <p:nvSpPr>
          <p:cNvPr id="109" name="ZoneTexte 108"/>
          <p:cNvSpPr txBox="1"/>
          <p:nvPr/>
        </p:nvSpPr>
        <p:spPr>
          <a:xfrm>
            <a:off x="6660232" y="1347614"/>
            <a:ext cx="1440160"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B2</a:t>
            </a:r>
          </a:p>
          <a:p>
            <a:pPr algn="ctr"/>
            <a:r>
              <a:rPr lang="fr-FR" dirty="0">
                <a:solidFill>
                  <a:schemeClr val="accent1">
                    <a:lumMod val="75000"/>
                  </a:schemeClr>
                </a:solidFill>
              </a:rPr>
              <a:t>A</a:t>
            </a:r>
            <a:r>
              <a:rPr lang="fr-FR" b="1" dirty="0"/>
              <a:t>+1c /</a:t>
            </a:r>
            <a:r>
              <a:rPr lang="fr-FR" dirty="0">
                <a:solidFill>
                  <a:schemeClr val="accent1">
                    <a:lumMod val="75000"/>
                  </a:schemeClr>
                </a:solidFill>
              </a:rPr>
              <a:t> 2</a:t>
            </a:r>
            <a:r>
              <a:rPr lang="fr-FR" b="1" dirty="0"/>
              <a:t>+0l</a:t>
            </a:r>
            <a:r>
              <a:rPr lang="fr-FR" dirty="0">
                <a:solidFill>
                  <a:schemeClr val="accent1">
                    <a:lumMod val="75000"/>
                  </a:schemeClr>
                </a:solidFill>
              </a:rPr>
              <a:t> </a:t>
            </a:r>
          </a:p>
        </p:txBody>
      </p:sp>
      <p:sp>
        <p:nvSpPr>
          <p:cNvPr id="110" name="Flèche vers le haut 109"/>
          <p:cNvSpPr/>
          <p:nvPr/>
        </p:nvSpPr>
        <p:spPr>
          <a:xfrm rot="7923292">
            <a:off x="6203674" y="1793771"/>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11" name="ZoneTexte 110"/>
          <p:cNvSpPr txBox="1"/>
          <p:nvPr/>
        </p:nvSpPr>
        <p:spPr>
          <a:xfrm>
            <a:off x="6660232" y="2139702"/>
            <a:ext cx="1440160"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B3</a:t>
            </a:r>
          </a:p>
          <a:p>
            <a:pPr algn="ctr"/>
            <a:r>
              <a:rPr lang="fr-FR" dirty="0">
                <a:solidFill>
                  <a:schemeClr val="accent1">
                    <a:lumMod val="75000"/>
                  </a:schemeClr>
                </a:solidFill>
              </a:rPr>
              <a:t>A</a:t>
            </a:r>
            <a:r>
              <a:rPr lang="fr-FR" b="1" dirty="0"/>
              <a:t>+1c /</a:t>
            </a:r>
            <a:r>
              <a:rPr lang="fr-FR" dirty="0">
                <a:solidFill>
                  <a:schemeClr val="accent1">
                    <a:lumMod val="75000"/>
                  </a:schemeClr>
                </a:solidFill>
              </a:rPr>
              <a:t> 2</a:t>
            </a:r>
            <a:r>
              <a:rPr lang="fr-FR" b="1" dirty="0"/>
              <a:t>+1l</a:t>
            </a:r>
            <a:r>
              <a:rPr lang="fr-FR" dirty="0">
                <a:solidFill>
                  <a:schemeClr val="accent1">
                    <a:lumMod val="75000"/>
                  </a:schemeClr>
                </a:solidFill>
              </a:rPr>
              <a:t> </a:t>
            </a:r>
          </a:p>
        </p:txBody>
      </p:sp>
      <p:sp>
        <p:nvSpPr>
          <p:cNvPr id="112" name="ZoneTexte 111"/>
          <p:cNvSpPr txBox="1"/>
          <p:nvPr/>
        </p:nvSpPr>
        <p:spPr>
          <a:xfrm>
            <a:off x="5292080" y="483518"/>
            <a:ext cx="1440160"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A1</a:t>
            </a:r>
          </a:p>
          <a:p>
            <a:pPr algn="ctr"/>
            <a:r>
              <a:rPr lang="fr-FR" dirty="0">
                <a:solidFill>
                  <a:schemeClr val="accent1">
                    <a:lumMod val="75000"/>
                  </a:schemeClr>
                </a:solidFill>
              </a:rPr>
              <a:t>A</a:t>
            </a:r>
            <a:r>
              <a:rPr lang="fr-FR" b="1" dirty="0"/>
              <a:t>-0c /</a:t>
            </a:r>
            <a:r>
              <a:rPr lang="fr-FR" dirty="0">
                <a:solidFill>
                  <a:schemeClr val="accent1">
                    <a:lumMod val="75000"/>
                  </a:schemeClr>
                </a:solidFill>
              </a:rPr>
              <a:t> 2</a:t>
            </a:r>
            <a:r>
              <a:rPr lang="fr-FR" b="1" dirty="0"/>
              <a:t>-1l</a:t>
            </a:r>
            <a:r>
              <a:rPr lang="fr-FR" dirty="0">
                <a:solidFill>
                  <a:schemeClr val="accent1">
                    <a:lumMod val="75000"/>
                  </a:schemeClr>
                </a:solidFill>
              </a:rPr>
              <a:t> </a:t>
            </a:r>
          </a:p>
        </p:txBody>
      </p:sp>
      <p:sp>
        <p:nvSpPr>
          <p:cNvPr id="113" name="ZoneTexte 112"/>
          <p:cNvSpPr txBox="1"/>
          <p:nvPr/>
        </p:nvSpPr>
        <p:spPr>
          <a:xfrm>
            <a:off x="3995936" y="1347614"/>
            <a:ext cx="1440160" cy="646331"/>
          </a:xfrm>
          <a:prstGeom prst="rect">
            <a:avLst/>
          </a:prstGeom>
          <a:noFill/>
        </p:spPr>
        <p:txBody>
          <a:bodyPr wrap="square" rtlCol="0">
            <a:spAutoFit/>
          </a:bodyPr>
          <a:lstStyle/>
          <a:p>
            <a:pPr algn="ctr"/>
            <a:r>
              <a:rPr lang="fr-FR" dirty="0"/>
              <a:t>=</a:t>
            </a:r>
            <a:r>
              <a:rPr lang="fr-FR" dirty="0">
                <a:solidFill>
                  <a:srgbClr val="FF0000"/>
                </a:solidFill>
              </a:rPr>
              <a:t>#REF!</a:t>
            </a:r>
          </a:p>
          <a:p>
            <a:pPr algn="ctr"/>
            <a:r>
              <a:rPr lang="fr-FR" dirty="0">
                <a:solidFill>
                  <a:srgbClr val="FF0000"/>
                </a:solidFill>
              </a:rPr>
              <a:t>A</a:t>
            </a:r>
            <a:r>
              <a:rPr lang="fr-FR" b="1" dirty="0">
                <a:solidFill>
                  <a:srgbClr val="FF0000"/>
                </a:solidFill>
              </a:rPr>
              <a:t>-1c</a:t>
            </a:r>
            <a:r>
              <a:rPr lang="fr-FR" b="1" dirty="0"/>
              <a:t> /</a:t>
            </a:r>
            <a:r>
              <a:rPr lang="fr-FR" dirty="0">
                <a:solidFill>
                  <a:schemeClr val="accent1">
                    <a:lumMod val="75000"/>
                  </a:schemeClr>
                </a:solidFill>
              </a:rPr>
              <a:t> 2</a:t>
            </a:r>
            <a:r>
              <a:rPr lang="fr-FR" b="1" dirty="0"/>
              <a:t>-0l</a:t>
            </a:r>
            <a:r>
              <a:rPr lang="fr-FR" dirty="0">
                <a:solidFill>
                  <a:schemeClr val="accent1">
                    <a:lumMod val="75000"/>
                  </a:schemeClr>
                </a:solidFill>
              </a:rPr>
              <a:t> </a:t>
            </a:r>
          </a:p>
        </p:txBody>
      </p:sp>
      <p:sp>
        <p:nvSpPr>
          <p:cNvPr id="114" name="ZoneTexte 113"/>
          <p:cNvSpPr txBox="1"/>
          <p:nvPr/>
        </p:nvSpPr>
        <p:spPr>
          <a:xfrm>
            <a:off x="1979712" y="2067694"/>
            <a:ext cx="576064" cy="369332"/>
          </a:xfrm>
          <a:prstGeom prst="rect">
            <a:avLst/>
          </a:prstGeom>
          <a:noFill/>
        </p:spPr>
        <p:txBody>
          <a:bodyPr wrap="square" rtlCol="0">
            <a:spAutoFit/>
          </a:bodyPr>
          <a:lstStyle/>
          <a:p>
            <a:r>
              <a:rPr lang="fr-FR" dirty="0"/>
              <a:t>=</a:t>
            </a:r>
            <a:r>
              <a:rPr lang="fr-FR" dirty="0">
                <a:solidFill>
                  <a:schemeClr val="accent1">
                    <a:lumMod val="75000"/>
                  </a:schemeClr>
                </a:solidFill>
              </a:rPr>
              <a:t>A3</a:t>
            </a:r>
          </a:p>
        </p:txBody>
      </p:sp>
      <p:sp>
        <p:nvSpPr>
          <p:cNvPr id="115" name="ZoneTexte 114"/>
          <p:cNvSpPr txBox="1"/>
          <p:nvPr/>
        </p:nvSpPr>
        <p:spPr>
          <a:xfrm>
            <a:off x="2699792" y="1779662"/>
            <a:ext cx="576064" cy="369332"/>
          </a:xfrm>
          <a:prstGeom prst="rect">
            <a:avLst/>
          </a:prstGeom>
          <a:noFill/>
        </p:spPr>
        <p:txBody>
          <a:bodyPr wrap="square" rtlCol="0">
            <a:spAutoFit/>
          </a:bodyPr>
          <a:lstStyle/>
          <a:p>
            <a:r>
              <a:rPr lang="fr-FR" dirty="0"/>
              <a:t>=</a:t>
            </a:r>
            <a:r>
              <a:rPr lang="fr-FR" dirty="0">
                <a:solidFill>
                  <a:schemeClr val="accent1">
                    <a:lumMod val="75000"/>
                  </a:schemeClr>
                </a:solidFill>
              </a:rPr>
              <a:t>B2</a:t>
            </a:r>
          </a:p>
        </p:txBody>
      </p:sp>
      <p:sp>
        <p:nvSpPr>
          <p:cNvPr id="116" name="ZoneTexte 115"/>
          <p:cNvSpPr txBox="1"/>
          <p:nvPr/>
        </p:nvSpPr>
        <p:spPr>
          <a:xfrm>
            <a:off x="2699792" y="2067694"/>
            <a:ext cx="576064" cy="369332"/>
          </a:xfrm>
          <a:prstGeom prst="rect">
            <a:avLst/>
          </a:prstGeom>
          <a:noFill/>
        </p:spPr>
        <p:txBody>
          <a:bodyPr wrap="square" rtlCol="0">
            <a:spAutoFit/>
          </a:bodyPr>
          <a:lstStyle/>
          <a:p>
            <a:r>
              <a:rPr lang="fr-FR" dirty="0"/>
              <a:t>=</a:t>
            </a:r>
            <a:r>
              <a:rPr lang="fr-FR" dirty="0">
                <a:solidFill>
                  <a:schemeClr val="accent1">
                    <a:lumMod val="75000"/>
                  </a:schemeClr>
                </a:solidFill>
              </a:rPr>
              <a:t>B3</a:t>
            </a:r>
          </a:p>
        </p:txBody>
      </p:sp>
      <p:sp>
        <p:nvSpPr>
          <p:cNvPr id="117" name="ZoneTexte 116"/>
          <p:cNvSpPr txBox="1"/>
          <p:nvPr/>
        </p:nvSpPr>
        <p:spPr>
          <a:xfrm>
            <a:off x="1979712" y="1491630"/>
            <a:ext cx="576064" cy="369332"/>
          </a:xfrm>
          <a:prstGeom prst="rect">
            <a:avLst/>
          </a:prstGeom>
          <a:noFill/>
        </p:spPr>
        <p:txBody>
          <a:bodyPr wrap="square" rtlCol="0">
            <a:spAutoFit/>
          </a:bodyPr>
          <a:lstStyle/>
          <a:p>
            <a:r>
              <a:rPr lang="fr-FR" dirty="0"/>
              <a:t>=</a:t>
            </a:r>
            <a:r>
              <a:rPr lang="fr-FR" dirty="0">
                <a:solidFill>
                  <a:schemeClr val="accent1">
                    <a:lumMod val="75000"/>
                  </a:schemeClr>
                </a:solidFill>
              </a:rPr>
              <a:t>A1</a:t>
            </a:r>
          </a:p>
        </p:txBody>
      </p:sp>
      <p:sp>
        <p:nvSpPr>
          <p:cNvPr id="118" name="ZoneTexte 117"/>
          <p:cNvSpPr txBox="1"/>
          <p:nvPr/>
        </p:nvSpPr>
        <p:spPr>
          <a:xfrm>
            <a:off x="1331640" y="1831925"/>
            <a:ext cx="720080" cy="307777"/>
          </a:xfrm>
          <a:prstGeom prst="rect">
            <a:avLst/>
          </a:prstGeom>
          <a:noFill/>
        </p:spPr>
        <p:txBody>
          <a:bodyPr wrap="square" rtlCol="0">
            <a:spAutoFit/>
          </a:bodyPr>
          <a:lstStyle/>
          <a:p>
            <a:r>
              <a:rPr lang="fr-FR" sz="1400" b="1" dirty="0"/>
              <a:t>=</a:t>
            </a:r>
            <a:r>
              <a:rPr lang="fr-FR" sz="1400" b="1" dirty="0">
                <a:solidFill>
                  <a:schemeClr val="accent1">
                    <a:lumMod val="75000"/>
                  </a:schemeClr>
                </a:solidFill>
              </a:rPr>
              <a:t>#REF!</a:t>
            </a:r>
          </a:p>
        </p:txBody>
      </p:sp>
      <p:grpSp>
        <p:nvGrpSpPr>
          <p:cNvPr id="2" name="Groupe 134"/>
          <p:cNvGrpSpPr/>
          <p:nvPr/>
        </p:nvGrpSpPr>
        <p:grpSpPr>
          <a:xfrm>
            <a:off x="107504" y="3415308"/>
            <a:ext cx="4104456" cy="1728192"/>
            <a:chOff x="1979712" y="3147814"/>
            <a:chExt cx="4104456" cy="1728192"/>
          </a:xfrm>
        </p:grpSpPr>
        <p:sp>
          <p:nvSpPr>
            <p:cNvPr id="120" name="ZoneTexte 119"/>
            <p:cNvSpPr txBox="1"/>
            <p:nvPr/>
          </p:nvSpPr>
          <p:spPr>
            <a:xfrm>
              <a:off x="2051720" y="357986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1" name="ZoneTexte 120"/>
            <p:cNvSpPr txBox="1"/>
            <p:nvPr/>
          </p:nvSpPr>
          <p:spPr>
            <a:xfrm>
              <a:off x="2051720" y="321982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2" name="ZoneTexte 121"/>
            <p:cNvSpPr txBox="1"/>
            <p:nvPr/>
          </p:nvSpPr>
          <p:spPr>
            <a:xfrm>
              <a:off x="2051720" y="393990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3" name="ZoneTexte 122"/>
            <p:cNvSpPr txBox="1"/>
            <p:nvPr/>
          </p:nvSpPr>
          <p:spPr>
            <a:xfrm>
              <a:off x="3059832" y="357986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4" name="ZoneTexte 123"/>
            <p:cNvSpPr txBox="1"/>
            <p:nvPr/>
          </p:nvSpPr>
          <p:spPr>
            <a:xfrm>
              <a:off x="3059832" y="321982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5" name="ZoneTexte 124"/>
            <p:cNvSpPr txBox="1"/>
            <p:nvPr/>
          </p:nvSpPr>
          <p:spPr>
            <a:xfrm>
              <a:off x="3059832" y="393990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6" name="ZoneTexte 125"/>
            <p:cNvSpPr txBox="1"/>
            <p:nvPr/>
          </p:nvSpPr>
          <p:spPr>
            <a:xfrm>
              <a:off x="4067944" y="357986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7" name="ZoneTexte 126"/>
            <p:cNvSpPr txBox="1"/>
            <p:nvPr/>
          </p:nvSpPr>
          <p:spPr>
            <a:xfrm>
              <a:off x="4067944" y="321982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8" name="ZoneTexte 127"/>
            <p:cNvSpPr txBox="1"/>
            <p:nvPr/>
          </p:nvSpPr>
          <p:spPr>
            <a:xfrm>
              <a:off x="4067944" y="3939902"/>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29" name="ZoneTexte 128"/>
            <p:cNvSpPr txBox="1"/>
            <p:nvPr/>
          </p:nvSpPr>
          <p:spPr>
            <a:xfrm>
              <a:off x="2051720" y="4443958"/>
              <a:ext cx="936104" cy="307777"/>
            </a:xfrm>
            <a:prstGeom prst="rect">
              <a:avLst/>
            </a:prstGeom>
            <a:noFill/>
            <a:ln w="6350">
              <a:solidFill>
                <a:schemeClr val="tx1"/>
              </a:solidFill>
            </a:ln>
          </p:spPr>
          <p:txBody>
            <a:bodyPr wrap="square" rtlCol="0">
              <a:spAutoFit/>
            </a:bodyPr>
            <a:lstStyle/>
            <a:p>
              <a:pPr algn="ctr"/>
              <a:r>
                <a:rPr lang="fr-FR" sz="1400" dirty="0"/>
                <a:t>Calcul</a:t>
              </a:r>
            </a:p>
          </p:txBody>
        </p:sp>
        <p:sp>
          <p:nvSpPr>
            <p:cNvPr id="130" name="ZoneTexte 129"/>
            <p:cNvSpPr txBox="1"/>
            <p:nvPr/>
          </p:nvSpPr>
          <p:spPr>
            <a:xfrm>
              <a:off x="5076056" y="3220615"/>
              <a:ext cx="936104" cy="307777"/>
            </a:xfrm>
            <a:prstGeom prst="rect">
              <a:avLst/>
            </a:prstGeom>
            <a:noFill/>
            <a:ln w="6350">
              <a:solidFill>
                <a:schemeClr val="tx1"/>
              </a:solidFill>
            </a:ln>
          </p:spPr>
          <p:txBody>
            <a:bodyPr wrap="square" rtlCol="0">
              <a:spAutoFit/>
            </a:bodyPr>
            <a:lstStyle/>
            <a:p>
              <a:pPr algn="ctr"/>
              <a:r>
                <a:rPr lang="fr-FR" sz="1400" dirty="0"/>
                <a:t>Calcul</a:t>
              </a:r>
            </a:p>
          </p:txBody>
        </p:sp>
        <p:sp>
          <p:nvSpPr>
            <p:cNvPr id="131" name="Flèche vers le bas 130"/>
            <p:cNvSpPr/>
            <p:nvPr/>
          </p:nvSpPr>
          <p:spPr>
            <a:xfrm>
              <a:off x="5436096" y="3579862"/>
              <a:ext cx="504056" cy="72008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Flèche vers le bas 131"/>
            <p:cNvSpPr/>
            <p:nvPr/>
          </p:nvSpPr>
          <p:spPr>
            <a:xfrm rot="16200000">
              <a:off x="3779913" y="3723876"/>
              <a:ext cx="504056" cy="1800203"/>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Rectangle 132"/>
            <p:cNvSpPr/>
            <p:nvPr/>
          </p:nvSpPr>
          <p:spPr>
            <a:xfrm>
              <a:off x="1979712" y="3147814"/>
              <a:ext cx="1080120" cy="165618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4" name="Rectangle 133"/>
            <p:cNvSpPr/>
            <p:nvPr/>
          </p:nvSpPr>
          <p:spPr>
            <a:xfrm>
              <a:off x="1979712" y="3147814"/>
              <a:ext cx="4104456" cy="432048"/>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 name="Groupe 162"/>
          <p:cNvGrpSpPr/>
          <p:nvPr/>
        </p:nvGrpSpPr>
        <p:grpSpPr>
          <a:xfrm>
            <a:off x="4572000" y="3003798"/>
            <a:ext cx="4464496" cy="2139702"/>
            <a:chOff x="4572000" y="3003798"/>
            <a:chExt cx="4464496" cy="2139702"/>
          </a:xfrm>
        </p:grpSpPr>
        <p:sp>
          <p:nvSpPr>
            <p:cNvPr id="138" name="ZoneTexte 137"/>
            <p:cNvSpPr txBox="1"/>
            <p:nvPr/>
          </p:nvSpPr>
          <p:spPr>
            <a:xfrm>
              <a:off x="5004048" y="3847356"/>
              <a:ext cx="936104" cy="307777"/>
            </a:xfrm>
            <a:prstGeom prst="rect">
              <a:avLst/>
            </a:prstGeom>
            <a:noFill/>
            <a:ln w="6350">
              <a:solidFill>
                <a:schemeClr val="tx1"/>
              </a:solidFill>
            </a:ln>
          </p:spPr>
          <p:txBody>
            <a:bodyPr wrap="square" rtlCol="0">
              <a:spAutoFit/>
            </a:bodyPr>
            <a:lstStyle/>
            <a:p>
              <a:pPr algn="ctr"/>
              <a:r>
                <a:rPr lang="fr-FR" sz="1400" dirty="0"/>
                <a:t>Nord</a:t>
              </a:r>
            </a:p>
          </p:txBody>
        </p:sp>
        <p:sp>
          <p:nvSpPr>
            <p:cNvPr id="140" name="ZoneTexte 139"/>
            <p:cNvSpPr txBox="1"/>
            <p:nvPr/>
          </p:nvSpPr>
          <p:spPr>
            <a:xfrm>
              <a:off x="5004048" y="4207396"/>
              <a:ext cx="936104" cy="307777"/>
            </a:xfrm>
            <a:prstGeom prst="rect">
              <a:avLst/>
            </a:prstGeom>
            <a:noFill/>
            <a:ln w="6350">
              <a:solidFill>
                <a:schemeClr val="tx1"/>
              </a:solidFill>
            </a:ln>
          </p:spPr>
          <p:txBody>
            <a:bodyPr wrap="square" rtlCol="0">
              <a:spAutoFit/>
            </a:bodyPr>
            <a:lstStyle/>
            <a:p>
              <a:pPr algn="ctr"/>
              <a:r>
                <a:rPr lang="fr-FR" sz="1400" dirty="0"/>
                <a:t>Sud</a:t>
              </a:r>
            </a:p>
          </p:txBody>
        </p:sp>
        <p:sp>
          <p:nvSpPr>
            <p:cNvPr id="141" name="ZoneTexte 140"/>
            <p:cNvSpPr txBox="1"/>
            <p:nvPr/>
          </p:nvSpPr>
          <p:spPr>
            <a:xfrm>
              <a:off x="6012160" y="3847356"/>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42" name="ZoneTexte 141"/>
            <p:cNvSpPr txBox="1"/>
            <p:nvPr/>
          </p:nvSpPr>
          <p:spPr>
            <a:xfrm>
              <a:off x="6012160" y="3487316"/>
              <a:ext cx="936104" cy="307777"/>
            </a:xfrm>
            <a:prstGeom prst="rect">
              <a:avLst/>
            </a:prstGeom>
            <a:noFill/>
            <a:ln w="6350">
              <a:solidFill>
                <a:schemeClr val="tx1"/>
              </a:solidFill>
            </a:ln>
          </p:spPr>
          <p:txBody>
            <a:bodyPr wrap="square" rtlCol="0">
              <a:spAutoFit/>
            </a:bodyPr>
            <a:lstStyle/>
            <a:p>
              <a:pPr algn="ctr"/>
              <a:r>
                <a:rPr lang="fr-FR" sz="1400" dirty="0"/>
                <a:t>Lundi</a:t>
              </a:r>
            </a:p>
          </p:txBody>
        </p:sp>
        <p:sp>
          <p:nvSpPr>
            <p:cNvPr id="143" name="ZoneTexte 142"/>
            <p:cNvSpPr txBox="1"/>
            <p:nvPr/>
          </p:nvSpPr>
          <p:spPr>
            <a:xfrm>
              <a:off x="6012160" y="4207396"/>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44" name="ZoneTexte 143"/>
            <p:cNvSpPr txBox="1"/>
            <p:nvPr/>
          </p:nvSpPr>
          <p:spPr>
            <a:xfrm>
              <a:off x="7020272" y="3847356"/>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45" name="ZoneTexte 144"/>
            <p:cNvSpPr txBox="1"/>
            <p:nvPr/>
          </p:nvSpPr>
          <p:spPr>
            <a:xfrm>
              <a:off x="7020272" y="3487316"/>
              <a:ext cx="936104" cy="307777"/>
            </a:xfrm>
            <a:prstGeom prst="rect">
              <a:avLst/>
            </a:prstGeom>
            <a:noFill/>
            <a:ln w="6350">
              <a:solidFill>
                <a:schemeClr val="tx1"/>
              </a:solidFill>
            </a:ln>
          </p:spPr>
          <p:txBody>
            <a:bodyPr wrap="square" rtlCol="0">
              <a:spAutoFit/>
            </a:bodyPr>
            <a:lstStyle/>
            <a:p>
              <a:pPr algn="ctr"/>
              <a:r>
                <a:rPr lang="fr-FR" sz="1400" dirty="0"/>
                <a:t>Mardi</a:t>
              </a:r>
            </a:p>
          </p:txBody>
        </p:sp>
        <p:sp>
          <p:nvSpPr>
            <p:cNvPr id="146" name="ZoneTexte 145"/>
            <p:cNvSpPr txBox="1"/>
            <p:nvPr/>
          </p:nvSpPr>
          <p:spPr>
            <a:xfrm>
              <a:off x="7020272" y="4207396"/>
              <a:ext cx="936104" cy="307777"/>
            </a:xfrm>
            <a:prstGeom prst="rect">
              <a:avLst/>
            </a:prstGeom>
            <a:noFill/>
            <a:ln w="6350">
              <a:solidFill>
                <a:schemeClr val="tx1"/>
              </a:solidFill>
            </a:ln>
          </p:spPr>
          <p:txBody>
            <a:bodyPr wrap="square" rtlCol="0">
              <a:spAutoFit/>
            </a:bodyPr>
            <a:lstStyle/>
            <a:p>
              <a:pPr algn="ctr"/>
              <a:r>
                <a:rPr lang="fr-FR" sz="1400" dirty="0"/>
                <a:t>Donnée</a:t>
              </a:r>
            </a:p>
          </p:txBody>
        </p:sp>
        <p:sp>
          <p:nvSpPr>
            <p:cNvPr id="147" name="ZoneTexte 146"/>
            <p:cNvSpPr txBox="1"/>
            <p:nvPr/>
          </p:nvSpPr>
          <p:spPr>
            <a:xfrm>
              <a:off x="5004048" y="4587974"/>
              <a:ext cx="936104" cy="307777"/>
            </a:xfrm>
            <a:prstGeom prst="rect">
              <a:avLst/>
            </a:prstGeom>
            <a:noFill/>
            <a:ln w="6350">
              <a:solidFill>
                <a:schemeClr val="tx1"/>
              </a:solidFill>
            </a:ln>
          </p:spPr>
          <p:txBody>
            <a:bodyPr wrap="square" rtlCol="0">
              <a:spAutoFit/>
            </a:bodyPr>
            <a:lstStyle/>
            <a:p>
              <a:pPr algn="ctr"/>
              <a:r>
                <a:rPr lang="fr-FR" sz="1400" dirty="0"/>
                <a:t>Plus fort :</a:t>
              </a:r>
            </a:p>
          </p:txBody>
        </p:sp>
        <p:sp>
          <p:nvSpPr>
            <p:cNvPr id="148" name="ZoneTexte 147"/>
            <p:cNvSpPr txBox="1"/>
            <p:nvPr/>
          </p:nvSpPr>
          <p:spPr>
            <a:xfrm>
              <a:off x="8028384" y="3488109"/>
              <a:ext cx="936104" cy="307777"/>
            </a:xfrm>
            <a:prstGeom prst="rect">
              <a:avLst/>
            </a:prstGeom>
            <a:noFill/>
            <a:ln w="6350">
              <a:solidFill>
                <a:schemeClr val="tx1"/>
              </a:solidFill>
            </a:ln>
          </p:spPr>
          <p:txBody>
            <a:bodyPr wrap="square" rtlCol="0">
              <a:spAutoFit/>
            </a:bodyPr>
            <a:lstStyle/>
            <a:p>
              <a:pPr algn="ctr"/>
              <a:r>
                <a:rPr lang="fr-FR" sz="1400" dirty="0"/>
                <a:t>Plus fort :</a:t>
              </a:r>
            </a:p>
          </p:txBody>
        </p:sp>
        <p:sp>
          <p:nvSpPr>
            <p:cNvPr id="149" name="Flèche vers le bas 148"/>
            <p:cNvSpPr/>
            <p:nvPr/>
          </p:nvSpPr>
          <p:spPr>
            <a:xfrm>
              <a:off x="7884368" y="4155926"/>
              <a:ext cx="360040" cy="216024"/>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Flèche vers le bas 149"/>
            <p:cNvSpPr/>
            <p:nvPr/>
          </p:nvSpPr>
          <p:spPr>
            <a:xfrm rot="16200000">
              <a:off x="6778516" y="4829733"/>
              <a:ext cx="411510" cy="216024"/>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150"/>
            <p:cNvSpPr/>
            <p:nvPr/>
          </p:nvSpPr>
          <p:spPr>
            <a:xfrm>
              <a:off x="6012160" y="3867894"/>
              <a:ext cx="936104" cy="1152128"/>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Rectangle 151"/>
            <p:cNvSpPr/>
            <p:nvPr/>
          </p:nvSpPr>
          <p:spPr>
            <a:xfrm>
              <a:off x="4572000" y="3795886"/>
              <a:ext cx="4464496" cy="432048"/>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ZoneTexte 152"/>
            <p:cNvSpPr txBox="1"/>
            <p:nvPr/>
          </p:nvSpPr>
          <p:spPr>
            <a:xfrm>
              <a:off x="5004048" y="3003798"/>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A</a:t>
              </a:r>
            </a:p>
          </p:txBody>
        </p:sp>
        <p:sp>
          <p:nvSpPr>
            <p:cNvPr id="154" name="ZoneTexte 153"/>
            <p:cNvSpPr txBox="1"/>
            <p:nvPr/>
          </p:nvSpPr>
          <p:spPr>
            <a:xfrm>
              <a:off x="6012160" y="3003798"/>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B</a:t>
              </a:r>
            </a:p>
          </p:txBody>
        </p:sp>
        <p:sp>
          <p:nvSpPr>
            <p:cNvPr id="155" name="ZoneTexte 154"/>
            <p:cNvSpPr txBox="1"/>
            <p:nvPr/>
          </p:nvSpPr>
          <p:spPr>
            <a:xfrm>
              <a:off x="7020272" y="3003798"/>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C</a:t>
              </a:r>
            </a:p>
          </p:txBody>
        </p:sp>
        <p:sp>
          <p:nvSpPr>
            <p:cNvPr id="156" name="ZoneTexte 155"/>
            <p:cNvSpPr txBox="1"/>
            <p:nvPr/>
          </p:nvSpPr>
          <p:spPr>
            <a:xfrm>
              <a:off x="4644008" y="3488109"/>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1</a:t>
              </a:r>
            </a:p>
          </p:txBody>
        </p:sp>
        <p:sp>
          <p:nvSpPr>
            <p:cNvPr id="157" name="ZoneTexte 156"/>
            <p:cNvSpPr txBox="1"/>
            <p:nvPr/>
          </p:nvSpPr>
          <p:spPr>
            <a:xfrm>
              <a:off x="4644008" y="3867894"/>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2</a:t>
              </a:r>
            </a:p>
          </p:txBody>
        </p:sp>
        <p:sp>
          <p:nvSpPr>
            <p:cNvPr id="158" name="ZoneTexte 157"/>
            <p:cNvSpPr txBox="1"/>
            <p:nvPr/>
          </p:nvSpPr>
          <p:spPr>
            <a:xfrm>
              <a:off x="4644008" y="4227934"/>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3</a:t>
              </a:r>
            </a:p>
          </p:txBody>
        </p:sp>
        <p:sp>
          <p:nvSpPr>
            <p:cNvPr id="159" name="ZoneTexte 158"/>
            <p:cNvSpPr txBox="1"/>
            <p:nvPr/>
          </p:nvSpPr>
          <p:spPr>
            <a:xfrm>
              <a:off x="7956376" y="3867894"/>
              <a:ext cx="1043608" cy="276999"/>
            </a:xfrm>
            <a:prstGeom prst="rect">
              <a:avLst/>
            </a:prstGeom>
            <a:noFill/>
            <a:ln w="6350">
              <a:noFill/>
            </a:ln>
          </p:spPr>
          <p:txBody>
            <a:bodyPr wrap="square" rtlCol="0">
              <a:spAutoFit/>
            </a:bodyPr>
            <a:lstStyle/>
            <a:p>
              <a:pPr algn="ctr"/>
              <a:r>
                <a:rPr lang="fr-FR" sz="1200" b="1" dirty="0"/>
                <a:t>=MAX(B2:C2)</a:t>
              </a:r>
            </a:p>
          </p:txBody>
        </p:sp>
        <p:sp>
          <p:nvSpPr>
            <p:cNvPr id="160" name="ZoneTexte 159"/>
            <p:cNvSpPr txBox="1"/>
            <p:nvPr/>
          </p:nvSpPr>
          <p:spPr>
            <a:xfrm>
              <a:off x="5976664" y="4587974"/>
              <a:ext cx="1043608" cy="276999"/>
            </a:xfrm>
            <a:prstGeom prst="rect">
              <a:avLst/>
            </a:prstGeom>
            <a:noFill/>
            <a:ln w="6350">
              <a:noFill/>
            </a:ln>
          </p:spPr>
          <p:txBody>
            <a:bodyPr wrap="square" rtlCol="0">
              <a:spAutoFit/>
            </a:bodyPr>
            <a:lstStyle/>
            <a:p>
              <a:pPr algn="ctr"/>
              <a:r>
                <a:rPr lang="fr-FR" sz="1200" b="1" dirty="0"/>
                <a:t>=MAX(B2:B3)</a:t>
              </a:r>
            </a:p>
          </p:txBody>
        </p:sp>
        <p:sp>
          <p:nvSpPr>
            <p:cNvPr id="161" name="ZoneTexte 160"/>
            <p:cNvSpPr txBox="1"/>
            <p:nvPr/>
          </p:nvSpPr>
          <p:spPr>
            <a:xfrm>
              <a:off x="7956376" y="4299942"/>
              <a:ext cx="1043608" cy="276999"/>
            </a:xfrm>
            <a:prstGeom prst="rect">
              <a:avLst/>
            </a:prstGeom>
            <a:noFill/>
            <a:ln w="6350">
              <a:noFill/>
            </a:ln>
          </p:spPr>
          <p:txBody>
            <a:bodyPr wrap="square" rtlCol="0">
              <a:spAutoFit/>
            </a:bodyPr>
            <a:lstStyle/>
            <a:p>
              <a:pPr algn="ctr"/>
              <a:r>
                <a:rPr lang="fr-FR" sz="1200" b="1" dirty="0">
                  <a:solidFill>
                    <a:schemeClr val="tx2">
                      <a:lumMod val="75000"/>
                    </a:schemeClr>
                  </a:solidFill>
                </a:rPr>
                <a:t>=MAX(B3:C3)</a:t>
              </a:r>
            </a:p>
          </p:txBody>
        </p:sp>
        <p:sp>
          <p:nvSpPr>
            <p:cNvPr id="162" name="ZoneTexte 161"/>
            <p:cNvSpPr txBox="1"/>
            <p:nvPr/>
          </p:nvSpPr>
          <p:spPr>
            <a:xfrm>
              <a:off x="6948264" y="4587974"/>
              <a:ext cx="1043608" cy="276999"/>
            </a:xfrm>
            <a:prstGeom prst="rect">
              <a:avLst/>
            </a:prstGeom>
            <a:noFill/>
            <a:ln w="6350">
              <a:noFill/>
            </a:ln>
          </p:spPr>
          <p:txBody>
            <a:bodyPr wrap="square" rtlCol="0">
              <a:spAutoFit/>
            </a:bodyPr>
            <a:lstStyle/>
            <a:p>
              <a:pPr algn="ctr"/>
              <a:r>
                <a:rPr lang="fr-FR" sz="1200" b="1" dirty="0">
                  <a:solidFill>
                    <a:schemeClr val="accent3">
                      <a:lumMod val="50000"/>
                    </a:schemeClr>
                  </a:solidFill>
                </a:rPr>
                <a:t>=MAX(C2:C3)</a:t>
              </a:r>
            </a:p>
          </p:txBody>
        </p:sp>
      </p:grpSp>
      <p:cxnSp>
        <p:nvCxnSpPr>
          <p:cNvPr id="85" name="Connecteur droit 84"/>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p:bldP spid="109" grpId="0"/>
      <p:bldP spid="110" grpId="0" animBg="1"/>
      <p:bldP spid="111" grpId="0"/>
      <p:bldP spid="112" grpId="0"/>
      <p:bldP spid="113" grpId="0"/>
      <p:bldP spid="114" grpId="0"/>
      <p:bldP spid="115" grpId="0"/>
      <p:bldP spid="116" grpId="0"/>
      <p:bldP spid="117" grpId="0"/>
      <p:bldP spid="1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2"/>
          <p:cNvCxnSpPr/>
          <p:nvPr/>
        </p:nvCxnSpPr>
        <p:spPr>
          <a:xfrm>
            <a:off x="1331640"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 name="Connecteur droit 3"/>
          <p:cNvCxnSpPr/>
          <p:nvPr/>
        </p:nvCxnSpPr>
        <p:spPr>
          <a:xfrm>
            <a:off x="2015208"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flipH="1">
            <a:off x="2699792" y="1513116"/>
            <a:ext cx="35496"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H="1">
            <a:off x="1295128" y="2089180"/>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H="1">
            <a:off x="1295128" y="1801148"/>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331640" y="1153076"/>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 name="Rectangle 18"/>
          <p:cNvSpPr/>
          <p:nvPr/>
        </p:nvSpPr>
        <p:spPr>
          <a:xfrm>
            <a:off x="2015208" y="1153076"/>
            <a:ext cx="720080" cy="360040"/>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 name="Rectangle 19"/>
          <p:cNvSpPr/>
          <p:nvPr/>
        </p:nvSpPr>
        <p:spPr>
          <a:xfrm>
            <a:off x="2735288" y="115307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3" name="ZoneTexte 22"/>
          <p:cNvSpPr txBox="1"/>
          <p:nvPr/>
        </p:nvSpPr>
        <p:spPr>
          <a:xfrm>
            <a:off x="1511152" y="1153076"/>
            <a:ext cx="288032" cy="369332"/>
          </a:xfrm>
          <a:prstGeom prst="rect">
            <a:avLst/>
          </a:prstGeom>
          <a:noFill/>
        </p:spPr>
        <p:txBody>
          <a:bodyPr wrap="square" rtlCol="0">
            <a:spAutoFit/>
          </a:bodyPr>
          <a:lstStyle/>
          <a:p>
            <a:r>
              <a:rPr lang="fr-FR" b="1" dirty="0"/>
              <a:t>A</a:t>
            </a:r>
          </a:p>
        </p:txBody>
      </p:sp>
      <p:sp>
        <p:nvSpPr>
          <p:cNvPr id="24" name="ZoneTexte 23"/>
          <p:cNvSpPr txBox="1"/>
          <p:nvPr/>
        </p:nvSpPr>
        <p:spPr>
          <a:xfrm>
            <a:off x="2231232" y="1153076"/>
            <a:ext cx="288032" cy="369332"/>
          </a:xfrm>
          <a:prstGeom prst="rect">
            <a:avLst/>
          </a:prstGeom>
          <a:noFill/>
        </p:spPr>
        <p:txBody>
          <a:bodyPr wrap="square" rtlCol="0">
            <a:spAutoFit/>
          </a:bodyPr>
          <a:lstStyle/>
          <a:p>
            <a:r>
              <a:rPr lang="fr-FR" b="1" dirty="0"/>
              <a:t>B</a:t>
            </a:r>
          </a:p>
        </p:txBody>
      </p:sp>
      <p:sp>
        <p:nvSpPr>
          <p:cNvPr id="25" name="ZoneTexte 24"/>
          <p:cNvSpPr txBox="1"/>
          <p:nvPr/>
        </p:nvSpPr>
        <p:spPr>
          <a:xfrm>
            <a:off x="2951312" y="1153076"/>
            <a:ext cx="288032" cy="369332"/>
          </a:xfrm>
          <a:prstGeom prst="rect">
            <a:avLst/>
          </a:prstGeom>
          <a:noFill/>
        </p:spPr>
        <p:txBody>
          <a:bodyPr wrap="square" rtlCol="0">
            <a:spAutoFit/>
          </a:bodyPr>
          <a:lstStyle/>
          <a:p>
            <a:r>
              <a:rPr lang="fr-FR" b="1" dirty="0"/>
              <a:t>C</a:t>
            </a:r>
          </a:p>
        </p:txBody>
      </p:sp>
      <p:sp>
        <p:nvSpPr>
          <p:cNvPr id="38" name="Rectangle 37"/>
          <p:cNvSpPr/>
          <p:nvPr/>
        </p:nvSpPr>
        <p:spPr>
          <a:xfrm>
            <a:off x="611560" y="1513116"/>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611560" y="1801148"/>
            <a:ext cx="720080" cy="288032"/>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Rectangle 39"/>
          <p:cNvSpPr/>
          <p:nvPr/>
        </p:nvSpPr>
        <p:spPr>
          <a:xfrm>
            <a:off x="611560" y="2089180"/>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971600" y="1513116"/>
            <a:ext cx="288032" cy="338554"/>
          </a:xfrm>
          <a:prstGeom prst="rect">
            <a:avLst/>
          </a:prstGeom>
          <a:noFill/>
        </p:spPr>
        <p:txBody>
          <a:bodyPr wrap="square" rtlCol="0">
            <a:spAutoFit/>
          </a:bodyPr>
          <a:lstStyle/>
          <a:p>
            <a:r>
              <a:rPr lang="fr-FR" sz="1600" b="1" dirty="0"/>
              <a:t>1</a:t>
            </a:r>
          </a:p>
        </p:txBody>
      </p:sp>
      <p:sp>
        <p:nvSpPr>
          <p:cNvPr id="45" name="ZoneTexte 44"/>
          <p:cNvSpPr txBox="1"/>
          <p:nvPr/>
        </p:nvSpPr>
        <p:spPr>
          <a:xfrm>
            <a:off x="971600" y="1801148"/>
            <a:ext cx="288032" cy="338554"/>
          </a:xfrm>
          <a:prstGeom prst="rect">
            <a:avLst/>
          </a:prstGeom>
          <a:noFill/>
        </p:spPr>
        <p:txBody>
          <a:bodyPr wrap="square" rtlCol="0">
            <a:spAutoFit/>
          </a:bodyPr>
          <a:lstStyle/>
          <a:p>
            <a:r>
              <a:rPr lang="fr-FR" sz="1600" b="1" dirty="0"/>
              <a:t>2</a:t>
            </a:r>
          </a:p>
        </p:txBody>
      </p:sp>
      <p:sp>
        <p:nvSpPr>
          <p:cNvPr id="46" name="ZoneTexte 45"/>
          <p:cNvSpPr txBox="1"/>
          <p:nvPr/>
        </p:nvSpPr>
        <p:spPr>
          <a:xfrm>
            <a:off x="971600" y="2089180"/>
            <a:ext cx="288032" cy="338554"/>
          </a:xfrm>
          <a:prstGeom prst="rect">
            <a:avLst/>
          </a:prstGeom>
          <a:noFill/>
        </p:spPr>
        <p:txBody>
          <a:bodyPr wrap="square" rtlCol="0">
            <a:spAutoFit/>
          </a:bodyPr>
          <a:lstStyle/>
          <a:p>
            <a:r>
              <a:rPr lang="fr-FR" sz="1600" b="1" dirty="0"/>
              <a:t>3</a:t>
            </a:r>
          </a:p>
        </p:txBody>
      </p:sp>
      <p:sp>
        <p:nvSpPr>
          <p:cNvPr id="50" name="Rectangle 49"/>
          <p:cNvSpPr/>
          <p:nvPr/>
        </p:nvSpPr>
        <p:spPr>
          <a:xfrm>
            <a:off x="2051720" y="1801148"/>
            <a:ext cx="648072"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Référencement absolu</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93" name="Connecteur droit 92"/>
          <p:cNvCxnSpPr/>
          <p:nvPr/>
        </p:nvCxnSpPr>
        <p:spPr>
          <a:xfrm>
            <a:off x="3419872" y="1585124"/>
            <a:ext cx="0" cy="792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a:off x="1259632" y="2377212"/>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1" name="ZoneTexte 100"/>
          <p:cNvSpPr txBox="1"/>
          <p:nvPr/>
        </p:nvSpPr>
        <p:spPr>
          <a:xfrm>
            <a:off x="197971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02" name="Rectangle 101"/>
          <p:cNvSpPr/>
          <p:nvPr/>
        </p:nvSpPr>
        <p:spPr>
          <a:xfrm>
            <a:off x="1331640" y="1801148"/>
            <a:ext cx="720080" cy="288032"/>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5580112" y="1491630"/>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04" name="Flèche vers le haut 103"/>
          <p:cNvSpPr/>
          <p:nvPr/>
        </p:nvSpPr>
        <p:spPr>
          <a:xfrm>
            <a:off x="5868144" y="1131590"/>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5" name="Flèche vers le haut 104"/>
          <p:cNvSpPr/>
          <p:nvPr/>
        </p:nvSpPr>
        <p:spPr>
          <a:xfrm rot="10800000">
            <a:off x="5868144" y="1851670"/>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6" name="Flèche vers le haut 105"/>
          <p:cNvSpPr/>
          <p:nvPr/>
        </p:nvSpPr>
        <p:spPr>
          <a:xfrm rot="16200000">
            <a:off x="5256076" y="1527634"/>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7" name="Flèche vers le haut 106"/>
          <p:cNvSpPr/>
          <p:nvPr/>
        </p:nvSpPr>
        <p:spPr>
          <a:xfrm rot="5400000">
            <a:off x="6480212" y="1527634"/>
            <a:ext cx="360040" cy="288032"/>
          </a:xfrm>
          <a:prstGeom prs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08" name="ZoneTexte 107"/>
          <p:cNvSpPr txBox="1"/>
          <p:nvPr/>
        </p:nvSpPr>
        <p:spPr>
          <a:xfrm>
            <a:off x="5220072" y="2139702"/>
            <a:ext cx="1512168"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a:p>
            <a:pPr algn="ctr"/>
            <a:r>
              <a:rPr lang="fr-FR" dirty="0">
                <a:solidFill>
                  <a:schemeClr val="accent1">
                    <a:lumMod val="75000"/>
                  </a:schemeClr>
                </a:solidFill>
              </a:rPr>
              <a:t>$A</a:t>
            </a:r>
            <a:r>
              <a:rPr lang="fr-FR" b="1" dirty="0"/>
              <a:t>+0c /</a:t>
            </a:r>
            <a:r>
              <a:rPr lang="fr-FR" dirty="0">
                <a:solidFill>
                  <a:schemeClr val="accent1">
                    <a:lumMod val="75000"/>
                  </a:schemeClr>
                </a:solidFill>
              </a:rPr>
              <a:t> $2</a:t>
            </a:r>
            <a:r>
              <a:rPr lang="fr-FR" b="1" dirty="0"/>
              <a:t>+1l</a:t>
            </a:r>
            <a:r>
              <a:rPr lang="fr-FR" dirty="0">
                <a:solidFill>
                  <a:schemeClr val="accent1">
                    <a:lumMod val="75000"/>
                  </a:schemeClr>
                </a:solidFill>
              </a:rPr>
              <a:t> </a:t>
            </a:r>
          </a:p>
        </p:txBody>
      </p:sp>
      <p:sp>
        <p:nvSpPr>
          <p:cNvPr id="109" name="ZoneTexte 108"/>
          <p:cNvSpPr txBox="1"/>
          <p:nvPr/>
        </p:nvSpPr>
        <p:spPr>
          <a:xfrm>
            <a:off x="6660232" y="1347614"/>
            <a:ext cx="1584176"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a:p>
            <a:pPr algn="ctr"/>
            <a:r>
              <a:rPr lang="fr-FR" dirty="0">
                <a:solidFill>
                  <a:schemeClr val="accent1">
                    <a:lumMod val="75000"/>
                  </a:schemeClr>
                </a:solidFill>
              </a:rPr>
              <a:t>$A</a:t>
            </a:r>
            <a:r>
              <a:rPr lang="fr-FR" b="1" dirty="0"/>
              <a:t>+1c /</a:t>
            </a:r>
            <a:r>
              <a:rPr lang="fr-FR" dirty="0">
                <a:solidFill>
                  <a:schemeClr val="accent1">
                    <a:lumMod val="75000"/>
                  </a:schemeClr>
                </a:solidFill>
              </a:rPr>
              <a:t> $2</a:t>
            </a:r>
            <a:r>
              <a:rPr lang="fr-FR" b="1" dirty="0"/>
              <a:t>+0l</a:t>
            </a:r>
            <a:r>
              <a:rPr lang="fr-FR" dirty="0">
                <a:solidFill>
                  <a:schemeClr val="accent1">
                    <a:lumMod val="75000"/>
                  </a:schemeClr>
                </a:solidFill>
              </a:rPr>
              <a:t> </a:t>
            </a:r>
          </a:p>
        </p:txBody>
      </p:sp>
      <p:sp>
        <p:nvSpPr>
          <p:cNvPr id="112" name="ZoneTexte 111"/>
          <p:cNvSpPr txBox="1"/>
          <p:nvPr/>
        </p:nvSpPr>
        <p:spPr>
          <a:xfrm>
            <a:off x="5292080" y="483518"/>
            <a:ext cx="1440160"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a:p>
            <a:pPr algn="ctr"/>
            <a:r>
              <a:rPr lang="fr-FR" dirty="0">
                <a:solidFill>
                  <a:schemeClr val="accent1">
                    <a:lumMod val="75000"/>
                  </a:schemeClr>
                </a:solidFill>
              </a:rPr>
              <a:t>$A</a:t>
            </a:r>
            <a:r>
              <a:rPr lang="fr-FR" b="1" dirty="0"/>
              <a:t>-0c /</a:t>
            </a:r>
            <a:r>
              <a:rPr lang="fr-FR" dirty="0">
                <a:solidFill>
                  <a:schemeClr val="accent1">
                    <a:lumMod val="75000"/>
                  </a:schemeClr>
                </a:solidFill>
              </a:rPr>
              <a:t> $2</a:t>
            </a:r>
            <a:r>
              <a:rPr lang="fr-FR" b="1" dirty="0"/>
              <a:t>-1l</a:t>
            </a:r>
            <a:r>
              <a:rPr lang="fr-FR" dirty="0">
                <a:solidFill>
                  <a:schemeClr val="accent1">
                    <a:lumMod val="75000"/>
                  </a:schemeClr>
                </a:solidFill>
              </a:rPr>
              <a:t> </a:t>
            </a: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5" name="Rectangle à coins arrondis 164"/>
          <p:cNvSpPr/>
          <p:nvPr/>
        </p:nvSpPr>
        <p:spPr>
          <a:xfrm>
            <a:off x="6300192" y="123478"/>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66" name="ZoneTexte 5"/>
          <p:cNvSpPr txBox="1"/>
          <p:nvPr/>
        </p:nvSpPr>
        <p:spPr>
          <a:xfrm>
            <a:off x="6300192" y="123478"/>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grpSp>
        <p:nvGrpSpPr>
          <p:cNvPr id="176" name="Groupe 175"/>
          <p:cNvGrpSpPr/>
          <p:nvPr/>
        </p:nvGrpSpPr>
        <p:grpSpPr>
          <a:xfrm>
            <a:off x="107504" y="3435846"/>
            <a:ext cx="3168352" cy="1100658"/>
            <a:chOff x="107504" y="3435846"/>
            <a:chExt cx="3168352" cy="1100658"/>
          </a:xfrm>
        </p:grpSpPr>
        <p:sp>
          <p:nvSpPr>
            <p:cNvPr id="120" name="ZoneTexte 119"/>
            <p:cNvSpPr txBox="1"/>
            <p:nvPr/>
          </p:nvSpPr>
          <p:spPr>
            <a:xfrm>
              <a:off x="179512" y="3847356"/>
              <a:ext cx="936104" cy="307777"/>
            </a:xfrm>
            <a:prstGeom prst="rect">
              <a:avLst/>
            </a:prstGeom>
            <a:noFill/>
            <a:ln w="6350">
              <a:solidFill>
                <a:schemeClr val="tx1"/>
              </a:solidFill>
            </a:ln>
          </p:spPr>
          <p:txBody>
            <a:bodyPr wrap="square" rtlCol="0">
              <a:spAutoFit/>
            </a:bodyPr>
            <a:lstStyle/>
            <a:p>
              <a:pPr algn="ctr"/>
              <a:r>
                <a:rPr lang="fr-FR" sz="1400" i="1" dirty="0"/>
                <a:t>vide</a:t>
              </a:r>
            </a:p>
          </p:txBody>
        </p:sp>
        <p:sp>
          <p:nvSpPr>
            <p:cNvPr id="121" name="ZoneTexte 120"/>
            <p:cNvSpPr txBox="1"/>
            <p:nvPr/>
          </p:nvSpPr>
          <p:spPr>
            <a:xfrm>
              <a:off x="179512" y="3487316"/>
              <a:ext cx="936104" cy="307777"/>
            </a:xfrm>
            <a:prstGeom prst="rect">
              <a:avLst/>
            </a:prstGeom>
            <a:noFill/>
            <a:ln w="6350">
              <a:solidFill>
                <a:schemeClr val="tx1"/>
              </a:solidFill>
            </a:ln>
          </p:spPr>
          <p:txBody>
            <a:bodyPr wrap="square" rtlCol="0">
              <a:spAutoFit/>
            </a:bodyPr>
            <a:lstStyle/>
            <a:p>
              <a:pPr algn="ctr"/>
              <a:r>
                <a:rPr lang="fr-FR" sz="1400" dirty="0"/>
                <a:t>Donnée A</a:t>
              </a:r>
            </a:p>
          </p:txBody>
        </p:sp>
        <p:sp>
          <p:nvSpPr>
            <p:cNvPr id="122" name="ZoneTexte 121"/>
            <p:cNvSpPr txBox="1"/>
            <p:nvPr/>
          </p:nvSpPr>
          <p:spPr>
            <a:xfrm>
              <a:off x="179512" y="4207396"/>
              <a:ext cx="936104" cy="307777"/>
            </a:xfrm>
            <a:prstGeom prst="rect">
              <a:avLst/>
            </a:prstGeom>
            <a:noFill/>
            <a:ln w="6350">
              <a:solidFill>
                <a:schemeClr val="tx1"/>
              </a:solidFill>
            </a:ln>
          </p:spPr>
          <p:txBody>
            <a:bodyPr wrap="square" rtlCol="0">
              <a:spAutoFit/>
            </a:bodyPr>
            <a:lstStyle/>
            <a:p>
              <a:pPr algn="ctr"/>
              <a:r>
                <a:rPr lang="fr-FR" sz="1400" i="1" dirty="0"/>
                <a:t>vide</a:t>
              </a:r>
            </a:p>
          </p:txBody>
        </p:sp>
        <p:sp>
          <p:nvSpPr>
            <p:cNvPr id="124" name="ZoneTexte 123"/>
            <p:cNvSpPr txBox="1"/>
            <p:nvPr/>
          </p:nvSpPr>
          <p:spPr>
            <a:xfrm>
              <a:off x="1187624" y="3487316"/>
              <a:ext cx="1008112" cy="307777"/>
            </a:xfrm>
            <a:prstGeom prst="rect">
              <a:avLst/>
            </a:prstGeom>
            <a:noFill/>
            <a:ln w="6350">
              <a:solidFill>
                <a:schemeClr val="tx1"/>
              </a:solidFill>
            </a:ln>
          </p:spPr>
          <p:txBody>
            <a:bodyPr wrap="square" rtlCol="0">
              <a:spAutoFit/>
            </a:bodyPr>
            <a:lstStyle/>
            <a:p>
              <a:pPr algn="ctr"/>
              <a:r>
                <a:rPr lang="fr-FR" sz="1400" dirty="0"/>
                <a:t>Donnée Ba</a:t>
              </a:r>
            </a:p>
          </p:txBody>
        </p:sp>
        <p:sp>
          <p:nvSpPr>
            <p:cNvPr id="127" name="ZoneTexte 126"/>
            <p:cNvSpPr txBox="1"/>
            <p:nvPr/>
          </p:nvSpPr>
          <p:spPr>
            <a:xfrm>
              <a:off x="2267744" y="3488109"/>
              <a:ext cx="936104" cy="307777"/>
            </a:xfrm>
            <a:prstGeom prst="rect">
              <a:avLst/>
            </a:prstGeom>
            <a:noFill/>
            <a:ln w="6350">
              <a:solidFill>
                <a:schemeClr val="tx1"/>
              </a:solidFill>
            </a:ln>
          </p:spPr>
          <p:txBody>
            <a:bodyPr wrap="square" rtlCol="0">
              <a:spAutoFit/>
            </a:bodyPr>
            <a:lstStyle/>
            <a:p>
              <a:pPr algn="ctr"/>
              <a:r>
                <a:rPr lang="fr-FR" sz="1400" dirty="0"/>
                <a:t>A x Ba</a:t>
              </a:r>
            </a:p>
          </p:txBody>
        </p:sp>
        <p:sp>
          <p:nvSpPr>
            <p:cNvPr id="134" name="Rectangle 133"/>
            <p:cNvSpPr/>
            <p:nvPr/>
          </p:nvSpPr>
          <p:spPr>
            <a:xfrm>
              <a:off x="107504" y="3435846"/>
              <a:ext cx="3168352" cy="432048"/>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ZoneTexte 166"/>
            <p:cNvSpPr txBox="1"/>
            <p:nvPr/>
          </p:nvSpPr>
          <p:spPr>
            <a:xfrm>
              <a:off x="1187624" y="3867894"/>
              <a:ext cx="1008112" cy="307777"/>
            </a:xfrm>
            <a:prstGeom prst="rect">
              <a:avLst/>
            </a:prstGeom>
            <a:noFill/>
            <a:ln w="6350">
              <a:solidFill>
                <a:schemeClr val="tx1"/>
              </a:solidFill>
            </a:ln>
          </p:spPr>
          <p:txBody>
            <a:bodyPr wrap="square" rtlCol="0">
              <a:spAutoFit/>
            </a:bodyPr>
            <a:lstStyle/>
            <a:p>
              <a:pPr algn="ctr"/>
              <a:r>
                <a:rPr lang="fr-FR" sz="1400" dirty="0"/>
                <a:t>Donnée </a:t>
              </a:r>
              <a:r>
                <a:rPr lang="fr-FR" sz="1400" dirty="0" err="1"/>
                <a:t>Bb</a:t>
              </a:r>
              <a:endParaRPr lang="fr-FR" sz="1400" dirty="0"/>
            </a:p>
          </p:txBody>
        </p:sp>
        <p:sp>
          <p:nvSpPr>
            <p:cNvPr id="168" name="ZoneTexte 167"/>
            <p:cNvSpPr txBox="1"/>
            <p:nvPr/>
          </p:nvSpPr>
          <p:spPr>
            <a:xfrm>
              <a:off x="2267744" y="3868687"/>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A x </a:t>
              </a:r>
              <a:r>
                <a:rPr lang="fr-FR" sz="1400" dirty="0" err="1"/>
                <a:t>Bb</a:t>
              </a:r>
              <a:endParaRPr lang="fr-FR" sz="1400" dirty="0"/>
            </a:p>
          </p:txBody>
        </p:sp>
        <p:sp>
          <p:nvSpPr>
            <p:cNvPr id="169" name="ZoneTexte 168"/>
            <p:cNvSpPr txBox="1"/>
            <p:nvPr/>
          </p:nvSpPr>
          <p:spPr>
            <a:xfrm>
              <a:off x="1187624" y="4227934"/>
              <a:ext cx="1008112" cy="307777"/>
            </a:xfrm>
            <a:prstGeom prst="rect">
              <a:avLst/>
            </a:prstGeom>
            <a:noFill/>
            <a:ln w="6350">
              <a:solidFill>
                <a:schemeClr val="tx1"/>
              </a:solidFill>
            </a:ln>
          </p:spPr>
          <p:txBody>
            <a:bodyPr wrap="square" rtlCol="0">
              <a:spAutoFit/>
            </a:bodyPr>
            <a:lstStyle/>
            <a:p>
              <a:pPr algn="ctr"/>
              <a:r>
                <a:rPr lang="fr-FR" sz="1400" dirty="0"/>
                <a:t>Donnée </a:t>
              </a:r>
              <a:r>
                <a:rPr lang="fr-FR" sz="1400" dirty="0" err="1"/>
                <a:t>Bc</a:t>
              </a:r>
              <a:endParaRPr lang="fr-FR" sz="1400" dirty="0"/>
            </a:p>
          </p:txBody>
        </p:sp>
        <p:sp>
          <p:nvSpPr>
            <p:cNvPr id="170" name="ZoneTexte 169"/>
            <p:cNvSpPr txBox="1"/>
            <p:nvPr/>
          </p:nvSpPr>
          <p:spPr>
            <a:xfrm>
              <a:off x="2267744" y="4228727"/>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A x </a:t>
              </a:r>
              <a:r>
                <a:rPr lang="fr-FR" sz="1400" dirty="0" err="1"/>
                <a:t>Bc</a:t>
              </a:r>
              <a:endParaRPr lang="fr-FR" sz="1400" dirty="0"/>
            </a:p>
          </p:txBody>
        </p:sp>
        <p:sp>
          <p:nvSpPr>
            <p:cNvPr id="131" name="Flèche vers le bas 130"/>
            <p:cNvSpPr/>
            <p:nvPr/>
          </p:nvSpPr>
          <p:spPr>
            <a:xfrm>
              <a:off x="2915816" y="3795886"/>
              <a:ext cx="360040" cy="216024"/>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71" name="ZoneTexte 170"/>
          <p:cNvSpPr txBox="1"/>
          <p:nvPr/>
        </p:nvSpPr>
        <p:spPr>
          <a:xfrm>
            <a:off x="1979712" y="1491630"/>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72" name="ZoneTexte 171"/>
          <p:cNvSpPr txBox="1"/>
          <p:nvPr/>
        </p:nvSpPr>
        <p:spPr>
          <a:xfrm>
            <a:off x="269979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73" name="ZoneTexte 172"/>
          <p:cNvSpPr txBox="1"/>
          <p:nvPr/>
        </p:nvSpPr>
        <p:spPr>
          <a:xfrm>
            <a:off x="125963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74" name="ZoneTexte 173"/>
          <p:cNvSpPr txBox="1"/>
          <p:nvPr/>
        </p:nvSpPr>
        <p:spPr>
          <a:xfrm>
            <a:off x="1979712" y="2067694"/>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75" name="ZoneTexte 174"/>
          <p:cNvSpPr txBox="1"/>
          <p:nvPr/>
        </p:nvSpPr>
        <p:spPr>
          <a:xfrm>
            <a:off x="3707904" y="1347614"/>
            <a:ext cx="1584176" cy="646331"/>
          </a:xfrm>
          <a:prstGeom prst="rect">
            <a:avLst/>
          </a:prstGeom>
          <a:noFill/>
        </p:spPr>
        <p:txBody>
          <a:bodyPr wrap="square" rtlCol="0">
            <a:spAutoFit/>
          </a:bodyPr>
          <a:lstStyle/>
          <a:p>
            <a:pPr algn="ctr"/>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a:p>
            <a:pPr algn="ctr"/>
            <a:r>
              <a:rPr lang="fr-FR" dirty="0">
                <a:solidFill>
                  <a:schemeClr val="accent1">
                    <a:lumMod val="75000"/>
                  </a:schemeClr>
                </a:solidFill>
              </a:rPr>
              <a:t>$A</a:t>
            </a:r>
            <a:r>
              <a:rPr lang="fr-FR" b="1" dirty="0"/>
              <a:t>-1c /</a:t>
            </a:r>
            <a:r>
              <a:rPr lang="fr-FR" dirty="0">
                <a:solidFill>
                  <a:schemeClr val="accent1">
                    <a:lumMod val="75000"/>
                  </a:schemeClr>
                </a:solidFill>
              </a:rPr>
              <a:t> $2</a:t>
            </a:r>
            <a:r>
              <a:rPr lang="fr-FR" b="1" dirty="0"/>
              <a:t>-0l</a:t>
            </a:r>
            <a:r>
              <a:rPr lang="fr-FR" dirty="0">
                <a:solidFill>
                  <a:schemeClr val="accent1">
                    <a:lumMod val="75000"/>
                  </a:schemeClr>
                </a:solidFill>
              </a:rPr>
              <a:t> </a:t>
            </a:r>
          </a:p>
        </p:txBody>
      </p:sp>
      <p:grpSp>
        <p:nvGrpSpPr>
          <p:cNvPr id="178" name="Groupe 177"/>
          <p:cNvGrpSpPr/>
          <p:nvPr/>
        </p:nvGrpSpPr>
        <p:grpSpPr>
          <a:xfrm>
            <a:off x="4644008" y="3066514"/>
            <a:ext cx="3723878" cy="1593468"/>
            <a:chOff x="4644008" y="3003798"/>
            <a:chExt cx="3723878" cy="1593468"/>
          </a:xfrm>
        </p:grpSpPr>
        <p:sp>
          <p:nvSpPr>
            <p:cNvPr id="138" name="ZoneTexte 137"/>
            <p:cNvSpPr txBox="1"/>
            <p:nvPr/>
          </p:nvSpPr>
          <p:spPr>
            <a:xfrm>
              <a:off x="5004048" y="3847356"/>
              <a:ext cx="936104" cy="307777"/>
            </a:xfrm>
            <a:prstGeom prst="rect">
              <a:avLst/>
            </a:prstGeom>
            <a:noFill/>
            <a:ln w="28575">
              <a:solidFill>
                <a:schemeClr val="tx1"/>
              </a:solidFill>
            </a:ln>
          </p:spPr>
          <p:txBody>
            <a:bodyPr wrap="square" rtlCol="0">
              <a:spAutoFit/>
            </a:bodyPr>
            <a:lstStyle/>
            <a:p>
              <a:pPr algn="ctr"/>
              <a:r>
                <a:rPr lang="fr-FR" sz="1400" b="1" dirty="0"/>
                <a:t>20%</a:t>
              </a:r>
            </a:p>
          </p:txBody>
        </p:sp>
        <p:sp>
          <p:nvSpPr>
            <p:cNvPr id="140" name="ZoneTexte 139"/>
            <p:cNvSpPr txBox="1"/>
            <p:nvPr/>
          </p:nvSpPr>
          <p:spPr>
            <a:xfrm>
              <a:off x="5004048" y="4207396"/>
              <a:ext cx="936104" cy="307777"/>
            </a:xfrm>
            <a:prstGeom prst="rect">
              <a:avLst/>
            </a:prstGeom>
            <a:noFill/>
            <a:ln w="6350">
              <a:solidFill>
                <a:schemeClr val="tx1"/>
              </a:solidFill>
            </a:ln>
          </p:spPr>
          <p:txBody>
            <a:bodyPr wrap="square" rtlCol="0">
              <a:spAutoFit/>
            </a:bodyPr>
            <a:lstStyle/>
            <a:p>
              <a:pPr algn="ctr"/>
              <a:r>
                <a:rPr lang="fr-FR" sz="1400" dirty="0"/>
                <a:t>Vide</a:t>
              </a:r>
            </a:p>
          </p:txBody>
        </p:sp>
        <p:sp>
          <p:nvSpPr>
            <p:cNvPr id="141" name="ZoneTexte 140"/>
            <p:cNvSpPr txBox="1"/>
            <p:nvPr/>
          </p:nvSpPr>
          <p:spPr>
            <a:xfrm>
              <a:off x="6012160" y="3847356"/>
              <a:ext cx="936104" cy="307777"/>
            </a:xfrm>
            <a:prstGeom prst="rect">
              <a:avLst/>
            </a:prstGeom>
            <a:noFill/>
            <a:ln w="6350">
              <a:solidFill>
                <a:schemeClr val="tx1"/>
              </a:solidFill>
            </a:ln>
          </p:spPr>
          <p:txBody>
            <a:bodyPr wrap="square" rtlCol="0">
              <a:spAutoFit/>
            </a:bodyPr>
            <a:lstStyle/>
            <a:p>
              <a:pPr algn="ctr"/>
              <a:r>
                <a:rPr lang="fr-FR" sz="1400" dirty="0"/>
                <a:t>100,00 €</a:t>
              </a:r>
            </a:p>
          </p:txBody>
        </p:sp>
        <p:sp>
          <p:nvSpPr>
            <p:cNvPr id="142" name="ZoneTexte 141"/>
            <p:cNvSpPr txBox="1"/>
            <p:nvPr/>
          </p:nvSpPr>
          <p:spPr>
            <a:xfrm>
              <a:off x="6012160" y="3487316"/>
              <a:ext cx="936104" cy="307777"/>
            </a:xfrm>
            <a:prstGeom prst="rect">
              <a:avLst/>
            </a:prstGeom>
            <a:noFill/>
            <a:ln w="6350">
              <a:solidFill>
                <a:schemeClr val="tx1"/>
              </a:solidFill>
            </a:ln>
          </p:spPr>
          <p:txBody>
            <a:bodyPr wrap="square" rtlCol="0">
              <a:spAutoFit/>
            </a:bodyPr>
            <a:lstStyle/>
            <a:p>
              <a:pPr algn="ctr"/>
              <a:r>
                <a:rPr lang="fr-FR" sz="1400" dirty="0"/>
                <a:t>HT</a:t>
              </a:r>
            </a:p>
          </p:txBody>
        </p:sp>
        <p:sp>
          <p:nvSpPr>
            <p:cNvPr id="143" name="ZoneTexte 142"/>
            <p:cNvSpPr txBox="1"/>
            <p:nvPr/>
          </p:nvSpPr>
          <p:spPr>
            <a:xfrm>
              <a:off x="6012160" y="4207396"/>
              <a:ext cx="936104" cy="307777"/>
            </a:xfrm>
            <a:prstGeom prst="rect">
              <a:avLst/>
            </a:prstGeom>
            <a:noFill/>
            <a:ln w="6350">
              <a:solidFill>
                <a:schemeClr val="tx1"/>
              </a:solidFill>
            </a:ln>
          </p:spPr>
          <p:txBody>
            <a:bodyPr wrap="square" rtlCol="0">
              <a:spAutoFit/>
            </a:bodyPr>
            <a:lstStyle/>
            <a:p>
              <a:pPr algn="ctr"/>
              <a:r>
                <a:rPr lang="fr-FR" sz="1400" dirty="0"/>
                <a:t>150,00 €</a:t>
              </a:r>
            </a:p>
          </p:txBody>
        </p:sp>
        <p:sp>
          <p:nvSpPr>
            <p:cNvPr id="144" name="ZoneTexte 143"/>
            <p:cNvSpPr txBox="1"/>
            <p:nvPr/>
          </p:nvSpPr>
          <p:spPr>
            <a:xfrm>
              <a:off x="7020272" y="3847356"/>
              <a:ext cx="936104" cy="307777"/>
            </a:xfrm>
            <a:prstGeom prst="rect">
              <a:avLst/>
            </a:prstGeom>
            <a:noFill/>
            <a:ln w="6350">
              <a:solidFill>
                <a:schemeClr val="tx1"/>
              </a:solidFill>
            </a:ln>
          </p:spPr>
          <p:txBody>
            <a:bodyPr wrap="square" rtlCol="0">
              <a:spAutoFit/>
            </a:bodyPr>
            <a:lstStyle/>
            <a:p>
              <a:pPr algn="ctr"/>
              <a:r>
                <a:rPr lang="fr-FR" sz="1400" dirty="0"/>
                <a:t>=B2*$A$2</a:t>
              </a:r>
            </a:p>
          </p:txBody>
        </p:sp>
        <p:sp>
          <p:nvSpPr>
            <p:cNvPr id="145" name="ZoneTexte 144"/>
            <p:cNvSpPr txBox="1"/>
            <p:nvPr/>
          </p:nvSpPr>
          <p:spPr>
            <a:xfrm>
              <a:off x="7020272" y="3487316"/>
              <a:ext cx="936104" cy="307777"/>
            </a:xfrm>
            <a:prstGeom prst="rect">
              <a:avLst/>
            </a:prstGeom>
            <a:noFill/>
            <a:ln w="6350">
              <a:solidFill>
                <a:schemeClr val="tx1"/>
              </a:solidFill>
            </a:ln>
          </p:spPr>
          <p:txBody>
            <a:bodyPr wrap="square" rtlCol="0">
              <a:spAutoFit/>
            </a:bodyPr>
            <a:lstStyle/>
            <a:p>
              <a:pPr algn="ctr"/>
              <a:r>
                <a:rPr lang="fr-FR" sz="1400" dirty="0"/>
                <a:t>TVA</a:t>
              </a:r>
            </a:p>
          </p:txBody>
        </p:sp>
        <p:sp>
          <p:nvSpPr>
            <p:cNvPr id="146" name="ZoneTexte 145"/>
            <p:cNvSpPr txBox="1"/>
            <p:nvPr/>
          </p:nvSpPr>
          <p:spPr>
            <a:xfrm>
              <a:off x="7020272" y="4207396"/>
              <a:ext cx="936104" cy="307777"/>
            </a:xfrm>
            <a:prstGeom prst="rect">
              <a:avLst/>
            </a:prstGeom>
            <a:noFill/>
            <a:ln w="6350">
              <a:solidFill>
                <a:schemeClr val="tx1"/>
              </a:solidFill>
            </a:ln>
          </p:spPr>
          <p:txBody>
            <a:bodyPr wrap="square" rtlCol="0">
              <a:spAutoFit/>
            </a:bodyPr>
            <a:lstStyle/>
            <a:p>
              <a:pPr algn="ctr"/>
              <a:r>
                <a:rPr lang="fr-FR" sz="1400" b="1" dirty="0">
                  <a:solidFill>
                    <a:schemeClr val="accent3">
                      <a:lumMod val="75000"/>
                    </a:schemeClr>
                  </a:solidFill>
                </a:rPr>
                <a:t>=B3*$A$2</a:t>
              </a:r>
            </a:p>
          </p:txBody>
        </p:sp>
        <p:sp>
          <p:nvSpPr>
            <p:cNvPr id="150" name="Flèche vers le bas 149"/>
            <p:cNvSpPr/>
            <p:nvPr/>
          </p:nvSpPr>
          <p:spPr>
            <a:xfrm>
              <a:off x="7956376" y="4371950"/>
              <a:ext cx="411510" cy="216024"/>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150"/>
            <p:cNvSpPr/>
            <p:nvPr/>
          </p:nvSpPr>
          <p:spPr>
            <a:xfrm>
              <a:off x="7020272" y="3795886"/>
              <a:ext cx="1296144" cy="72008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ZoneTexte 152"/>
            <p:cNvSpPr txBox="1"/>
            <p:nvPr/>
          </p:nvSpPr>
          <p:spPr>
            <a:xfrm>
              <a:off x="5004048" y="3003798"/>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A</a:t>
              </a:r>
            </a:p>
          </p:txBody>
        </p:sp>
        <p:sp>
          <p:nvSpPr>
            <p:cNvPr id="154" name="ZoneTexte 153"/>
            <p:cNvSpPr txBox="1"/>
            <p:nvPr/>
          </p:nvSpPr>
          <p:spPr>
            <a:xfrm>
              <a:off x="6012160" y="3003798"/>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B</a:t>
              </a:r>
            </a:p>
          </p:txBody>
        </p:sp>
        <p:sp>
          <p:nvSpPr>
            <p:cNvPr id="155" name="ZoneTexte 154"/>
            <p:cNvSpPr txBox="1"/>
            <p:nvPr/>
          </p:nvSpPr>
          <p:spPr>
            <a:xfrm>
              <a:off x="7020272" y="3003798"/>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C</a:t>
              </a:r>
            </a:p>
          </p:txBody>
        </p:sp>
        <p:sp>
          <p:nvSpPr>
            <p:cNvPr id="156" name="ZoneTexte 155"/>
            <p:cNvSpPr txBox="1"/>
            <p:nvPr/>
          </p:nvSpPr>
          <p:spPr>
            <a:xfrm>
              <a:off x="4644008" y="3488109"/>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1</a:t>
              </a:r>
            </a:p>
          </p:txBody>
        </p:sp>
        <p:sp>
          <p:nvSpPr>
            <p:cNvPr id="157" name="ZoneTexte 156"/>
            <p:cNvSpPr txBox="1"/>
            <p:nvPr/>
          </p:nvSpPr>
          <p:spPr>
            <a:xfrm>
              <a:off x="4644008" y="3867894"/>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2</a:t>
              </a:r>
            </a:p>
          </p:txBody>
        </p:sp>
        <p:sp>
          <p:nvSpPr>
            <p:cNvPr id="158" name="ZoneTexte 157"/>
            <p:cNvSpPr txBox="1"/>
            <p:nvPr/>
          </p:nvSpPr>
          <p:spPr>
            <a:xfrm>
              <a:off x="4644008" y="4227934"/>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3</a:t>
              </a:r>
            </a:p>
          </p:txBody>
        </p:sp>
        <p:sp>
          <p:nvSpPr>
            <p:cNvPr id="177" name="ZoneTexte 176"/>
            <p:cNvSpPr txBox="1"/>
            <p:nvPr/>
          </p:nvSpPr>
          <p:spPr>
            <a:xfrm>
              <a:off x="5004048" y="3488109"/>
              <a:ext cx="936104" cy="307777"/>
            </a:xfrm>
            <a:prstGeom prst="rect">
              <a:avLst/>
            </a:prstGeom>
            <a:noFill/>
            <a:ln w="6350">
              <a:solidFill>
                <a:schemeClr val="tx1"/>
              </a:solidFill>
            </a:ln>
          </p:spPr>
          <p:txBody>
            <a:bodyPr wrap="square" rtlCol="0">
              <a:spAutoFit/>
            </a:bodyPr>
            <a:lstStyle/>
            <a:p>
              <a:pPr algn="ctr"/>
              <a:r>
                <a:rPr lang="fr-FR" sz="1400" dirty="0"/>
                <a:t>Taux TVA</a:t>
              </a:r>
            </a:p>
          </p:txBody>
        </p:sp>
      </p:grpSp>
      <p:cxnSp>
        <p:nvCxnSpPr>
          <p:cNvPr id="179" name="Connecteur droit 178"/>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7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p:bldP spid="109" grpId="0"/>
      <p:bldP spid="112" grpId="0"/>
      <p:bldP spid="171" grpId="0"/>
      <p:bldP spid="172" grpId="0"/>
      <p:bldP spid="173" grpId="0"/>
      <p:bldP spid="174" grpId="0"/>
      <p:bldP spid="1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2"/>
          <p:cNvCxnSpPr/>
          <p:nvPr/>
        </p:nvCxnSpPr>
        <p:spPr>
          <a:xfrm>
            <a:off x="1331640"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 name="Connecteur droit 3"/>
          <p:cNvCxnSpPr/>
          <p:nvPr/>
        </p:nvCxnSpPr>
        <p:spPr>
          <a:xfrm>
            <a:off x="2015208"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flipH="1">
            <a:off x="2699792" y="1513116"/>
            <a:ext cx="35496"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H="1">
            <a:off x="1295128" y="2089180"/>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H="1">
            <a:off x="1295128" y="1801148"/>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331640" y="1153076"/>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 name="Rectangle 18"/>
          <p:cNvSpPr/>
          <p:nvPr/>
        </p:nvSpPr>
        <p:spPr>
          <a:xfrm>
            <a:off x="2015208" y="1153076"/>
            <a:ext cx="720080" cy="360040"/>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 name="Rectangle 19"/>
          <p:cNvSpPr/>
          <p:nvPr/>
        </p:nvSpPr>
        <p:spPr>
          <a:xfrm>
            <a:off x="2735288" y="115307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3" name="ZoneTexte 22"/>
          <p:cNvSpPr txBox="1"/>
          <p:nvPr/>
        </p:nvSpPr>
        <p:spPr>
          <a:xfrm>
            <a:off x="1511152" y="1153076"/>
            <a:ext cx="288032" cy="369332"/>
          </a:xfrm>
          <a:prstGeom prst="rect">
            <a:avLst/>
          </a:prstGeom>
          <a:noFill/>
        </p:spPr>
        <p:txBody>
          <a:bodyPr wrap="square" rtlCol="0">
            <a:spAutoFit/>
          </a:bodyPr>
          <a:lstStyle/>
          <a:p>
            <a:r>
              <a:rPr lang="fr-FR" b="1" dirty="0"/>
              <a:t>A</a:t>
            </a:r>
          </a:p>
        </p:txBody>
      </p:sp>
      <p:sp>
        <p:nvSpPr>
          <p:cNvPr id="24" name="ZoneTexte 23"/>
          <p:cNvSpPr txBox="1"/>
          <p:nvPr/>
        </p:nvSpPr>
        <p:spPr>
          <a:xfrm>
            <a:off x="2231232" y="1153076"/>
            <a:ext cx="288032" cy="369332"/>
          </a:xfrm>
          <a:prstGeom prst="rect">
            <a:avLst/>
          </a:prstGeom>
          <a:noFill/>
        </p:spPr>
        <p:txBody>
          <a:bodyPr wrap="square" rtlCol="0">
            <a:spAutoFit/>
          </a:bodyPr>
          <a:lstStyle/>
          <a:p>
            <a:r>
              <a:rPr lang="fr-FR" b="1" dirty="0"/>
              <a:t>B</a:t>
            </a:r>
          </a:p>
        </p:txBody>
      </p:sp>
      <p:sp>
        <p:nvSpPr>
          <p:cNvPr id="25" name="ZoneTexte 24"/>
          <p:cNvSpPr txBox="1"/>
          <p:nvPr/>
        </p:nvSpPr>
        <p:spPr>
          <a:xfrm>
            <a:off x="2951312" y="1153076"/>
            <a:ext cx="288032" cy="369332"/>
          </a:xfrm>
          <a:prstGeom prst="rect">
            <a:avLst/>
          </a:prstGeom>
          <a:noFill/>
        </p:spPr>
        <p:txBody>
          <a:bodyPr wrap="square" rtlCol="0">
            <a:spAutoFit/>
          </a:bodyPr>
          <a:lstStyle/>
          <a:p>
            <a:r>
              <a:rPr lang="fr-FR" b="1" dirty="0"/>
              <a:t>C</a:t>
            </a:r>
          </a:p>
        </p:txBody>
      </p:sp>
      <p:sp>
        <p:nvSpPr>
          <p:cNvPr id="38" name="Rectangle 37"/>
          <p:cNvSpPr/>
          <p:nvPr/>
        </p:nvSpPr>
        <p:spPr>
          <a:xfrm>
            <a:off x="611560" y="1513116"/>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611560" y="1801148"/>
            <a:ext cx="720080" cy="288032"/>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Rectangle 39"/>
          <p:cNvSpPr/>
          <p:nvPr/>
        </p:nvSpPr>
        <p:spPr>
          <a:xfrm>
            <a:off x="611560" y="2089180"/>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971600" y="1513116"/>
            <a:ext cx="288032" cy="338554"/>
          </a:xfrm>
          <a:prstGeom prst="rect">
            <a:avLst/>
          </a:prstGeom>
          <a:noFill/>
        </p:spPr>
        <p:txBody>
          <a:bodyPr wrap="square" rtlCol="0">
            <a:spAutoFit/>
          </a:bodyPr>
          <a:lstStyle/>
          <a:p>
            <a:r>
              <a:rPr lang="fr-FR" sz="1600" b="1" dirty="0"/>
              <a:t>1</a:t>
            </a:r>
          </a:p>
        </p:txBody>
      </p:sp>
      <p:sp>
        <p:nvSpPr>
          <p:cNvPr id="45" name="ZoneTexte 44"/>
          <p:cNvSpPr txBox="1"/>
          <p:nvPr/>
        </p:nvSpPr>
        <p:spPr>
          <a:xfrm>
            <a:off x="971600" y="1801148"/>
            <a:ext cx="288032" cy="338554"/>
          </a:xfrm>
          <a:prstGeom prst="rect">
            <a:avLst/>
          </a:prstGeom>
          <a:noFill/>
        </p:spPr>
        <p:txBody>
          <a:bodyPr wrap="square" rtlCol="0">
            <a:spAutoFit/>
          </a:bodyPr>
          <a:lstStyle/>
          <a:p>
            <a:r>
              <a:rPr lang="fr-FR" sz="1600" b="1" dirty="0"/>
              <a:t>2</a:t>
            </a:r>
          </a:p>
        </p:txBody>
      </p:sp>
      <p:sp>
        <p:nvSpPr>
          <p:cNvPr id="46" name="ZoneTexte 45"/>
          <p:cNvSpPr txBox="1"/>
          <p:nvPr/>
        </p:nvSpPr>
        <p:spPr>
          <a:xfrm>
            <a:off x="971600" y="2089180"/>
            <a:ext cx="288032" cy="338554"/>
          </a:xfrm>
          <a:prstGeom prst="rect">
            <a:avLst/>
          </a:prstGeom>
          <a:noFill/>
        </p:spPr>
        <p:txBody>
          <a:bodyPr wrap="square" rtlCol="0">
            <a:spAutoFit/>
          </a:bodyPr>
          <a:lstStyle/>
          <a:p>
            <a:r>
              <a:rPr lang="fr-FR" sz="1600" b="1" dirty="0"/>
              <a:t>3</a:t>
            </a:r>
          </a:p>
        </p:txBody>
      </p:sp>
      <p:sp>
        <p:nvSpPr>
          <p:cNvPr id="50" name="Rectangle 49"/>
          <p:cNvSpPr/>
          <p:nvPr/>
        </p:nvSpPr>
        <p:spPr>
          <a:xfrm>
            <a:off x="2051720" y="1801148"/>
            <a:ext cx="648072"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Référencement semi-relatif</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3</a:t>
            </a:r>
            <a:endParaRPr lang="fr-FR" sz="2800" dirty="0">
              <a:solidFill>
                <a:schemeClr val="tx2"/>
              </a:solidFill>
              <a:latin typeface="Arial Black" pitchFamily="34" charset="0"/>
            </a:endParaRPr>
          </a:p>
        </p:txBody>
      </p:sp>
      <p:cxnSp>
        <p:nvCxnSpPr>
          <p:cNvPr id="93" name="Connecteur droit 92"/>
          <p:cNvCxnSpPr/>
          <p:nvPr/>
        </p:nvCxnSpPr>
        <p:spPr>
          <a:xfrm>
            <a:off x="3419872" y="1585124"/>
            <a:ext cx="0" cy="792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a:off x="1259632" y="2377212"/>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1" name="ZoneTexte 100"/>
          <p:cNvSpPr txBox="1"/>
          <p:nvPr/>
        </p:nvSpPr>
        <p:spPr>
          <a:xfrm>
            <a:off x="197971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02" name="Rectangle 101"/>
          <p:cNvSpPr/>
          <p:nvPr/>
        </p:nvSpPr>
        <p:spPr>
          <a:xfrm>
            <a:off x="1331640" y="1801148"/>
            <a:ext cx="720080" cy="288032"/>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5" name="Rectangle à coins arrondis 164"/>
          <p:cNvSpPr/>
          <p:nvPr/>
        </p:nvSpPr>
        <p:spPr>
          <a:xfrm>
            <a:off x="6300192" y="123478"/>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66" name="ZoneTexte 5"/>
          <p:cNvSpPr txBox="1"/>
          <p:nvPr/>
        </p:nvSpPr>
        <p:spPr>
          <a:xfrm>
            <a:off x="6300192" y="123478"/>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sp>
        <p:nvSpPr>
          <p:cNvPr id="171" name="ZoneTexte 170"/>
          <p:cNvSpPr txBox="1"/>
          <p:nvPr/>
        </p:nvSpPr>
        <p:spPr>
          <a:xfrm>
            <a:off x="1979712" y="1491630"/>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sp>
        <p:nvSpPr>
          <p:cNvPr id="172" name="ZoneTexte 171"/>
          <p:cNvSpPr txBox="1"/>
          <p:nvPr/>
        </p:nvSpPr>
        <p:spPr>
          <a:xfrm>
            <a:off x="269979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B</a:t>
            </a:r>
            <a:r>
              <a:rPr lang="fr-FR" dirty="0"/>
              <a:t>$</a:t>
            </a:r>
            <a:r>
              <a:rPr lang="fr-FR" dirty="0">
                <a:solidFill>
                  <a:schemeClr val="accent1">
                    <a:lumMod val="75000"/>
                  </a:schemeClr>
                </a:solidFill>
              </a:rPr>
              <a:t>2</a:t>
            </a:r>
          </a:p>
        </p:txBody>
      </p:sp>
      <p:sp>
        <p:nvSpPr>
          <p:cNvPr id="173" name="ZoneTexte 172"/>
          <p:cNvSpPr txBox="1"/>
          <p:nvPr/>
        </p:nvSpPr>
        <p:spPr>
          <a:xfrm>
            <a:off x="1259632" y="1779662"/>
            <a:ext cx="864096" cy="369332"/>
          </a:xfrm>
          <a:prstGeom prst="rect">
            <a:avLst/>
          </a:prstGeom>
          <a:noFill/>
        </p:spPr>
        <p:txBody>
          <a:bodyPr wrap="square" rtlCol="0">
            <a:spAutoFit/>
          </a:bodyPr>
          <a:lstStyle/>
          <a:p>
            <a:r>
              <a:rPr lang="fr-FR" dirty="0"/>
              <a:t>=#REF!</a:t>
            </a:r>
            <a:endParaRPr lang="fr-FR" dirty="0">
              <a:solidFill>
                <a:schemeClr val="accent1">
                  <a:lumMod val="75000"/>
                </a:schemeClr>
              </a:solidFill>
            </a:endParaRPr>
          </a:p>
        </p:txBody>
      </p:sp>
      <p:sp>
        <p:nvSpPr>
          <p:cNvPr id="174" name="ZoneTexte 173"/>
          <p:cNvSpPr txBox="1"/>
          <p:nvPr/>
        </p:nvSpPr>
        <p:spPr>
          <a:xfrm>
            <a:off x="1979712" y="2067694"/>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a:t>
            </a:r>
            <a:r>
              <a:rPr lang="fr-FR" dirty="0"/>
              <a:t>$</a:t>
            </a:r>
            <a:r>
              <a:rPr lang="fr-FR" dirty="0">
                <a:solidFill>
                  <a:schemeClr val="accent1">
                    <a:lumMod val="75000"/>
                  </a:schemeClr>
                </a:solidFill>
              </a:rPr>
              <a:t>2</a:t>
            </a: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74" name="Rectangle à coins arrondis 73"/>
          <p:cNvSpPr/>
          <p:nvPr/>
        </p:nvSpPr>
        <p:spPr>
          <a:xfrm>
            <a:off x="179512" y="771550"/>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75" name="ZoneTexte 5"/>
          <p:cNvSpPr txBox="1"/>
          <p:nvPr/>
        </p:nvSpPr>
        <p:spPr>
          <a:xfrm>
            <a:off x="179512" y="771550"/>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sp>
        <p:nvSpPr>
          <p:cNvPr id="76" name="ZoneTexte 75"/>
          <p:cNvSpPr txBox="1"/>
          <p:nvPr/>
        </p:nvSpPr>
        <p:spPr>
          <a:xfrm>
            <a:off x="683568" y="915566"/>
            <a:ext cx="648072"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fr-FR" sz="2400" b="1" dirty="0"/>
              <a:t>X2</a:t>
            </a:r>
          </a:p>
        </p:txBody>
      </p:sp>
      <p:sp>
        <p:nvSpPr>
          <p:cNvPr id="77" name="ZoneTexte 76"/>
          <p:cNvSpPr txBox="1"/>
          <p:nvPr/>
        </p:nvSpPr>
        <p:spPr>
          <a:xfrm>
            <a:off x="1259632" y="555526"/>
            <a:ext cx="1800200" cy="584775"/>
          </a:xfrm>
          <a:prstGeom prst="rect">
            <a:avLst/>
          </a:prstGeom>
          <a:noFill/>
        </p:spPr>
        <p:txBody>
          <a:bodyPr wrap="square" rtlCol="0">
            <a:spAutoFit/>
          </a:bodyPr>
          <a:lstStyle/>
          <a:p>
            <a:r>
              <a:rPr lang="fr-FR" sz="1600" dirty="0"/>
              <a:t>Relatif en colonne, figé en ligne</a:t>
            </a:r>
          </a:p>
        </p:txBody>
      </p:sp>
      <p:cxnSp>
        <p:nvCxnSpPr>
          <p:cNvPr id="80" name="Connecteur droit 79"/>
          <p:cNvCxnSpPr/>
          <p:nvPr/>
        </p:nvCxnSpPr>
        <p:spPr>
          <a:xfrm>
            <a:off x="5292080"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a:off x="5975648" y="151311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Connecteur droit 81"/>
          <p:cNvCxnSpPr/>
          <p:nvPr/>
        </p:nvCxnSpPr>
        <p:spPr>
          <a:xfrm flipH="1">
            <a:off x="6660232" y="1513116"/>
            <a:ext cx="35496"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Connecteur droit 82"/>
          <p:cNvCxnSpPr/>
          <p:nvPr/>
        </p:nvCxnSpPr>
        <p:spPr>
          <a:xfrm flipH="1">
            <a:off x="5255568" y="2089180"/>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Connecteur droit 83"/>
          <p:cNvCxnSpPr/>
          <p:nvPr/>
        </p:nvCxnSpPr>
        <p:spPr>
          <a:xfrm flipH="1">
            <a:off x="5255568" y="1801148"/>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5292080" y="1153076"/>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6" name="Rectangle 85"/>
          <p:cNvSpPr/>
          <p:nvPr/>
        </p:nvSpPr>
        <p:spPr>
          <a:xfrm>
            <a:off x="5975648" y="1153076"/>
            <a:ext cx="720080" cy="360040"/>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7" name="Rectangle 86"/>
          <p:cNvSpPr/>
          <p:nvPr/>
        </p:nvSpPr>
        <p:spPr>
          <a:xfrm>
            <a:off x="6695728" y="115307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8" name="ZoneTexte 87"/>
          <p:cNvSpPr txBox="1"/>
          <p:nvPr/>
        </p:nvSpPr>
        <p:spPr>
          <a:xfrm>
            <a:off x="5471592" y="1153076"/>
            <a:ext cx="288032" cy="369332"/>
          </a:xfrm>
          <a:prstGeom prst="rect">
            <a:avLst/>
          </a:prstGeom>
          <a:noFill/>
        </p:spPr>
        <p:txBody>
          <a:bodyPr wrap="square" rtlCol="0">
            <a:spAutoFit/>
          </a:bodyPr>
          <a:lstStyle/>
          <a:p>
            <a:r>
              <a:rPr lang="fr-FR" b="1" dirty="0"/>
              <a:t>A</a:t>
            </a:r>
          </a:p>
        </p:txBody>
      </p:sp>
      <p:sp>
        <p:nvSpPr>
          <p:cNvPr id="89" name="ZoneTexte 88"/>
          <p:cNvSpPr txBox="1"/>
          <p:nvPr/>
        </p:nvSpPr>
        <p:spPr>
          <a:xfrm>
            <a:off x="6191672" y="1153076"/>
            <a:ext cx="288032" cy="369332"/>
          </a:xfrm>
          <a:prstGeom prst="rect">
            <a:avLst/>
          </a:prstGeom>
          <a:noFill/>
        </p:spPr>
        <p:txBody>
          <a:bodyPr wrap="square" rtlCol="0">
            <a:spAutoFit/>
          </a:bodyPr>
          <a:lstStyle/>
          <a:p>
            <a:r>
              <a:rPr lang="fr-FR" b="1" dirty="0"/>
              <a:t>B</a:t>
            </a:r>
          </a:p>
        </p:txBody>
      </p:sp>
      <p:sp>
        <p:nvSpPr>
          <p:cNvPr id="90" name="ZoneTexte 89"/>
          <p:cNvSpPr txBox="1"/>
          <p:nvPr/>
        </p:nvSpPr>
        <p:spPr>
          <a:xfrm>
            <a:off x="6911752" y="1153076"/>
            <a:ext cx="288032" cy="369332"/>
          </a:xfrm>
          <a:prstGeom prst="rect">
            <a:avLst/>
          </a:prstGeom>
          <a:noFill/>
        </p:spPr>
        <p:txBody>
          <a:bodyPr wrap="square" rtlCol="0">
            <a:spAutoFit/>
          </a:bodyPr>
          <a:lstStyle/>
          <a:p>
            <a:r>
              <a:rPr lang="fr-FR" b="1" dirty="0"/>
              <a:t>C</a:t>
            </a:r>
          </a:p>
        </p:txBody>
      </p:sp>
      <p:sp>
        <p:nvSpPr>
          <p:cNvPr id="91" name="Rectangle 90"/>
          <p:cNvSpPr/>
          <p:nvPr/>
        </p:nvSpPr>
        <p:spPr>
          <a:xfrm>
            <a:off x="4572000" y="1513116"/>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4" name="Rectangle 93"/>
          <p:cNvSpPr/>
          <p:nvPr/>
        </p:nvSpPr>
        <p:spPr>
          <a:xfrm>
            <a:off x="4572000" y="1801148"/>
            <a:ext cx="720080" cy="288032"/>
          </a:xfrm>
          <a:prstGeom prst="rect">
            <a:avLst/>
          </a:prstGeom>
          <a:solidFill>
            <a:srgbClr val="FFC000"/>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5" name="Rectangle 94"/>
          <p:cNvSpPr/>
          <p:nvPr/>
        </p:nvSpPr>
        <p:spPr>
          <a:xfrm>
            <a:off x="4572000" y="2089180"/>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7" name="ZoneTexte 96"/>
          <p:cNvSpPr txBox="1"/>
          <p:nvPr/>
        </p:nvSpPr>
        <p:spPr>
          <a:xfrm>
            <a:off x="4932040" y="1513116"/>
            <a:ext cx="288032" cy="338554"/>
          </a:xfrm>
          <a:prstGeom prst="rect">
            <a:avLst/>
          </a:prstGeom>
          <a:noFill/>
        </p:spPr>
        <p:txBody>
          <a:bodyPr wrap="square" rtlCol="0">
            <a:spAutoFit/>
          </a:bodyPr>
          <a:lstStyle/>
          <a:p>
            <a:r>
              <a:rPr lang="fr-FR" sz="1600" b="1" dirty="0"/>
              <a:t>1</a:t>
            </a:r>
          </a:p>
        </p:txBody>
      </p:sp>
      <p:sp>
        <p:nvSpPr>
          <p:cNvPr id="98" name="ZoneTexte 97"/>
          <p:cNvSpPr txBox="1"/>
          <p:nvPr/>
        </p:nvSpPr>
        <p:spPr>
          <a:xfrm>
            <a:off x="4932040" y="1801148"/>
            <a:ext cx="288032" cy="338554"/>
          </a:xfrm>
          <a:prstGeom prst="rect">
            <a:avLst/>
          </a:prstGeom>
          <a:noFill/>
        </p:spPr>
        <p:txBody>
          <a:bodyPr wrap="square" rtlCol="0">
            <a:spAutoFit/>
          </a:bodyPr>
          <a:lstStyle/>
          <a:p>
            <a:r>
              <a:rPr lang="fr-FR" sz="1600" b="1" dirty="0"/>
              <a:t>2</a:t>
            </a:r>
          </a:p>
        </p:txBody>
      </p:sp>
      <p:sp>
        <p:nvSpPr>
          <p:cNvPr id="99" name="ZoneTexte 98"/>
          <p:cNvSpPr txBox="1"/>
          <p:nvPr/>
        </p:nvSpPr>
        <p:spPr>
          <a:xfrm>
            <a:off x="4932040" y="2089180"/>
            <a:ext cx="288032" cy="338554"/>
          </a:xfrm>
          <a:prstGeom prst="rect">
            <a:avLst/>
          </a:prstGeom>
          <a:noFill/>
        </p:spPr>
        <p:txBody>
          <a:bodyPr wrap="square" rtlCol="0">
            <a:spAutoFit/>
          </a:bodyPr>
          <a:lstStyle/>
          <a:p>
            <a:r>
              <a:rPr lang="fr-FR" sz="1600" b="1" dirty="0"/>
              <a:t>3</a:t>
            </a:r>
          </a:p>
        </p:txBody>
      </p:sp>
      <p:sp>
        <p:nvSpPr>
          <p:cNvPr id="100" name="Rectangle 99"/>
          <p:cNvSpPr/>
          <p:nvPr/>
        </p:nvSpPr>
        <p:spPr>
          <a:xfrm>
            <a:off x="6012160" y="1801148"/>
            <a:ext cx="648072"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0" name="Connecteur droit 109"/>
          <p:cNvCxnSpPr/>
          <p:nvPr/>
        </p:nvCxnSpPr>
        <p:spPr>
          <a:xfrm>
            <a:off x="7380312" y="1585124"/>
            <a:ext cx="0" cy="792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Connecteur droit 110"/>
          <p:cNvCxnSpPr/>
          <p:nvPr/>
        </p:nvCxnSpPr>
        <p:spPr>
          <a:xfrm flipH="1">
            <a:off x="5220072" y="2377212"/>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3" name="ZoneTexte 112"/>
          <p:cNvSpPr txBox="1"/>
          <p:nvPr/>
        </p:nvSpPr>
        <p:spPr>
          <a:xfrm>
            <a:off x="594015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A2</a:t>
            </a:r>
          </a:p>
        </p:txBody>
      </p:sp>
      <p:sp>
        <p:nvSpPr>
          <p:cNvPr id="114" name="Rectangle 113"/>
          <p:cNvSpPr/>
          <p:nvPr/>
        </p:nvSpPr>
        <p:spPr>
          <a:xfrm>
            <a:off x="5292080" y="1801148"/>
            <a:ext cx="720080" cy="288032"/>
          </a:xfrm>
          <a:prstGeom prst="rect">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ZoneTexte 114"/>
          <p:cNvSpPr txBox="1"/>
          <p:nvPr/>
        </p:nvSpPr>
        <p:spPr>
          <a:xfrm>
            <a:off x="5940152" y="1491630"/>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A1</a:t>
            </a:r>
          </a:p>
        </p:txBody>
      </p:sp>
      <p:sp>
        <p:nvSpPr>
          <p:cNvPr id="116" name="ZoneTexte 115"/>
          <p:cNvSpPr txBox="1"/>
          <p:nvPr/>
        </p:nvSpPr>
        <p:spPr>
          <a:xfrm>
            <a:off x="6660232" y="1779662"/>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A2</a:t>
            </a:r>
          </a:p>
        </p:txBody>
      </p:sp>
      <p:sp>
        <p:nvSpPr>
          <p:cNvPr id="117" name="ZoneTexte 116"/>
          <p:cNvSpPr txBox="1"/>
          <p:nvPr/>
        </p:nvSpPr>
        <p:spPr>
          <a:xfrm>
            <a:off x="5220072" y="1779662"/>
            <a:ext cx="864096" cy="369332"/>
          </a:xfrm>
          <a:prstGeom prst="rect">
            <a:avLst/>
          </a:prstGeom>
          <a:noFill/>
        </p:spPr>
        <p:txBody>
          <a:bodyPr wrap="square" rtlCol="0">
            <a:spAutoFit/>
          </a:bodyPr>
          <a:lstStyle/>
          <a:p>
            <a:r>
              <a:rPr lang="fr-FR" dirty="0"/>
              <a:t>=$</a:t>
            </a:r>
            <a:r>
              <a:rPr lang="fr-FR" dirty="0">
                <a:solidFill>
                  <a:schemeClr val="accent1">
                    <a:lumMod val="75000"/>
                  </a:schemeClr>
                </a:solidFill>
              </a:rPr>
              <a:t>A2</a:t>
            </a:r>
          </a:p>
        </p:txBody>
      </p:sp>
      <p:sp>
        <p:nvSpPr>
          <p:cNvPr id="118" name="ZoneTexte 117"/>
          <p:cNvSpPr txBox="1"/>
          <p:nvPr/>
        </p:nvSpPr>
        <p:spPr>
          <a:xfrm>
            <a:off x="5940152" y="2067694"/>
            <a:ext cx="792088" cy="369332"/>
          </a:xfrm>
          <a:prstGeom prst="rect">
            <a:avLst/>
          </a:prstGeom>
          <a:noFill/>
        </p:spPr>
        <p:txBody>
          <a:bodyPr wrap="square" rtlCol="0">
            <a:spAutoFit/>
          </a:bodyPr>
          <a:lstStyle/>
          <a:p>
            <a:r>
              <a:rPr lang="fr-FR" dirty="0"/>
              <a:t>=$</a:t>
            </a:r>
            <a:r>
              <a:rPr lang="fr-FR" dirty="0">
                <a:solidFill>
                  <a:schemeClr val="accent1">
                    <a:lumMod val="75000"/>
                  </a:schemeClr>
                </a:solidFill>
              </a:rPr>
              <a:t>A3</a:t>
            </a:r>
          </a:p>
        </p:txBody>
      </p:sp>
      <p:sp>
        <p:nvSpPr>
          <p:cNvPr id="119" name="Rectangle à coins arrondis 118"/>
          <p:cNvSpPr/>
          <p:nvPr/>
        </p:nvSpPr>
        <p:spPr>
          <a:xfrm>
            <a:off x="4139952" y="771550"/>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23" name="ZoneTexte 5"/>
          <p:cNvSpPr txBox="1"/>
          <p:nvPr/>
        </p:nvSpPr>
        <p:spPr>
          <a:xfrm>
            <a:off x="4139952" y="771550"/>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sp>
        <p:nvSpPr>
          <p:cNvPr id="125" name="ZoneTexte 124"/>
          <p:cNvSpPr txBox="1"/>
          <p:nvPr/>
        </p:nvSpPr>
        <p:spPr>
          <a:xfrm>
            <a:off x="4644008" y="915566"/>
            <a:ext cx="648072"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fr-FR" sz="2400" b="1" dirty="0"/>
              <a:t>X3</a:t>
            </a:r>
          </a:p>
        </p:txBody>
      </p:sp>
      <p:sp>
        <p:nvSpPr>
          <p:cNvPr id="126" name="ZoneTexte 125"/>
          <p:cNvSpPr txBox="1"/>
          <p:nvPr/>
        </p:nvSpPr>
        <p:spPr>
          <a:xfrm>
            <a:off x="5220072" y="555526"/>
            <a:ext cx="1800200" cy="584775"/>
          </a:xfrm>
          <a:prstGeom prst="rect">
            <a:avLst/>
          </a:prstGeom>
          <a:noFill/>
        </p:spPr>
        <p:txBody>
          <a:bodyPr wrap="square" rtlCol="0">
            <a:spAutoFit/>
          </a:bodyPr>
          <a:lstStyle/>
          <a:p>
            <a:r>
              <a:rPr lang="fr-FR" sz="1600" dirty="0"/>
              <a:t>figé en colonne, relatif en ligne</a:t>
            </a:r>
          </a:p>
        </p:txBody>
      </p:sp>
      <p:grpSp>
        <p:nvGrpSpPr>
          <p:cNvPr id="183" name="Groupe 182"/>
          <p:cNvGrpSpPr/>
          <p:nvPr/>
        </p:nvGrpSpPr>
        <p:grpSpPr>
          <a:xfrm>
            <a:off x="251520" y="2984053"/>
            <a:ext cx="3384376" cy="1387897"/>
            <a:chOff x="251520" y="2984053"/>
            <a:chExt cx="3384376" cy="1387897"/>
          </a:xfrm>
        </p:grpSpPr>
        <p:sp>
          <p:nvSpPr>
            <p:cNvPr id="121" name="ZoneTexte 120"/>
            <p:cNvSpPr txBox="1"/>
            <p:nvPr/>
          </p:nvSpPr>
          <p:spPr>
            <a:xfrm>
              <a:off x="251520" y="3344093"/>
              <a:ext cx="1080120" cy="307777"/>
            </a:xfrm>
            <a:prstGeom prst="rect">
              <a:avLst/>
            </a:prstGeom>
            <a:noFill/>
            <a:ln w="6350">
              <a:solidFill>
                <a:schemeClr val="tx1"/>
              </a:solidFill>
            </a:ln>
          </p:spPr>
          <p:txBody>
            <a:bodyPr wrap="square" rtlCol="0">
              <a:spAutoFit/>
            </a:bodyPr>
            <a:lstStyle/>
            <a:p>
              <a:pPr algn="ctr"/>
              <a:r>
                <a:rPr lang="fr-FR" sz="1400" dirty="0"/>
                <a:t>Donnée L1</a:t>
              </a:r>
            </a:p>
          </p:txBody>
        </p:sp>
        <p:sp>
          <p:nvSpPr>
            <p:cNvPr id="128" name="ZoneTexte 127"/>
            <p:cNvSpPr txBox="1"/>
            <p:nvPr/>
          </p:nvSpPr>
          <p:spPr>
            <a:xfrm>
              <a:off x="251520" y="3704133"/>
              <a:ext cx="1080120" cy="307777"/>
            </a:xfrm>
            <a:prstGeom prst="rect">
              <a:avLst/>
            </a:prstGeom>
            <a:noFill/>
            <a:ln w="6350">
              <a:solidFill>
                <a:schemeClr val="tx1"/>
              </a:solidFill>
            </a:ln>
          </p:spPr>
          <p:txBody>
            <a:bodyPr wrap="square" rtlCol="0">
              <a:spAutoFit/>
            </a:bodyPr>
            <a:lstStyle/>
            <a:p>
              <a:pPr algn="ctr"/>
              <a:r>
                <a:rPr lang="fr-FR" sz="1400" dirty="0"/>
                <a:t>Donnée L2</a:t>
              </a:r>
            </a:p>
          </p:txBody>
        </p:sp>
        <p:sp>
          <p:nvSpPr>
            <p:cNvPr id="129" name="ZoneTexte 128"/>
            <p:cNvSpPr txBox="1"/>
            <p:nvPr/>
          </p:nvSpPr>
          <p:spPr>
            <a:xfrm>
              <a:off x="251520" y="4064173"/>
              <a:ext cx="1080120" cy="307777"/>
            </a:xfrm>
            <a:prstGeom prst="rect">
              <a:avLst/>
            </a:prstGeom>
            <a:noFill/>
            <a:ln w="6350">
              <a:solidFill>
                <a:schemeClr val="tx1"/>
              </a:solidFill>
            </a:ln>
          </p:spPr>
          <p:txBody>
            <a:bodyPr wrap="square" rtlCol="0">
              <a:spAutoFit/>
            </a:bodyPr>
            <a:lstStyle/>
            <a:p>
              <a:pPr algn="ctr"/>
              <a:r>
                <a:rPr lang="fr-FR" sz="1400" dirty="0"/>
                <a:t>Donnée L3</a:t>
              </a:r>
            </a:p>
          </p:txBody>
        </p:sp>
        <p:sp>
          <p:nvSpPr>
            <p:cNvPr id="130" name="ZoneTexte 129"/>
            <p:cNvSpPr txBox="1"/>
            <p:nvPr/>
          </p:nvSpPr>
          <p:spPr>
            <a:xfrm>
              <a:off x="1403648" y="2984053"/>
              <a:ext cx="1080120" cy="307777"/>
            </a:xfrm>
            <a:prstGeom prst="rect">
              <a:avLst/>
            </a:prstGeom>
            <a:noFill/>
            <a:ln w="6350">
              <a:solidFill>
                <a:schemeClr val="tx1"/>
              </a:solidFill>
            </a:ln>
          </p:spPr>
          <p:txBody>
            <a:bodyPr wrap="square" rtlCol="0">
              <a:spAutoFit/>
            </a:bodyPr>
            <a:lstStyle/>
            <a:p>
              <a:pPr algn="ctr"/>
              <a:r>
                <a:rPr lang="fr-FR" sz="1400" dirty="0"/>
                <a:t>Donnée C1</a:t>
              </a:r>
            </a:p>
          </p:txBody>
        </p:sp>
        <p:sp>
          <p:nvSpPr>
            <p:cNvPr id="132" name="ZoneTexte 131"/>
            <p:cNvSpPr txBox="1"/>
            <p:nvPr/>
          </p:nvSpPr>
          <p:spPr>
            <a:xfrm>
              <a:off x="2555776" y="2984053"/>
              <a:ext cx="1080120" cy="307777"/>
            </a:xfrm>
            <a:prstGeom prst="rect">
              <a:avLst/>
            </a:prstGeom>
            <a:noFill/>
            <a:ln w="6350">
              <a:solidFill>
                <a:schemeClr val="tx1"/>
              </a:solidFill>
            </a:ln>
          </p:spPr>
          <p:txBody>
            <a:bodyPr wrap="square" rtlCol="0">
              <a:spAutoFit/>
            </a:bodyPr>
            <a:lstStyle/>
            <a:p>
              <a:pPr algn="ctr"/>
              <a:r>
                <a:rPr lang="fr-FR" sz="1400" dirty="0"/>
                <a:t>Donnée C2</a:t>
              </a:r>
            </a:p>
          </p:txBody>
        </p:sp>
        <p:sp>
          <p:nvSpPr>
            <p:cNvPr id="133" name="ZoneTexte 132"/>
            <p:cNvSpPr txBox="1"/>
            <p:nvPr/>
          </p:nvSpPr>
          <p:spPr>
            <a:xfrm>
              <a:off x="1403648" y="3344093"/>
              <a:ext cx="1080120" cy="307777"/>
            </a:xfrm>
            <a:prstGeom prst="rect">
              <a:avLst/>
            </a:prstGeom>
            <a:noFill/>
            <a:ln w="6350">
              <a:solidFill>
                <a:schemeClr val="tx1"/>
              </a:solidFill>
            </a:ln>
          </p:spPr>
          <p:txBody>
            <a:bodyPr wrap="square" rtlCol="0">
              <a:spAutoFit/>
            </a:bodyPr>
            <a:lstStyle/>
            <a:p>
              <a:pPr algn="ctr"/>
              <a:r>
                <a:rPr lang="fr-FR" sz="1400" dirty="0"/>
                <a:t>L1 x C1</a:t>
              </a:r>
            </a:p>
          </p:txBody>
        </p:sp>
        <p:sp>
          <p:nvSpPr>
            <p:cNvPr id="135" name="ZoneTexte 134"/>
            <p:cNvSpPr txBox="1"/>
            <p:nvPr/>
          </p:nvSpPr>
          <p:spPr>
            <a:xfrm>
              <a:off x="2555776" y="3344093"/>
              <a:ext cx="1080120"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L1 x C2</a:t>
              </a:r>
            </a:p>
          </p:txBody>
        </p:sp>
        <p:sp>
          <p:nvSpPr>
            <p:cNvPr id="136" name="ZoneTexte 135"/>
            <p:cNvSpPr txBox="1"/>
            <p:nvPr/>
          </p:nvSpPr>
          <p:spPr>
            <a:xfrm>
              <a:off x="1403648" y="3704133"/>
              <a:ext cx="1080120"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L2 x C1</a:t>
              </a:r>
            </a:p>
          </p:txBody>
        </p:sp>
        <p:sp>
          <p:nvSpPr>
            <p:cNvPr id="137" name="ZoneTexte 136"/>
            <p:cNvSpPr txBox="1"/>
            <p:nvPr/>
          </p:nvSpPr>
          <p:spPr>
            <a:xfrm>
              <a:off x="1403648" y="4064173"/>
              <a:ext cx="1080120"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L3 x C1</a:t>
              </a:r>
            </a:p>
          </p:txBody>
        </p:sp>
        <p:sp>
          <p:nvSpPr>
            <p:cNvPr id="139" name="ZoneTexte 138"/>
            <p:cNvSpPr txBox="1"/>
            <p:nvPr/>
          </p:nvSpPr>
          <p:spPr>
            <a:xfrm>
              <a:off x="2555776" y="3704133"/>
              <a:ext cx="1080120"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L2 x C2</a:t>
              </a:r>
            </a:p>
          </p:txBody>
        </p:sp>
        <p:sp>
          <p:nvSpPr>
            <p:cNvPr id="147" name="ZoneTexte 146"/>
            <p:cNvSpPr txBox="1"/>
            <p:nvPr/>
          </p:nvSpPr>
          <p:spPr>
            <a:xfrm>
              <a:off x="2555776" y="4064173"/>
              <a:ext cx="1080120"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dirty="0"/>
                <a:t>L3 x C2</a:t>
              </a:r>
            </a:p>
          </p:txBody>
        </p:sp>
        <p:sp>
          <p:nvSpPr>
            <p:cNvPr id="150" name="Flèche vers le bas 149"/>
            <p:cNvSpPr/>
            <p:nvPr/>
          </p:nvSpPr>
          <p:spPr>
            <a:xfrm rot="19590806">
              <a:off x="2316322" y="3596488"/>
              <a:ext cx="411510" cy="29989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82" name="Groupe 181"/>
          <p:cNvGrpSpPr/>
          <p:nvPr/>
        </p:nvGrpSpPr>
        <p:grpSpPr>
          <a:xfrm>
            <a:off x="4644008" y="2715766"/>
            <a:ext cx="3312368" cy="1953508"/>
            <a:chOff x="4644008" y="2715766"/>
            <a:chExt cx="3312368" cy="1953508"/>
          </a:xfrm>
        </p:grpSpPr>
        <p:sp>
          <p:nvSpPr>
            <p:cNvPr id="138" name="ZoneTexte 137"/>
            <p:cNvSpPr txBox="1"/>
            <p:nvPr/>
          </p:nvSpPr>
          <p:spPr>
            <a:xfrm>
              <a:off x="6012160" y="3560117"/>
              <a:ext cx="936104" cy="307777"/>
            </a:xfrm>
            <a:prstGeom prst="rect">
              <a:avLst/>
            </a:prstGeom>
            <a:noFill/>
            <a:ln w="28575">
              <a:solidFill>
                <a:schemeClr val="tx1"/>
              </a:solidFill>
            </a:ln>
          </p:spPr>
          <p:txBody>
            <a:bodyPr wrap="square" rtlCol="0">
              <a:spAutoFit/>
            </a:bodyPr>
            <a:lstStyle/>
            <a:p>
              <a:pPr algn="ctr"/>
              <a:r>
                <a:rPr lang="fr-FR" sz="1400" b="1" dirty="0">
                  <a:solidFill>
                    <a:schemeClr val="accent1">
                      <a:lumMod val="75000"/>
                    </a:schemeClr>
                  </a:solidFill>
                </a:rPr>
                <a:t>=$A</a:t>
              </a:r>
              <a:r>
                <a:rPr lang="fr-FR" sz="1400" b="1" dirty="0"/>
                <a:t>2*B</a:t>
              </a:r>
              <a:r>
                <a:rPr lang="fr-FR" sz="1400" b="1" dirty="0">
                  <a:solidFill>
                    <a:schemeClr val="accent3">
                      <a:lumMod val="50000"/>
                    </a:schemeClr>
                  </a:solidFill>
                </a:rPr>
                <a:t>$1</a:t>
              </a:r>
            </a:p>
          </p:txBody>
        </p:sp>
        <p:sp>
          <p:nvSpPr>
            <p:cNvPr id="140" name="ZoneTexte 139"/>
            <p:cNvSpPr txBox="1"/>
            <p:nvPr/>
          </p:nvSpPr>
          <p:spPr>
            <a:xfrm>
              <a:off x="5004048" y="3919364"/>
              <a:ext cx="936104" cy="307777"/>
            </a:xfrm>
            <a:prstGeom prst="rect">
              <a:avLst/>
            </a:prstGeom>
            <a:noFill/>
            <a:ln w="6350">
              <a:solidFill>
                <a:schemeClr val="tx1"/>
              </a:solidFill>
            </a:ln>
          </p:spPr>
          <p:txBody>
            <a:bodyPr wrap="square" rtlCol="0">
              <a:spAutoFit/>
            </a:bodyPr>
            <a:lstStyle/>
            <a:p>
              <a:pPr algn="ctr"/>
              <a:r>
                <a:rPr lang="fr-FR" sz="1400" dirty="0"/>
                <a:t>120,00 €</a:t>
              </a:r>
            </a:p>
          </p:txBody>
        </p:sp>
        <p:sp>
          <p:nvSpPr>
            <p:cNvPr id="141" name="ZoneTexte 140"/>
            <p:cNvSpPr txBox="1"/>
            <p:nvPr/>
          </p:nvSpPr>
          <p:spPr>
            <a:xfrm>
              <a:off x="5004048" y="3560117"/>
              <a:ext cx="936104" cy="307777"/>
            </a:xfrm>
            <a:prstGeom prst="rect">
              <a:avLst/>
            </a:prstGeom>
            <a:noFill/>
            <a:ln w="6350">
              <a:solidFill>
                <a:schemeClr val="tx1"/>
              </a:solidFill>
            </a:ln>
          </p:spPr>
          <p:txBody>
            <a:bodyPr wrap="square" rtlCol="0">
              <a:spAutoFit/>
            </a:bodyPr>
            <a:lstStyle/>
            <a:p>
              <a:pPr algn="ctr"/>
              <a:r>
                <a:rPr lang="fr-FR" sz="1400" dirty="0"/>
                <a:t>100,00 €</a:t>
              </a:r>
            </a:p>
          </p:txBody>
        </p:sp>
        <p:sp>
          <p:nvSpPr>
            <p:cNvPr id="142" name="ZoneTexte 141"/>
            <p:cNvSpPr txBox="1"/>
            <p:nvPr/>
          </p:nvSpPr>
          <p:spPr>
            <a:xfrm>
              <a:off x="6012160" y="3199284"/>
              <a:ext cx="936104" cy="307777"/>
            </a:xfrm>
            <a:prstGeom prst="rect">
              <a:avLst/>
            </a:prstGeom>
            <a:noFill/>
            <a:ln w="6350">
              <a:solidFill>
                <a:schemeClr val="tx1"/>
              </a:solidFill>
            </a:ln>
          </p:spPr>
          <p:txBody>
            <a:bodyPr wrap="square" rtlCol="0">
              <a:spAutoFit/>
            </a:bodyPr>
            <a:lstStyle/>
            <a:p>
              <a:pPr algn="ctr"/>
              <a:r>
                <a:rPr lang="fr-FR" sz="1400" dirty="0"/>
                <a:t>10 %</a:t>
              </a:r>
            </a:p>
          </p:txBody>
        </p:sp>
        <p:sp>
          <p:nvSpPr>
            <p:cNvPr id="144" name="ZoneTexte 143"/>
            <p:cNvSpPr txBox="1"/>
            <p:nvPr/>
          </p:nvSpPr>
          <p:spPr>
            <a:xfrm>
              <a:off x="7020272" y="3559324"/>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b="1" dirty="0">
                  <a:solidFill>
                    <a:schemeClr val="accent1">
                      <a:lumMod val="75000"/>
                    </a:schemeClr>
                  </a:solidFill>
                </a:rPr>
                <a:t>=$A</a:t>
              </a:r>
              <a:r>
                <a:rPr lang="fr-FR" sz="1400" b="1" dirty="0"/>
                <a:t>2*C</a:t>
              </a:r>
              <a:r>
                <a:rPr lang="fr-FR" sz="1400" b="1" dirty="0">
                  <a:solidFill>
                    <a:schemeClr val="accent3">
                      <a:lumMod val="50000"/>
                    </a:schemeClr>
                  </a:solidFill>
                </a:rPr>
                <a:t>$1</a:t>
              </a:r>
            </a:p>
          </p:txBody>
        </p:sp>
        <p:sp>
          <p:nvSpPr>
            <p:cNvPr id="145" name="ZoneTexte 144"/>
            <p:cNvSpPr txBox="1"/>
            <p:nvPr/>
          </p:nvSpPr>
          <p:spPr>
            <a:xfrm>
              <a:off x="7020272" y="3199284"/>
              <a:ext cx="936104" cy="307777"/>
            </a:xfrm>
            <a:prstGeom prst="rect">
              <a:avLst/>
            </a:prstGeom>
            <a:noFill/>
            <a:ln w="6350">
              <a:solidFill>
                <a:schemeClr val="tx1"/>
              </a:solidFill>
            </a:ln>
          </p:spPr>
          <p:txBody>
            <a:bodyPr wrap="square" rtlCol="0">
              <a:spAutoFit/>
            </a:bodyPr>
            <a:lstStyle/>
            <a:p>
              <a:pPr algn="ctr"/>
              <a:r>
                <a:rPr lang="fr-FR" sz="1400" dirty="0"/>
                <a:t>15%</a:t>
              </a:r>
            </a:p>
          </p:txBody>
        </p:sp>
        <p:sp>
          <p:nvSpPr>
            <p:cNvPr id="153" name="ZoneTexte 152"/>
            <p:cNvSpPr txBox="1"/>
            <p:nvPr/>
          </p:nvSpPr>
          <p:spPr>
            <a:xfrm>
              <a:off x="5004048" y="2715766"/>
              <a:ext cx="936104" cy="369332"/>
            </a:xfrm>
            <a:prstGeom prst="rect">
              <a:avLst/>
            </a:prstGeom>
            <a:solidFill>
              <a:schemeClr val="accent1">
                <a:lumMod val="60000"/>
                <a:lumOff val="40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A</a:t>
              </a:r>
            </a:p>
          </p:txBody>
        </p:sp>
        <p:sp>
          <p:nvSpPr>
            <p:cNvPr id="154" name="ZoneTexte 153"/>
            <p:cNvSpPr txBox="1"/>
            <p:nvPr/>
          </p:nvSpPr>
          <p:spPr>
            <a:xfrm>
              <a:off x="6012160" y="2715766"/>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B</a:t>
              </a:r>
            </a:p>
          </p:txBody>
        </p:sp>
        <p:sp>
          <p:nvSpPr>
            <p:cNvPr id="155" name="ZoneTexte 154"/>
            <p:cNvSpPr txBox="1"/>
            <p:nvPr/>
          </p:nvSpPr>
          <p:spPr>
            <a:xfrm>
              <a:off x="7020272" y="2715766"/>
              <a:ext cx="93610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C</a:t>
              </a:r>
            </a:p>
          </p:txBody>
        </p:sp>
        <p:sp>
          <p:nvSpPr>
            <p:cNvPr id="156" name="ZoneTexte 155"/>
            <p:cNvSpPr txBox="1"/>
            <p:nvPr/>
          </p:nvSpPr>
          <p:spPr>
            <a:xfrm>
              <a:off x="4644008" y="3200077"/>
              <a:ext cx="216024" cy="369332"/>
            </a:xfrm>
            <a:prstGeom prst="rect">
              <a:avLst/>
            </a:prstGeom>
            <a:solidFill>
              <a:schemeClr val="accent3">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1</a:t>
              </a:r>
            </a:p>
          </p:txBody>
        </p:sp>
        <p:sp>
          <p:nvSpPr>
            <p:cNvPr id="157" name="ZoneTexte 156"/>
            <p:cNvSpPr txBox="1"/>
            <p:nvPr/>
          </p:nvSpPr>
          <p:spPr>
            <a:xfrm>
              <a:off x="4644008" y="3579862"/>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2</a:t>
              </a:r>
            </a:p>
          </p:txBody>
        </p:sp>
        <p:sp>
          <p:nvSpPr>
            <p:cNvPr id="158" name="ZoneTexte 157"/>
            <p:cNvSpPr txBox="1"/>
            <p:nvPr/>
          </p:nvSpPr>
          <p:spPr>
            <a:xfrm>
              <a:off x="4644008" y="3939902"/>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3</a:t>
              </a:r>
            </a:p>
          </p:txBody>
        </p:sp>
        <p:sp>
          <p:nvSpPr>
            <p:cNvPr id="177" name="ZoneTexte 176"/>
            <p:cNvSpPr txBox="1"/>
            <p:nvPr/>
          </p:nvSpPr>
          <p:spPr>
            <a:xfrm>
              <a:off x="5004048" y="3200077"/>
              <a:ext cx="936104" cy="307777"/>
            </a:xfrm>
            <a:prstGeom prst="rect">
              <a:avLst/>
            </a:prstGeom>
            <a:noFill/>
            <a:ln w="6350">
              <a:solidFill>
                <a:schemeClr val="tx1"/>
              </a:solidFill>
            </a:ln>
          </p:spPr>
          <p:txBody>
            <a:bodyPr wrap="square" rtlCol="0">
              <a:spAutoFit/>
            </a:bodyPr>
            <a:lstStyle/>
            <a:p>
              <a:pPr algn="ctr"/>
              <a:endParaRPr lang="fr-FR" sz="1400" dirty="0"/>
            </a:p>
          </p:txBody>
        </p:sp>
        <p:sp>
          <p:nvSpPr>
            <p:cNvPr id="148" name="ZoneTexte 147"/>
            <p:cNvSpPr txBox="1"/>
            <p:nvPr/>
          </p:nvSpPr>
          <p:spPr>
            <a:xfrm>
              <a:off x="4644008" y="4299942"/>
              <a:ext cx="216024" cy="3693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solidFill>
                    <a:schemeClr val="accent1">
                      <a:lumMod val="50000"/>
                    </a:schemeClr>
                  </a:solidFill>
                </a:rPr>
                <a:t>4</a:t>
              </a:r>
            </a:p>
          </p:txBody>
        </p:sp>
        <p:sp>
          <p:nvSpPr>
            <p:cNvPr id="149" name="ZoneTexte 148"/>
            <p:cNvSpPr txBox="1"/>
            <p:nvPr/>
          </p:nvSpPr>
          <p:spPr>
            <a:xfrm>
              <a:off x="5004048" y="4299942"/>
              <a:ext cx="936104" cy="307777"/>
            </a:xfrm>
            <a:prstGeom prst="rect">
              <a:avLst/>
            </a:prstGeom>
            <a:noFill/>
            <a:ln w="6350">
              <a:solidFill>
                <a:schemeClr val="tx1"/>
              </a:solidFill>
            </a:ln>
          </p:spPr>
          <p:txBody>
            <a:bodyPr wrap="square" rtlCol="0">
              <a:spAutoFit/>
            </a:bodyPr>
            <a:lstStyle/>
            <a:p>
              <a:pPr algn="ctr"/>
              <a:r>
                <a:rPr lang="fr-FR" sz="1400" dirty="0"/>
                <a:t>140,00 €</a:t>
              </a:r>
            </a:p>
          </p:txBody>
        </p:sp>
        <p:sp>
          <p:nvSpPr>
            <p:cNvPr id="160" name="Rectangle 159"/>
            <p:cNvSpPr/>
            <p:nvPr/>
          </p:nvSpPr>
          <p:spPr>
            <a:xfrm>
              <a:off x="4932040" y="3291830"/>
              <a:ext cx="500458" cy="307777"/>
            </a:xfrm>
            <a:prstGeom prst="rect">
              <a:avLst/>
            </a:prstGeom>
          </p:spPr>
          <p:txBody>
            <a:bodyPr wrap="none">
              <a:spAutoFit/>
            </a:bodyPr>
            <a:lstStyle/>
            <a:p>
              <a:r>
                <a:rPr lang="fr-FR" sz="1400" dirty="0"/>
                <a:t>Prix </a:t>
              </a:r>
            </a:p>
          </p:txBody>
        </p:sp>
        <p:sp>
          <p:nvSpPr>
            <p:cNvPr id="162" name="Rectangle 161"/>
            <p:cNvSpPr/>
            <p:nvPr/>
          </p:nvSpPr>
          <p:spPr>
            <a:xfrm>
              <a:off x="5298438" y="3147814"/>
              <a:ext cx="713722" cy="307777"/>
            </a:xfrm>
            <a:prstGeom prst="rect">
              <a:avLst/>
            </a:prstGeom>
          </p:spPr>
          <p:txBody>
            <a:bodyPr wrap="none">
              <a:spAutoFit/>
            </a:bodyPr>
            <a:lstStyle/>
            <a:p>
              <a:pPr algn="r"/>
              <a:r>
                <a:rPr lang="fr-FR" sz="1400" dirty="0"/>
                <a:t>Remise</a:t>
              </a:r>
            </a:p>
          </p:txBody>
        </p:sp>
        <p:cxnSp>
          <p:nvCxnSpPr>
            <p:cNvPr id="176" name="Connecteur droit 175"/>
            <p:cNvCxnSpPr/>
            <p:nvPr/>
          </p:nvCxnSpPr>
          <p:spPr>
            <a:xfrm>
              <a:off x="5004048" y="3219822"/>
              <a:ext cx="936104"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8" name="ZoneTexte 177"/>
            <p:cNvSpPr txBox="1"/>
            <p:nvPr/>
          </p:nvSpPr>
          <p:spPr>
            <a:xfrm>
              <a:off x="7020272" y="4299942"/>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b="1" dirty="0">
                  <a:solidFill>
                    <a:schemeClr val="accent1">
                      <a:lumMod val="75000"/>
                    </a:schemeClr>
                  </a:solidFill>
                </a:rPr>
                <a:t>=$A</a:t>
              </a:r>
              <a:r>
                <a:rPr lang="fr-FR" sz="1400" b="1" dirty="0"/>
                <a:t>4*C</a:t>
              </a:r>
              <a:r>
                <a:rPr lang="fr-FR" sz="1400" b="1" dirty="0">
                  <a:solidFill>
                    <a:schemeClr val="accent3">
                      <a:lumMod val="50000"/>
                    </a:schemeClr>
                  </a:solidFill>
                </a:rPr>
                <a:t>$1</a:t>
              </a:r>
            </a:p>
          </p:txBody>
        </p:sp>
        <p:sp>
          <p:nvSpPr>
            <p:cNvPr id="179" name="ZoneTexte 178"/>
            <p:cNvSpPr txBox="1"/>
            <p:nvPr/>
          </p:nvSpPr>
          <p:spPr>
            <a:xfrm>
              <a:off x="7020272" y="3939902"/>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b="1" dirty="0">
                  <a:solidFill>
                    <a:schemeClr val="accent1">
                      <a:lumMod val="75000"/>
                    </a:schemeClr>
                  </a:solidFill>
                </a:rPr>
                <a:t>=$A</a:t>
              </a:r>
              <a:r>
                <a:rPr lang="fr-FR" sz="1400" b="1" dirty="0"/>
                <a:t>3*C</a:t>
              </a:r>
              <a:r>
                <a:rPr lang="fr-FR" sz="1400" b="1" dirty="0">
                  <a:solidFill>
                    <a:schemeClr val="accent3">
                      <a:lumMod val="50000"/>
                    </a:schemeClr>
                  </a:solidFill>
                </a:rPr>
                <a:t>$1</a:t>
              </a:r>
            </a:p>
          </p:txBody>
        </p:sp>
        <p:sp>
          <p:nvSpPr>
            <p:cNvPr id="180" name="ZoneTexte 179"/>
            <p:cNvSpPr txBox="1"/>
            <p:nvPr/>
          </p:nvSpPr>
          <p:spPr>
            <a:xfrm>
              <a:off x="6012160" y="3939902"/>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b="1" dirty="0">
                  <a:solidFill>
                    <a:schemeClr val="accent1">
                      <a:lumMod val="75000"/>
                    </a:schemeClr>
                  </a:solidFill>
                </a:rPr>
                <a:t>=$A</a:t>
              </a:r>
              <a:r>
                <a:rPr lang="fr-FR" sz="1400" b="1" dirty="0"/>
                <a:t>3*B</a:t>
              </a:r>
              <a:r>
                <a:rPr lang="fr-FR" sz="1400" b="1" dirty="0">
                  <a:solidFill>
                    <a:schemeClr val="accent3">
                      <a:lumMod val="50000"/>
                    </a:schemeClr>
                  </a:solidFill>
                </a:rPr>
                <a:t>$1</a:t>
              </a:r>
            </a:p>
          </p:txBody>
        </p:sp>
        <p:sp>
          <p:nvSpPr>
            <p:cNvPr id="181" name="ZoneTexte 180"/>
            <p:cNvSpPr txBox="1"/>
            <p:nvPr/>
          </p:nvSpPr>
          <p:spPr>
            <a:xfrm>
              <a:off x="6012160" y="4299942"/>
              <a:ext cx="936104" cy="307777"/>
            </a:xfrm>
            <a:prstGeom prst="rect">
              <a:avLst/>
            </a:prstGeom>
            <a:solidFill>
              <a:schemeClr val="accent1">
                <a:lumMod val="40000"/>
                <a:lumOff val="60000"/>
              </a:schemeClr>
            </a:solidFill>
            <a:ln w="6350">
              <a:solidFill>
                <a:schemeClr val="tx1"/>
              </a:solidFill>
            </a:ln>
          </p:spPr>
          <p:txBody>
            <a:bodyPr wrap="square" rtlCol="0">
              <a:spAutoFit/>
            </a:bodyPr>
            <a:lstStyle/>
            <a:p>
              <a:pPr algn="ctr"/>
              <a:r>
                <a:rPr lang="fr-FR" sz="1400" b="1" dirty="0">
                  <a:solidFill>
                    <a:schemeClr val="accent1">
                      <a:lumMod val="75000"/>
                    </a:schemeClr>
                  </a:solidFill>
                </a:rPr>
                <a:t>=$A</a:t>
              </a:r>
              <a:r>
                <a:rPr lang="fr-FR" sz="1400" b="1" dirty="0"/>
                <a:t>4*B</a:t>
              </a:r>
              <a:r>
                <a:rPr lang="fr-FR" sz="1400" b="1" dirty="0">
                  <a:solidFill>
                    <a:schemeClr val="accent3">
                      <a:lumMod val="50000"/>
                    </a:schemeClr>
                  </a:solidFill>
                </a:rPr>
                <a:t>$1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1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2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2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8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6" grpId="0" animBg="1"/>
      <p:bldP spid="87" grpId="0" animBg="1"/>
      <p:bldP spid="88" grpId="0"/>
      <p:bldP spid="89" grpId="0"/>
      <p:bldP spid="90" grpId="0"/>
      <p:bldP spid="91" grpId="0" animBg="1"/>
      <p:bldP spid="94" grpId="0" animBg="1"/>
      <p:bldP spid="95" grpId="0" animBg="1"/>
      <p:bldP spid="97" grpId="0"/>
      <p:bldP spid="98" grpId="0"/>
      <p:bldP spid="99" grpId="0"/>
      <p:bldP spid="100" grpId="0" animBg="1"/>
      <p:bldP spid="113" grpId="0"/>
      <p:bldP spid="114" grpId="0" animBg="1"/>
      <p:bldP spid="115" grpId="0"/>
      <p:bldP spid="116" grpId="0"/>
      <p:bldP spid="117" grpId="0"/>
      <p:bldP spid="118" grpId="0"/>
      <p:bldP spid="119" grpId="0" animBg="1"/>
      <p:bldP spid="123" grpId="0"/>
      <p:bldP spid="125" grpId="0"/>
      <p:bldP spid="1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 name="Groupe 203"/>
          <p:cNvGrpSpPr/>
          <p:nvPr/>
        </p:nvGrpSpPr>
        <p:grpSpPr>
          <a:xfrm>
            <a:off x="2123728" y="1059582"/>
            <a:ext cx="4032448" cy="3096344"/>
            <a:chOff x="2195736" y="1059582"/>
            <a:chExt cx="4032448" cy="3096344"/>
          </a:xfrm>
        </p:grpSpPr>
        <p:sp>
          <p:nvSpPr>
            <p:cNvPr id="201" name="Bouée 200"/>
            <p:cNvSpPr/>
            <p:nvPr/>
          </p:nvSpPr>
          <p:spPr>
            <a:xfrm>
              <a:off x="2195736" y="1059582"/>
              <a:ext cx="4032448" cy="3096344"/>
            </a:xfrm>
            <a:prstGeom prst="donu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2" name="Flèche vers le haut 201"/>
            <p:cNvSpPr/>
            <p:nvPr/>
          </p:nvSpPr>
          <p:spPr>
            <a:xfrm rot="4056438">
              <a:off x="4638006" y="3501852"/>
              <a:ext cx="432048" cy="432048"/>
            </a:xfrm>
            <a:prstGeom prst="upArrow">
              <a:avLst>
                <a:gd name="adj1" fmla="val 50000"/>
                <a:gd name="adj2" fmla="val 808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3" name="Flèche vers le haut 202"/>
            <p:cNvSpPr/>
            <p:nvPr/>
          </p:nvSpPr>
          <p:spPr>
            <a:xfrm rot="14508639">
              <a:off x="3197846" y="1413620"/>
              <a:ext cx="432048" cy="432048"/>
            </a:xfrm>
            <a:prstGeom prst="upArrow">
              <a:avLst>
                <a:gd name="adj1" fmla="val 50000"/>
                <a:gd name="adj2" fmla="val 808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4" name="Double flèche horizontale 123"/>
          <p:cNvSpPr/>
          <p:nvPr/>
        </p:nvSpPr>
        <p:spPr>
          <a:xfrm rot="5400000">
            <a:off x="1403648" y="1275606"/>
            <a:ext cx="1584176" cy="576064"/>
          </a:xfrm>
          <a:prstGeom prst="leftRightArrow">
            <a:avLst>
              <a:gd name="adj1" fmla="val 50000"/>
              <a:gd name="adj2" fmla="val 6102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2" name="Double flèche horizontale 121"/>
          <p:cNvSpPr/>
          <p:nvPr/>
        </p:nvSpPr>
        <p:spPr>
          <a:xfrm>
            <a:off x="1259632" y="1563638"/>
            <a:ext cx="1584176" cy="504056"/>
          </a:xfrm>
          <a:prstGeom prst="leftRightArrow">
            <a:avLst>
              <a:gd name="adj1" fmla="val 50000"/>
              <a:gd name="adj2" fmla="val 6102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Récapitulatif du référencement</a:t>
            </a:r>
          </a:p>
        </p:txBody>
      </p:sp>
      <p:sp>
        <p:nvSpPr>
          <p:cNvPr id="92" name="ZoneTexte 91"/>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a:t>
            </a:r>
            <a:endParaRPr lang="fr-FR" sz="2800" dirty="0">
              <a:solidFill>
                <a:schemeClr val="tx2"/>
              </a:solidFill>
              <a:latin typeface="Arial Black" pitchFamily="34" charset="0"/>
            </a:endParaRPr>
          </a:p>
        </p:txBody>
      </p:sp>
      <p:cxnSp>
        <p:nvCxnSpPr>
          <p:cNvPr id="164" name="Connecteur droit 163"/>
          <p:cNvCxnSpPr/>
          <p:nvPr/>
        </p:nvCxnSpPr>
        <p:spPr>
          <a:xfrm flipH="1">
            <a:off x="6228184" y="-925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5" name="Rectangle à coins arrondis 164"/>
          <p:cNvSpPr/>
          <p:nvPr/>
        </p:nvSpPr>
        <p:spPr>
          <a:xfrm>
            <a:off x="6300192" y="123478"/>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66" name="ZoneTexte 5"/>
          <p:cNvSpPr txBox="1"/>
          <p:nvPr/>
        </p:nvSpPr>
        <p:spPr>
          <a:xfrm>
            <a:off x="6300192" y="123478"/>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cxnSp>
        <p:nvCxnSpPr>
          <p:cNvPr id="73" name="Connecteur droit 72"/>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77" name="ZoneTexte 76"/>
          <p:cNvSpPr txBox="1"/>
          <p:nvPr/>
        </p:nvSpPr>
        <p:spPr>
          <a:xfrm>
            <a:off x="2483768" y="915566"/>
            <a:ext cx="1800200" cy="584775"/>
          </a:xfrm>
          <a:prstGeom prst="rect">
            <a:avLst/>
          </a:prstGeom>
          <a:noFill/>
        </p:spPr>
        <p:txBody>
          <a:bodyPr wrap="square" rtlCol="0">
            <a:spAutoFit/>
          </a:bodyPr>
          <a:lstStyle/>
          <a:p>
            <a:r>
              <a:rPr lang="fr-FR" sz="1600" dirty="0"/>
              <a:t>Relatif en colonne, Relatif en ligne</a:t>
            </a:r>
          </a:p>
        </p:txBody>
      </p:sp>
      <p:sp>
        <p:nvSpPr>
          <p:cNvPr id="105" name="ZoneTexte 104"/>
          <p:cNvSpPr txBox="1"/>
          <p:nvPr/>
        </p:nvSpPr>
        <p:spPr>
          <a:xfrm>
            <a:off x="755576" y="987574"/>
            <a:ext cx="1224136" cy="369332"/>
          </a:xfrm>
          <a:prstGeom prst="rect">
            <a:avLst/>
          </a:prstGeom>
          <a:noFill/>
          <a:effectLst>
            <a:outerShdw blurRad="50800" dist="38100" dir="5400000" algn="t" rotWithShape="0">
              <a:prstClr val="black">
                <a:alpha val="40000"/>
              </a:prstClr>
            </a:outerShdw>
          </a:effectLst>
        </p:spPr>
        <p:txBody>
          <a:bodyPr wrap="square" rtlCol="0">
            <a:spAutoFit/>
          </a:bodyPr>
          <a:lstStyle/>
          <a:p>
            <a:r>
              <a:rPr lang="fr-FR" b="1" dirty="0"/>
              <a:t>Par défaut</a:t>
            </a:r>
          </a:p>
        </p:txBody>
      </p:sp>
      <p:sp>
        <p:nvSpPr>
          <p:cNvPr id="106" name="ZoneTexte 105"/>
          <p:cNvSpPr txBox="1"/>
          <p:nvPr/>
        </p:nvSpPr>
        <p:spPr>
          <a:xfrm>
            <a:off x="1907704" y="1563638"/>
            <a:ext cx="864096" cy="461665"/>
          </a:xfrm>
          <a:prstGeom prst="rect">
            <a:avLst/>
          </a:prstGeom>
          <a:noFill/>
        </p:spPr>
        <p:txBody>
          <a:bodyPr wrap="square" rtlCol="0">
            <a:spAutoFit/>
          </a:bodyPr>
          <a:lstStyle/>
          <a:p>
            <a:pPr algn="ctr"/>
            <a:r>
              <a:rPr lang="fr-FR" sz="2400" dirty="0">
                <a:solidFill>
                  <a:schemeClr val="bg1">
                    <a:lumMod val="95000"/>
                  </a:schemeClr>
                </a:solidFill>
              </a:rPr>
              <a:t>A1</a:t>
            </a:r>
          </a:p>
        </p:txBody>
      </p:sp>
      <p:sp>
        <p:nvSpPr>
          <p:cNvPr id="108" name="Rectangle 107"/>
          <p:cNvSpPr/>
          <p:nvPr/>
        </p:nvSpPr>
        <p:spPr>
          <a:xfrm>
            <a:off x="1979712" y="1275606"/>
            <a:ext cx="43204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9" name="ZoneTexte 108"/>
          <p:cNvSpPr txBox="1"/>
          <p:nvPr/>
        </p:nvSpPr>
        <p:spPr>
          <a:xfrm>
            <a:off x="1979712" y="1275606"/>
            <a:ext cx="288032" cy="369332"/>
          </a:xfrm>
          <a:prstGeom prst="rect">
            <a:avLst/>
          </a:prstGeom>
          <a:noFill/>
        </p:spPr>
        <p:txBody>
          <a:bodyPr wrap="square" rtlCol="0">
            <a:spAutoFit/>
          </a:bodyPr>
          <a:lstStyle/>
          <a:p>
            <a:r>
              <a:rPr lang="fr-FR" b="1" dirty="0"/>
              <a:t>A</a:t>
            </a:r>
          </a:p>
        </p:txBody>
      </p:sp>
      <p:sp>
        <p:nvSpPr>
          <p:cNvPr id="112" name="Rectangle 111"/>
          <p:cNvSpPr/>
          <p:nvPr/>
        </p:nvSpPr>
        <p:spPr>
          <a:xfrm>
            <a:off x="1619672" y="16356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0" name="ZoneTexte 119"/>
          <p:cNvSpPr txBox="1"/>
          <p:nvPr/>
        </p:nvSpPr>
        <p:spPr>
          <a:xfrm>
            <a:off x="1619672" y="1635646"/>
            <a:ext cx="288032" cy="338554"/>
          </a:xfrm>
          <a:prstGeom prst="rect">
            <a:avLst/>
          </a:prstGeom>
          <a:noFill/>
        </p:spPr>
        <p:txBody>
          <a:bodyPr wrap="square" rtlCol="0">
            <a:spAutoFit/>
          </a:bodyPr>
          <a:lstStyle/>
          <a:p>
            <a:r>
              <a:rPr lang="fr-FR" sz="1600" b="1" dirty="0"/>
              <a:t>1</a:t>
            </a:r>
          </a:p>
        </p:txBody>
      </p:sp>
      <p:grpSp>
        <p:nvGrpSpPr>
          <p:cNvPr id="205" name="Groupe 204"/>
          <p:cNvGrpSpPr/>
          <p:nvPr/>
        </p:nvGrpSpPr>
        <p:grpSpPr>
          <a:xfrm>
            <a:off x="683568" y="2499742"/>
            <a:ext cx="3600400" cy="1584176"/>
            <a:chOff x="827584" y="2499742"/>
            <a:chExt cx="3600400" cy="1584176"/>
          </a:xfrm>
        </p:grpSpPr>
        <p:sp>
          <p:nvSpPr>
            <p:cNvPr id="74" name="Rectangle à coins arrondis 73"/>
            <p:cNvSpPr/>
            <p:nvPr/>
          </p:nvSpPr>
          <p:spPr>
            <a:xfrm>
              <a:off x="827584" y="2643758"/>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75" name="ZoneTexte 5"/>
            <p:cNvSpPr txBox="1"/>
            <p:nvPr/>
          </p:nvSpPr>
          <p:spPr>
            <a:xfrm>
              <a:off x="827584" y="2643758"/>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sp>
          <p:nvSpPr>
            <p:cNvPr id="76" name="ZoneTexte 75"/>
            <p:cNvSpPr txBox="1"/>
            <p:nvPr/>
          </p:nvSpPr>
          <p:spPr>
            <a:xfrm>
              <a:off x="1331640" y="2787774"/>
              <a:ext cx="648072"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fr-FR" sz="2400" b="1" dirty="0"/>
                <a:t>X1</a:t>
              </a:r>
            </a:p>
          </p:txBody>
        </p:sp>
        <p:sp>
          <p:nvSpPr>
            <p:cNvPr id="127" name="Double flèche horizontale 126"/>
            <p:cNvSpPr/>
            <p:nvPr/>
          </p:nvSpPr>
          <p:spPr>
            <a:xfrm rot="5400000">
              <a:off x="1547664" y="3003798"/>
              <a:ext cx="1584176" cy="576064"/>
            </a:xfrm>
            <a:prstGeom prst="leftRightArrow">
              <a:avLst>
                <a:gd name="adj1" fmla="val 50000"/>
                <a:gd name="adj2" fmla="val 6102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Double flèche horizontale 130"/>
            <p:cNvSpPr/>
            <p:nvPr/>
          </p:nvSpPr>
          <p:spPr>
            <a:xfrm>
              <a:off x="1403648" y="3291830"/>
              <a:ext cx="1584176" cy="504056"/>
            </a:xfrm>
            <a:prstGeom prst="leftRightArrow">
              <a:avLst>
                <a:gd name="adj1" fmla="val 50000"/>
                <a:gd name="adj2" fmla="val 6102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ZoneTexte 142"/>
            <p:cNvSpPr txBox="1"/>
            <p:nvPr/>
          </p:nvSpPr>
          <p:spPr>
            <a:xfrm>
              <a:off x="2051720" y="3291830"/>
              <a:ext cx="864096" cy="461665"/>
            </a:xfrm>
            <a:prstGeom prst="rect">
              <a:avLst/>
            </a:prstGeom>
            <a:noFill/>
          </p:spPr>
          <p:txBody>
            <a:bodyPr wrap="square" rtlCol="0">
              <a:spAutoFit/>
            </a:bodyPr>
            <a:lstStyle/>
            <a:p>
              <a:pPr algn="ctr"/>
              <a:r>
                <a:rPr lang="fr-FR" sz="2400" dirty="0">
                  <a:solidFill>
                    <a:schemeClr val="bg1">
                      <a:lumMod val="95000"/>
                    </a:schemeClr>
                  </a:solidFill>
                </a:rPr>
                <a:t>$A$1</a:t>
              </a:r>
            </a:p>
          </p:txBody>
        </p:sp>
        <p:sp>
          <p:nvSpPr>
            <p:cNvPr id="146" name="Rectangle 145"/>
            <p:cNvSpPr/>
            <p:nvPr/>
          </p:nvSpPr>
          <p:spPr>
            <a:xfrm>
              <a:off x="2123728" y="3003798"/>
              <a:ext cx="43204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51" name="ZoneTexte 150"/>
            <p:cNvSpPr txBox="1"/>
            <p:nvPr/>
          </p:nvSpPr>
          <p:spPr>
            <a:xfrm>
              <a:off x="2123728" y="3003798"/>
              <a:ext cx="288032" cy="369332"/>
            </a:xfrm>
            <a:prstGeom prst="rect">
              <a:avLst/>
            </a:prstGeom>
            <a:noFill/>
          </p:spPr>
          <p:txBody>
            <a:bodyPr wrap="square" rtlCol="0">
              <a:spAutoFit/>
            </a:bodyPr>
            <a:lstStyle/>
            <a:p>
              <a:r>
                <a:rPr lang="fr-FR" b="1" dirty="0"/>
                <a:t>A</a:t>
              </a:r>
            </a:p>
          </p:txBody>
        </p:sp>
        <p:sp>
          <p:nvSpPr>
            <p:cNvPr id="152" name="Rectangle 151"/>
            <p:cNvSpPr/>
            <p:nvPr/>
          </p:nvSpPr>
          <p:spPr>
            <a:xfrm>
              <a:off x="1763688" y="336383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59" name="ZoneTexte 158"/>
            <p:cNvSpPr txBox="1"/>
            <p:nvPr/>
          </p:nvSpPr>
          <p:spPr>
            <a:xfrm>
              <a:off x="1763688" y="3363838"/>
              <a:ext cx="288032" cy="338554"/>
            </a:xfrm>
            <a:prstGeom prst="rect">
              <a:avLst/>
            </a:prstGeom>
            <a:noFill/>
          </p:spPr>
          <p:txBody>
            <a:bodyPr wrap="square" rtlCol="0">
              <a:spAutoFit/>
            </a:bodyPr>
            <a:lstStyle/>
            <a:p>
              <a:r>
                <a:rPr lang="fr-FR" sz="1600" b="1" dirty="0"/>
                <a:t>1</a:t>
              </a:r>
            </a:p>
          </p:txBody>
        </p:sp>
        <p:sp>
          <p:nvSpPr>
            <p:cNvPr id="163" name="ZoneTexte 162"/>
            <p:cNvSpPr txBox="1"/>
            <p:nvPr/>
          </p:nvSpPr>
          <p:spPr>
            <a:xfrm>
              <a:off x="2627784" y="2571750"/>
              <a:ext cx="1800200" cy="584775"/>
            </a:xfrm>
            <a:prstGeom prst="rect">
              <a:avLst/>
            </a:prstGeom>
            <a:noFill/>
          </p:spPr>
          <p:txBody>
            <a:bodyPr wrap="square" rtlCol="0">
              <a:spAutoFit/>
            </a:bodyPr>
            <a:lstStyle/>
            <a:p>
              <a:r>
                <a:rPr lang="fr-FR" sz="1600" b="1" dirty="0">
                  <a:solidFill>
                    <a:srgbClr val="FF0000"/>
                  </a:solidFill>
                </a:rPr>
                <a:t>Figé en colonne</a:t>
              </a:r>
              <a:r>
                <a:rPr lang="fr-FR" sz="1600" dirty="0"/>
                <a:t>, </a:t>
              </a:r>
              <a:r>
                <a:rPr lang="fr-FR" sz="1600" b="1" dirty="0">
                  <a:solidFill>
                    <a:srgbClr val="FF0000"/>
                  </a:solidFill>
                </a:rPr>
                <a:t>Figé en ligne</a:t>
              </a:r>
            </a:p>
          </p:txBody>
        </p:sp>
      </p:grpSp>
      <p:grpSp>
        <p:nvGrpSpPr>
          <p:cNvPr id="206" name="Groupe 205"/>
          <p:cNvGrpSpPr/>
          <p:nvPr/>
        </p:nvGrpSpPr>
        <p:grpSpPr>
          <a:xfrm>
            <a:off x="4572000" y="2499742"/>
            <a:ext cx="3600400" cy="1584176"/>
            <a:chOff x="4283968" y="2499742"/>
            <a:chExt cx="3600400" cy="1584176"/>
          </a:xfrm>
        </p:grpSpPr>
        <p:sp>
          <p:nvSpPr>
            <p:cNvPr id="167" name="Double flèche horizontale 166"/>
            <p:cNvSpPr/>
            <p:nvPr/>
          </p:nvSpPr>
          <p:spPr>
            <a:xfrm rot="5400000">
              <a:off x="5004048" y="3003798"/>
              <a:ext cx="1584176" cy="576064"/>
            </a:xfrm>
            <a:prstGeom prst="leftRightArrow">
              <a:avLst>
                <a:gd name="adj1" fmla="val 50000"/>
                <a:gd name="adj2" fmla="val 6102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Double flèche horizontale 167"/>
            <p:cNvSpPr/>
            <p:nvPr/>
          </p:nvSpPr>
          <p:spPr>
            <a:xfrm>
              <a:off x="4860032" y="3291830"/>
              <a:ext cx="1584176" cy="504056"/>
            </a:xfrm>
            <a:prstGeom prst="leftRightArrow">
              <a:avLst>
                <a:gd name="adj1" fmla="val 50000"/>
                <a:gd name="adj2" fmla="val 6102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ZoneTexte 168"/>
            <p:cNvSpPr txBox="1"/>
            <p:nvPr/>
          </p:nvSpPr>
          <p:spPr>
            <a:xfrm>
              <a:off x="6084168" y="2643758"/>
              <a:ext cx="1800200" cy="584775"/>
            </a:xfrm>
            <a:prstGeom prst="rect">
              <a:avLst/>
            </a:prstGeom>
            <a:noFill/>
          </p:spPr>
          <p:txBody>
            <a:bodyPr wrap="square" rtlCol="0">
              <a:spAutoFit/>
            </a:bodyPr>
            <a:lstStyle/>
            <a:p>
              <a:r>
                <a:rPr lang="fr-FR" sz="1600" dirty="0"/>
                <a:t>Relatif en colonne, </a:t>
              </a:r>
              <a:r>
                <a:rPr lang="fr-FR" sz="1600" b="1" dirty="0">
                  <a:solidFill>
                    <a:srgbClr val="FF0000"/>
                  </a:solidFill>
                </a:rPr>
                <a:t>Figé en ligne</a:t>
              </a:r>
            </a:p>
          </p:txBody>
        </p:sp>
        <p:sp>
          <p:nvSpPr>
            <p:cNvPr id="175" name="ZoneTexte 174"/>
            <p:cNvSpPr txBox="1"/>
            <p:nvPr/>
          </p:nvSpPr>
          <p:spPr>
            <a:xfrm>
              <a:off x="5508104" y="3291830"/>
              <a:ext cx="864096" cy="461665"/>
            </a:xfrm>
            <a:prstGeom prst="rect">
              <a:avLst/>
            </a:prstGeom>
            <a:noFill/>
          </p:spPr>
          <p:txBody>
            <a:bodyPr wrap="square" rtlCol="0">
              <a:spAutoFit/>
            </a:bodyPr>
            <a:lstStyle/>
            <a:p>
              <a:pPr algn="ctr"/>
              <a:r>
                <a:rPr lang="fr-FR" sz="2400" dirty="0">
                  <a:solidFill>
                    <a:schemeClr val="bg1">
                      <a:lumMod val="95000"/>
                    </a:schemeClr>
                  </a:solidFill>
                </a:rPr>
                <a:t>A$1</a:t>
              </a:r>
            </a:p>
          </p:txBody>
        </p:sp>
        <p:sp>
          <p:nvSpPr>
            <p:cNvPr id="182" name="Rectangle 181"/>
            <p:cNvSpPr/>
            <p:nvPr/>
          </p:nvSpPr>
          <p:spPr>
            <a:xfrm>
              <a:off x="5580112" y="3003798"/>
              <a:ext cx="43204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3" name="ZoneTexte 182"/>
            <p:cNvSpPr txBox="1"/>
            <p:nvPr/>
          </p:nvSpPr>
          <p:spPr>
            <a:xfrm>
              <a:off x="5580112" y="3003798"/>
              <a:ext cx="288032" cy="369332"/>
            </a:xfrm>
            <a:prstGeom prst="rect">
              <a:avLst/>
            </a:prstGeom>
            <a:noFill/>
          </p:spPr>
          <p:txBody>
            <a:bodyPr wrap="square" rtlCol="0">
              <a:spAutoFit/>
            </a:bodyPr>
            <a:lstStyle/>
            <a:p>
              <a:r>
                <a:rPr lang="fr-FR" b="1" dirty="0"/>
                <a:t>A</a:t>
              </a:r>
            </a:p>
          </p:txBody>
        </p:sp>
        <p:sp>
          <p:nvSpPr>
            <p:cNvPr id="184" name="Rectangle 183"/>
            <p:cNvSpPr/>
            <p:nvPr/>
          </p:nvSpPr>
          <p:spPr>
            <a:xfrm>
              <a:off x="5220072" y="336383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5" name="ZoneTexte 184"/>
            <p:cNvSpPr txBox="1"/>
            <p:nvPr/>
          </p:nvSpPr>
          <p:spPr>
            <a:xfrm>
              <a:off x="5220072" y="3363838"/>
              <a:ext cx="288032" cy="338554"/>
            </a:xfrm>
            <a:prstGeom prst="rect">
              <a:avLst/>
            </a:prstGeom>
            <a:noFill/>
          </p:spPr>
          <p:txBody>
            <a:bodyPr wrap="square" rtlCol="0">
              <a:spAutoFit/>
            </a:bodyPr>
            <a:lstStyle/>
            <a:p>
              <a:r>
                <a:rPr lang="fr-FR" sz="1600" b="1" dirty="0"/>
                <a:t>1</a:t>
              </a:r>
            </a:p>
          </p:txBody>
        </p:sp>
        <p:sp>
          <p:nvSpPr>
            <p:cNvPr id="186" name="Rectangle à coins arrondis 185"/>
            <p:cNvSpPr/>
            <p:nvPr/>
          </p:nvSpPr>
          <p:spPr>
            <a:xfrm>
              <a:off x="4283968" y="2571750"/>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87" name="ZoneTexte 5"/>
            <p:cNvSpPr txBox="1"/>
            <p:nvPr/>
          </p:nvSpPr>
          <p:spPr>
            <a:xfrm>
              <a:off x="4283968" y="2571750"/>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sp>
          <p:nvSpPr>
            <p:cNvPr id="188" name="ZoneTexte 187"/>
            <p:cNvSpPr txBox="1"/>
            <p:nvPr/>
          </p:nvSpPr>
          <p:spPr>
            <a:xfrm>
              <a:off x="4788024" y="2715766"/>
              <a:ext cx="648072"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fr-FR" sz="2400" b="1" dirty="0"/>
                <a:t>X2</a:t>
              </a:r>
            </a:p>
          </p:txBody>
        </p:sp>
      </p:grpSp>
      <p:grpSp>
        <p:nvGrpSpPr>
          <p:cNvPr id="207" name="Groupe 206"/>
          <p:cNvGrpSpPr/>
          <p:nvPr/>
        </p:nvGrpSpPr>
        <p:grpSpPr>
          <a:xfrm>
            <a:off x="4572000" y="699542"/>
            <a:ext cx="3528392" cy="1656184"/>
            <a:chOff x="4283968" y="699542"/>
            <a:chExt cx="3528392" cy="1656184"/>
          </a:xfrm>
        </p:grpSpPr>
        <p:sp>
          <p:nvSpPr>
            <p:cNvPr id="189" name="Double flèche horizontale 188"/>
            <p:cNvSpPr/>
            <p:nvPr/>
          </p:nvSpPr>
          <p:spPr>
            <a:xfrm rot="5400000">
              <a:off x="4932040" y="1275606"/>
              <a:ext cx="1584176" cy="576064"/>
            </a:xfrm>
            <a:prstGeom prst="leftRightArrow">
              <a:avLst>
                <a:gd name="adj1" fmla="val 50000"/>
                <a:gd name="adj2" fmla="val 6102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Double flèche horizontale 189"/>
            <p:cNvSpPr/>
            <p:nvPr/>
          </p:nvSpPr>
          <p:spPr>
            <a:xfrm>
              <a:off x="4788024" y="1563638"/>
              <a:ext cx="1584176" cy="504056"/>
            </a:xfrm>
            <a:prstGeom prst="leftRightArrow">
              <a:avLst>
                <a:gd name="adj1" fmla="val 50000"/>
                <a:gd name="adj2" fmla="val 6102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p:cNvSpPr txBox="1"/>
            <p:nvPr/>
          </p:nvSpPr>
          <p:spPr>
            <a:xfrm>
              <a:off x="6012160" y="915566"/>
              <a:ext cx="1800200" cy="584775"/>
            </a:xfrm>
            <a:prstGeom prst="rect">
              <a:avLst/>
            </a:prstGeom>
            <a:noFill/>
          </p:spPr>
          <p:txBody>
            <a:bodyPr wrap="square" rtlCol="0">
              <a:spAutoFit/>
            </a:bodyPr>
            <a:lstStyle/>
            <a:p>
              <a:r>
                <a:rPr lang="fr-FR" sz="1600" b="1" dirty="0">
                  <a:solidFill>
                    <a:srgbClr val="FF0000"/>
                  </a:solidFill>
                </a:rPr>
                <a:t>Figé en colonne, </a:t>
              </a:r>
              <a:r>
                <a:rPr lang="fr-FR" sz="1600" dirty="0"/>
                <a:t>Relatif en ligne</a:t>
              </a:r>
            </a:p>
          </p:txBody>
        </p:sp>
        <p:sp>
          <p:nvSpPr>
            <p:cNvPr id="193" name="ZoneTexte 192"/>
            <p:cNvSpPr txBox="1"/>
            <p:nvPr/>
          </p:nvSpPr>
          <p:spPr>
            <a:xfrm>
              <a:off x="5436096" y="1563638"/>
              <a:ext cx="864096" cy="461665"/>
            </a:xfrm>
            <a:prstGeom prst="rect">
              <a:avLst/>
            </a:prstGeom>
            <a:noFill/>
          </p:spPr>
          <p:txBody>
            <a:bodyPr wrap="square" rtlCol="0">
              <a:spAutoFit/>
            </a:bodyPr>
            <a:lstStyle/>
            <a:p>
              <a:pPr algn="ctr"/>
              <a:r>
                <a:rPr lang="fr-FR" sz="2400" dirty="0">
                  <a:solidFill>
                    <a:schemeClr val="bg1">
                      <a:lumMod val="95000"/>
                    </a:schemeClr>
                  </a:solidFill>
                </a:rPr>
                <a:t>$A1</a:t>
              </a:r>
            </a:p>
          </p:txBody>
        </p:sp>
        <p:sp>
          <p:nvSpPr>
            <p:cNvPr id="194" name="Rectangle 193"/>
            <p:cNvSpPr/>
            <p:nvPr/>
          </p:nvSpPr>
          <p:spPr>
            <a:xfrm>
              <a:off x="5508104" y="1275606"/>
              <a:ext cx="43204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5" name="ZoneTexte 194"/>
            <p:cNvSpPr txBox="1"/>
            <p:nvPr/>
          </p:nvSpPr>
          <p:spPr>
            <a:xfrm>
              <a:off x="5508104" y="1275606"/>
              <a:ext cx="288032" cy="369332"/>
            </a:xfrm>
            <a:prstGeom prst="rect">
              <a:avLst/>
            </a:prstGeom>
            <a:noFill/>
          </p:spPr>
          <p:txBody>
            <a:bodyPr wrap="square" rtlCol="0">
              <a:spAutoFit/>
            </a:bodyPr>
            <a:lstStyle/>
            <a:p>
              <a:r>
                <a:rPr lang="fr-FR" b="1" dirty="0"/>
                <a:t>A</a:t>
              </a:r>
            </a:p>
          </p:txBody>
        </p:sp>
        <p:sp>
          <p:nvSpPr>
            <p:cNvPr id="196" name="Rectangle 195"/>
            <p:cNvSpPr/>
            <p:nvPr/>
          </p:nvSpPr>
          <p:spPr>
            <a:xfrm>
              <a:off x="5148064" y="16356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7" name="ZoneTexte 196"/>
            <p:cNvSpPr txBox="1"/>
            <p:nvPr/>
          </p:nvSpPr>
          <p:spPr>
            <a:xfrm>
              <a:off x="5148064" y="1635646"/>
              <a:ext cx="288032" cy="338554"/>
            </a:xfrm>
            <a:prstGeom prst="rect">
              <a:avLst/>
            </a:prstGeom>
            <a:noFill/>
          </p:spPr>
          <p:txBody>
            <a:bodyPr wrap="square" rtlCol="0">
              <a:spAutoFit/>
            </a:bodyPr>
            <a:lstStyle/>
            <a:p>
              <a:r>
                <a:rPr lang="fr-FR" sz="1600" b="1" dirty="0"/>
                <a:t>1</a:t>
              </a:r>
            </a:p>
          </p:txBody>
        </p:sp>
        <p:sp>
          <p:nvSpPr>
            <p:cNvPr id="198" name="Rectangle à coins arrondis 197"/>
            <p:cNvSpPr/>
            <p:nvPr/>
          </p:nvSpPr>
          <p:spPr>
            <a:xfrm>
              <a:off x="4283968" y="699542"/>
              <a:ext cx="576064" cy="504056"/>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99" name="ZoneTexte 5"/>
            <p:cNvSpPr txBox="1"/>
            <p:nvPr/>
          </p:nvSpPr>
          <p:spPr>
            <a:xfrm>
              <a:off x="4283968" y="699542"/>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F4</a:t>
              </a:r>
            </a:p>
          </p:txBody>
        </p:sp>
        <p:sp>
          <p:nvSpPr>
            <p:cNvPr id="200" name="ZoneTexte 199"/>
            <p:cNvSpPr txBox="1"/>
            <p:nvPr/>
          </p:nvSpPr>
          <p:spPr>
            <a:xfrm>
              <a:off x="4788024" y="843558"/>
              <a:ext cx="648072"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fr-FR" sz="2400" b="1" dirty="0"/>
                <a:t>X3</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2987824" y="699542"/>
            <a:ext cx="3181350" cy="533400"/>
          </a:xfrm>
          <a:prstGeom prst="rect">
            <a:avLst/>
          </a:prstGeom>
          <a:noFill/>
          <a:ln w="9525">
            <a:noFill/>
            <a:miter lim="800000"/>
            <a:headEnd/>
            <a:tailEnd/>
          </a:ln>
        </p:spPr>
      </p:pic>
      <p:pic>
        <p:nvPicPr>
          <p:cNvPr id="58" name="Picture 2"/>
          <p:cNvPicPr>
            <a:picLocks noChangeAspect="1" noChangeArrowheads="1"/>
          </p:cNvPicPr>
          <p:nvPr/>
        </p:nvPicPr>
        <p:blipFill>
          <a:blip r:embed="rId4" cstate="print"/>
          <a:srcRect r="20432"/>
          <a:stretch>
            <a:fillRect/>
          </a:stretch>
        </p:blipFill>
        <p:spPr bwMode="auto">
          <a:xfrm>
            <a:off x="494531" y="1275606"/>
            <a:ext cx="3645421" cy="2209800"/>
          </a:xfrm>
          <a:prstGeom prst="rect">
            <a:avLst/>
          </a:prstGeom>
          <a:noFill/>
          <a:ln w="9525">
            <a:noFill/>
            <a:miter lim="800000"/>
            <a:headEnd/>
            <a:tailEnd/>
          </a:ln>
        </p:spPr>
      </p:pic>
      <p:sp>
        <p:nvSpPr>
          <p:cNvPr id="81" name="Rectangle 80"/>
          <p:cNvSpPr/>
          <p:nvPr/>
        </p:nvSpPr>
        <p:spPr>
          <a:xfrm>
            <a:off x="1979712" y="1995686"/>
            <a:ext cx="2160240"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ZoneTexte 113"/>
          <p:cNvSpPr txBox="1"/>
          <p:nvPr/>
        </p:nvSpPr>
        <p:spPr>
          <a:xfrm>
            <a:off x="4067944" y="1995686"/>
            <a:ext cx="504056" cy="369332"/>
          </a:xfrm>
          <a:prstGeom prst="rect">
            <a:avLst/>
          </a:prstGeom>
          <a:noFill/>
        </p:spPr>
        <p:txBody>
          <a:bodyPr wrap="square" rtlCol="0">
            <a:spAutoFit/>
          </a:bodyPr>
          <a:lstStyle/>
          <a:p>
            <a:r>
              <a:rPr lang="fr-FR" b="1" dirty="0">
                <a:solidFill>
                  <a:schemeClr val="tx2"/>
                </a:solidFill>
              </a:rPr>
              <a:t>été</a:t>
            </a:r>
          </a:p>
        </p:txBody>
      </p:sp>
      <p:pic>
        <p:nvPicPr>
          <p:cNvPr id="115" name="Picture 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923928" y="627534"/>
            <a:ext cx="432048" cy="657745"/>
          </a:xfrm>
          <a:prstGeom prst="rect">
            <a:avLst/>
          </a:prstGeom>
          <a:noFill/>
          <a:ln w="9525">
            <a:noFill/>
            <a:miter lim="800000"/>
            <a:headEnd/>
            <a:tailEnd/>
          </a:ln>
        </p:spPr>
      </p:pic>
      <p:sp>
        <p:nvSpPr>
          <p:cNvPr id="116" name="ZoneTexte 115"/>
          <p:cNvSpPr txBox="1"/>
          <p:nvPr/>
        </p:nvSpPr>
        <p:spPr>
          <a:xfrm>
            <a:off x="4788024" y="1563638"/>
            <a:ext cx="3816424" cy="1107996"/>
          </a:xfrm>
          <a:prstGeom prst="rect">
            <a:avLst/>
          </a:prstGeom>
          <a:noFill/>
        </p:spPr>
        <p:txBody>
          <a:bodyPr wrap="square" rtlCol="0">
            <a:spAutoFit/>
          </a:bodyPr>
          <a:lstStyle/>
          <a:p>
            <a:r>
              <a:rPr lang="fr-FR" sz="1600" b="1" dirty="0">
                <a:solidFill>
                  <a:srgbClr val="FF0000"/>
                </a:solidFill>
              </a:rPr>
              <a:t>Pas d’espace ni ponctuation autorisés</a:t>
            </a:r>
          </a:p>
          <a:p>
            <a:r>
              <a:rPr lang="fr-FR" sz="1600" dirty="0"/>
              <a:t>Pour un nom en plusieurs mots, </a:t>
            </a:r>
          </a:p>
          <a:p>
            <a:r>
              <a:rPr lang="fr-FR" sz="1600" dirty="0"/>
              <a:t>séparer par un </a:t>
            </a:r>
            <a:r>
              <a:rPr lang="fr-FR" sz="1600" dirty="0">
                <a:solidFill>
                  <a:schemeClr val="tx2"/>
                </a:solidFill>
              </a:rPr>
              <a:t>soulignement Bas</a:t>
            </a:r>
            <a:r>
              <a:rPr lang="fr-FR" sz="1600" dirty="0"/>
              <a:t>.</a:t>
            </a:r>
          </a:p>
          <a:p>
            <a:r>
              <a:rPr lang="fr-FR" sz="1600" u="sng" dirty="0"/>
              <a:t>Ex</a:t>
            </a:r>
            <a:r>
              <a:rPr lang="fr-FR" sz="1600" dirty="0"/>
              <a:t> : </a:t>
            </a:r>
            <a:r>
              <a:rPr lang="fr-FR" sz="1600" b="1" dirty="0" err="1"/>
              <a:t>saison_d_été</a:t>
            </a:r>
            <a:endParaRPr lang="fr-FR" sz="1600" b="1" dirty="0"/>
          </a:p>
        </p:txBody>
      </p:sp>
      <p:pic>
        <p:nvPicPr>
          <p:cNvPr id="2050" name="Picture 2"/>
          <p:cNvPicPr>
            <a:picLocks noChangeAspect="1" noChangeArrowheads="1"/>
          </p:cNvPicPr>
          <p:nvPr/>
        </p:nvPicPr>
        <p:blipFill>
          <a:blip r:embed="rId6" cstate="print"/>
          <a:srcRect/>
          <a:stretch>
            <a:fillRect/>
          </a:stretch>
        </p:blipFill>
        <p:spPr bwMode="auto">
          <a:xfrm>
            <a:off x="6732240" y="2715766"/>
            <a:ext cx="1619250" cy="857250"/>
          </a:xfrm>
          <a:prstGeom prst="rect">
            <a:avLst/>
          </a:prstGeom>
          <a:noFill/>
          <a:ln w="9525">
            <a:noFill/>
            <a:miter lim="800000"/>
            <a:headEnd/>
            <a:tailEnd/>
          </a:ln>
        </p:spPr>
      </p:pic>
      <p:sp>
        <p:nvSpPr>
          <p:cNvPr id="117" name="ZoneTexte 116"/>
          <p:cNvSpPr txBox="1"/>
          <p:nvPr/>
        </p:nvSpPr>
        <p:spPr>
          <a:xfrm>
            <a:off x="4788024" y="2643758"/>
            <a:ext cx="2160240" cy="1077218"/>
          </a:xfrm>
          <a:prstGeom prst="rect">
            <a:avLst/>
          </a:prstGeom>
          <a:noFill/>
        </p:spPr>
        <p:txBody>
          <a:bodyPr wrap="square" rtlCol="0">
            <a:spAutoFit/>
          </a:bodyPr>
          <a:lstStyle/>
          <a:p>
            <a:r>
              <a:rPr lang="fr-FR" sz="1600" dirty="0"/>
              <a:t>On peut désormais </a:t>
            </a:r>
            <a:r>
              <a:rPr lang="fr-FR" sz="1600" b="1" dirty="0"/>
              <a:t>appeler la plage nommée</a:t>
            </a:r>
            <a:r>
              <a:rPr lang="fr-FR" sz="1600" dirty="0"/>
              <a:t> dans la liste de la zone noms</a:t>
            </a:r>
          </a:p>
        </p:txBody>
      </p:sp>
      <p:pic>
        <p:nvPicPr>
          <p:cNvPr id="2051" name="Picture 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633209" y="3651870"/>
            <a:ext cx="2932689" cy="1296144"/>
          </a:xfrm>
          <a:prstGeom prst="rect">
            <a:avLst/>
          </a:prstGeom>
          <a:noFill/>
          <a:ln w="9525">
            <a:noFill/>
            <a:miter lim="800000"/>
            <a:headEnd/>
            <a:tailEnd/>
          </a:ln>
        </p:spPr>
      </p:pic>
      <p:pic>
        <p:nvPicPr>
          <p:cNvPr id="2052" name="Picture 4"/>
          <p:cNvPicPr>
            <a:picLocks noChangeAspect="1" noChangeArrowheads="1"/>
          </p:cNvPicPr>
          <p:nvPr/>
        </p:nvPicPr>
        <p:blipFill>
          <a:blip r:embed="rId8" cstate="print"/>
          <a:srcRect/>
          <a:stretch>
            <a:fillRect/>
          </a:stretch>
        </p:blipFill>
        <p:spPr bwMode="auto">
          <a:xfrm>
            <a:off x="251520" y="3579862"/>
            <a:ext cx="3954562" cy="1296144"/>
          </a:xfrm>
          <a:prstGeom prst="rect">
            <a:avLst/>
          </a:prstGeom>
          <a:noFill/>
          <a:ln w="9525">
            <a:noFill/>
            <a:miter lim="800000"/>
            <a:headEnd/>
            <a:tailEnd/>
          </a:ln>
        </p:spPr>
      </p:pic>
      <p:pic>
        <p:nvPicPr>
          <p:cNvPr id="119" name="Image 118"/>
          <p:cNvPicPr/>
          <p:nvPr/>
        </p:nvPicPr>
        <p:blipFill>
          <a:blip r:embed="rId9" cstate="print">
            <a:clrChange>
              <a:clrFrom>
                <a:srgbClr val="F5FDFF"/>
              </a:clrFrom>
              <a:clrTo>
                <a:srgbClr val="F5FDFF">
                  <a:alpha val="0"/>
                </a:srgbClr>
              </a:clrTo>
            </a:clrChange>
          </a:blip>
          <a:srcRect/>
          <a:stretch>
            <a:fillRect/>
          </a:stretch>
        </p:blipFill>
        <p:spPr bwMode="auto">
          <a:xfrm>
            <a:off x="5868144" y="4371950"/>
            <a:ext cx="504056" cy="504056"/>
          </a:xfrm>
          <a:prstGeom prst="rect">
            <a:avLst/>
          </a:prstGeom>
          <a:noFill/>
          <a:ln w="9525">
            <a:noFill/>
            <a:miter lim="800000"/>
            <a:headEnd/>
            <a:tailEnd/>
          </a:ln>
        </p:spPr>
      </p:pic>
      <p:pic>
        <p:nvPicPr>
          <p:cNvPr id="121" name="Image 120"/>
          <p:cNvPicPr/>
          <p:nvPr/>
        </p:nvPicPr>
        <p:blipFill>
          <a:blip r:embed="rId10" cstate="print"/>
          <a:srcRect/>
          <a:stretch>
            <a:fillRect/>
          </a:stretch>
        </p:blipFill>
        <p:spPr bwMode="auto">
          <a:xfrm>
            <a:off x="611560" y="4371950"/>
            <a:ext cx="432048" cy="432048"/>
          </a:xfrm>
          <a:prstGeom prst="rect">
            <a:avLst/>
          </a:prstGeom>
          <a:noFill/>
          <a:ln w="9525">
            <a:noFill/>
            <a:miter lim="800000"/>
            <a:headEnd/>
            <a:tailEnd/>
          </a:ln>
        </p:spPr>
      </p:pic>
      <p:sp>
        <p:nvSpPr>
          <p:cNvPr id="118" name="ZoneTexte 117"/>
          <p:cNvSpPr txBox="1"/>
          <p:nvPr/>
        </p:nvSpPr>
        <p:spPr>
          <a:xfrm>
            <a:off x="3419872" y="3651870"/>
            <a:ext cx="2160240" cy="864096"/>
          </a:xfrm>
          <a:prstGeom prst="rect">
            <a:avLst/>
          </a:prstGeom>
          <a:noFill/>
        </p:spPr>
        <p:txBody>
          <a:bodyPr wrap="square" rtlCol="0">
            <a:spAutoFit/>
          </a:bodyPr>
          <a:lstStyle/>
          <a:p>
            <a:pPr algn="ctr"/>
            <a:r>
              <a:rPr lang="fr-FR" sz="1600" dirty="0"/>
              <a:t>Et </a:t>
            </a:r>
            <a:r>
              <a:rPr lang="fr-FR" sz="1600" b="1" dirty="0"/>
              <a:t>l’utiliser dans des calculs</a:t>
            </a:r>
            <a:r>
              <a:rPr lang="fr-FR" sz="1600" dirty="0"/>
              <a:t> plutôt que la référence</a:t>
            </a:r>
          </a:p>
        </p:txBody>
      </p:sp>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Plages nommées – Depuis la zone noms</a:t>
            </a:r>
          </a:p>
        </p:txBody>
      </p:sp>
      <p:sp>
        <p:nvSpPr>
          <p:cNvPr id="25" name="ZoneTexte 24"/>
          <p:cNvSpPr txBox="1"/>
          <p:nvPr/>
        </p:nvSpPr>
        <p:spPr>
          <a:xfrm>
            <a:off x="107504" y="0"/>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5</a:t>
            </a:r>
            <a:endParaRPr lang="fr-FR" sz="2800" dirty="0">
              <a:solidFill>
                <a:schemeClr val="tx2"/>
              </a:solidFill>
              <a:latin typeface="Arial Black" pitchFamily="34" charset="0"/>
            </a:endParaRPr>
          </a:p>
        </p:txBody>
      </p:sp>
      <p:cxnSp>
        <p:nvCxnSpPr>
          <p:cNvPr id="27" name="Connecteur droit 26"/>
          <p:cNvCxnSpPr/>
          <p:nvPr/>
        </p:nvCxnSpPr>
        <p:spPr>
          <a:xfrm flipH="1">
            <a:off x="107504" y="55552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28" name="Image 27"/>
          <p:cNvPicPr/>
          <p:nvPr/>
        </p:nvPicPr>
        <p:blipFill>
          <a:blip r:embed="rId9" cstate="print">
            <a:clrChange>
              <a:clrFrom>
                <a:srgbClr val="F5FDFF"/>
              </a:clrFrom>
              <a:clrTo>
                <a:srgbClr val="F5FDFF">
                  <a:alpha val="0"/>
                </a:srgbClr>
              </a:clrTo>
            </a:clrChange>
          </a:blip>
          <a:srcRect/>
          <a:stretch>
            <a:fillRect/>
          </a:stretch>
        </p:blipFill>
        <p:spPr bwMode="auto">
          <a:xfrm>
            <a:off x="6156176" y="123478"/>
            <a:ext cx="504056" cy="504056"/>
          </a:xfrm>
          <a:prstGeom prst="rect">
            <a:avLst/>
          </a:prstGeom>
          <a:noFill/>
          <a:ln w="9525">
            <a:noFill/>
            <a:miter lim="800000"/>
            <a:headEnd/>
            <a:tailEnd/>
          </a:ln>
        </p:spPr>
      </p:pic>
      <p:pic>
        <p:nvPicPr>
          <p:cNvPr id="29" name="Image 28"/>
          <p:cNvPicPr/>
          <p:nvPr/>
        </p:nvPicPr>
        <p:blipFill>
          <a:blip r:embed="rId10" cstate="print"/>
          <a:srcRect/>
          <a:stretch>
            <a:fillRect/>
          </a:stretch>
        </p:blipFill>
        <p:spPr bwMode="auto">
          <a:xfrm>
            <a:off x="6732240" y="123478"/>
            <a:ext cx="432048" cy="432048"/>
          </a:xfrm>
          <a:prstGeom prst="rect">
            <a:avLst/>
          </a:prstGeom>
          <a:noFill/>
          <a:ln w="9525">
            <a:noFill/>
            <a:miter lim="800000"/>
            <a:headEnd/>
            <a:tailEnd/>
          </a:ln>
        </p:spPr>
      </p:pic>
      <p:grpSp>
        <p:nvGrpSpPr>
          <p:cNvPr id="30" name="Groupe 29"/>
          <p:cNvGrpSpPr/>
          <p:nvPr/>
        </p:nvGrpSpPr>
        <p:grpSpPr>
          <a:xfrm>
            <a:off x="8100392" y="4443958"/>
            <a:ext cx="468052" cy="432048"/>
            <a:chOff x="4247964" y="2283718"/>
            <a:chExt cx="468052" cy="432048"/>
          </a:xfrm>
        </p:grpSpPr>
        <p:sp>
          <p:nvSpPr>
            <p:cNvPr id="31" name="Rectangle à coins arrondis 30"/>
            <p:cNvSpPr/>
            <p:nvPr/>
          </p:nvSpPr>
          <p:spPr>
            <a:xfrm>
              <a:off x="4247964" y="2283718"/>
              <a:ext cx="468052" cy="432048"/>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32" name="ZoneTexte 265"/>
            <p:cNvSpPr txBox="1"/>
            <p:nvPr/>
          </p:nvSpPr>
          <p:spPr>
            <a:xfrm>
              <a:off x="4247964" y="2283718"/>
              <a:ext cx="396044"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F3</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5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17" grpId="0"/>
      <p:bldP spid="1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3" cstate="print"/>
          <a:srcRect/>
          <a:stretch>
            <a:fillRect/>
          </a:stretch>
        </p:blipFill>
        <p:spPr bwMode="auto">
          <a:xfrm>
            <a:off x="179512" y="555526"/>
            <a:ext cx="5857875" cy="3000375"/>
          </a:xfrm>
          <a:prstGeom prst="rect">
            <a:avLst/>
          </a:prstGeom>
          <a:noFill/>
          <a:ln w="9525">
            <a:noFill/>
            <a:miter lim="800000"/>
            <a:headEnd/>
            <a:tailEnd/>
          </a:ln>
        </p:spPr>
      </p:pic>
      <p:sp>
        <p:nvSpPr>
          <p:cNvPr id="118" name="ZoneTexte 117"/>
          <p:cNvSpPr txBox="1"/>
          <p:nvPr/>
        </p:nvSpPr>
        <p:spPr>
          <a:xfrm>
            <a:off x="251520" y="1131590"/>
            <a:ext cx="2880320" cy="584775"/>
          </a:xfrm>
          <a:prstGeom prst="rect">
            <a:avLst/>
          </a:prstGeom>
          <a:noFill/>
        </p:spPr>
        <p:txBody>
          <a:bodyPr wrap="square" rtlCol="0">
            <a:spAutoFit/>
          </a:bodyPr>
          <a:lstStyle/>
          <a:p>
            <a:pPr algn="ctr"/>
            <a:r>
              <a:rPr lang="fr-FR" sz="1600" dirty="0"/>
              <a:t>Il faut passer par le menu :</a:t>
            </a:r>
          </a:p>
          <a:p>
            <a:pPr algn="ctr"/>
            <a:r>
              <a:rPr lang="fr-FR" sz="1600" b="1" dirty="0"/>
              <a:t>Données – Plages nommées </a:t>
            </a:r>
            <a:r>
              <a:rPr lang="fr-FR" sz="1600" dirty="0"/>
              <a:t>…</a:t>
            </a:r>
          </a:p>
        </p:txBody>
      </p:sp>
      <p:pic>
        <p:nvPicPr>
          <p:cNvPr id="2053" name="Picture 5"/>
          <p:cNvPicPr>
            <a:picLocks noChangeAspect="1" noChangeArrowheads="1"/>
          </p:cNvPicPr>
          <p:nvPr/>
        </p:nvPicPr>
        <p:blipFill>
          <a:blip r:embed="rId4" cstate="print"/>
          <a:srcRect/>
          <a:stretch>
            <a:fillRect/>
          </a:stretch>
        </p:blipFill>
        <p:spPr bwMode="auto">
          <a:xfrm>
            <a:off x="6300192" y="1491630"/>
            <a:ext cx="2200275" cy="3124200"/>
          </a:xfrm>
          <a:prstGeom prst="rect">
            <a:avLst/>
          </a:prstGeom>
          <a:noFill/>
          <a:ln w="9525">
            <a:noFill/>
            <a:miter lim="800000"/>
            <a:headEnd/>
            <a:tailEnd/>
          </a:ln>
        </p:spPr>
      </p:pic>
      <p:sp>
        <p:nvSpPr>
          <p:cNvPr id="123" name="Rectangle 122"/>
          <p:cNvSpPr/>
          <p:nvPr/>
        </p:nvSpPr>
        <p:spPr>
          <a:xfrm>
            <a:off x="0" y="411510"/>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ZoneTexte 124"/>
          <p:cNvSpPr txBox="1"/>
          <p:nvPr/>
        </p:nvSpPr>
        <p:spPr>
          <a:xfrm>
            <a:off x="971600" y="195486"/>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Plages nommées – Spécificité de </a:t>
            </a:r>
            <a:r>
              <a:rPr lang="fr-FR" dirty="0" err="1">
                <a:solidFill>
                  <a:schemeClr val="accent1">
                    <a:lumMod val="75000"/>
                  </a:schemeClr>
                </a:solidFill>
                <a:latin typeface="Arial Black" pitchFamily="34" charset="0"/>
              </a:rPr>
              <a:t>GSheets</a:t>
            </a:r>
            <a:endParaRPr lang="fr-FR" dirty="0">
              <a:solidFill>
                <a:schemeClr val="accent1">
                  <a:lumMod val="75000"/>
                </a:schemeClr>
              </a:solidFill>
              <a:latin typeface="Arial Black" pitchFamily="34" charset="0"/>
            </a:endParaRPr>
          </a:p>
        </p:txBody>
      </p:sp>
      <p:sp>
        <p:nvSpPr>
          <p:cNvPr id="126" name="ZoneTexte 125"/>
          <p:cNvSpPr txBox="1"/>
          <p:nvPr/>
        </p:nvSpPr>
        <p:spPr>
          <a:xfrm>
            <a:off x="107504" y="72008"/>
            <a:ext cx="792088"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2</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6</a:t>
            </a:r>
            <a:endParaRPr lang="fr-FR" sz="2800" dirty="0">
              <a:solidFill>
                <a:schemeClr val="tx2"/>
              </a:solidFill>
              <a:latin typeface="Arial Black" pitchFamily="34" charset="0"/>
            </a:endParaRPr>
          </a:p>
        </p:txBody>
      </p:sp>
      <p:cxnSp>
        <p:nvCxnSpPr>
          <p:cNvPr id="128" name="Connecteur droit 127"/>
          <p:cNvCxnSpPr/>
          <p:nvPr/>
        </p:nvCxnSpPr>
        <p:spPr>
          <a:xfrm flipH="1">
            <a:off x="6228184" y="-20538"/>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29" name="Connecteur droit 128"/>
          <p:cNvCxnSpPr/>
          <p:nvPr/>
        </p:nvCxnSpPr>
        <p:spPr>
          <a:xfrm flipH="1">
            <a:off x="107504" y="627534"/>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30" name="Image 129"/>
          <p:cNvPicPr/>
          <p:nvPr/>
        </p:nvPicPr>
        <p:blipFill>
          <a:blip r:embed="rId5" cstate="print"/>
          <a:srcRect/>
          <a:stretch>
            <a:fillRect/>
          </a:stretch>
        </p:blipFill>
        <p:spPr bwMode="auto">
          <a:xfrm>
            <a:off x="6516216" y="195486"/>
            <a:ext cx="432048" cy="432048"/>
          </a:xfrm>
          <a:prstGeom prst="rect">
            <a:avLst/>
          </a:prstGeom>
          <a:noFill/>
          <a:ln w="9525">
            <a:noFill/>
            <a:miter lim="800000"/>
            <a:headEnd/>
            <a:tailEnd/>
          </a:ln>
        </p:spPr>
      </p:pic>
      <p:cxnSp>
        <p:nvCxnSpPr>
          <p:cNvPr id="132" name="Connecteur droit 131"/>
          <p:cNvCxnSpPr/>
          <p:nvPr/>
        </p:nvCxnSpPr>
        <p:spPr>
          <a:xfrm flipH="1">
            <a:off x="6228184" y="534988"/>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2055" name="Picture 7"/>
          <p:cNvPicPr>
            <a:picLocks noChangeAspect="1" noChangeArrowheads="1"/>
          </p:cNvPicPr>
          <p:nvPr/>
        </p:nvPicPr>
        <p:blipFill>
          <a:blip r:embed="rId6" cstate="print"/>
          <a:srcRect r="25724"/>
          <a:stretch>
            <a:fillRect/>
          </a:stretch>
        </p:blipFill>
        <p:spPr bwMode="auto">
          <a:xfrm>
            <a:off x="251520" y="1851670"/>
            <a:ext cx="3044910" cy="1152128"/>
          </a:xfrm>
          <a:prstGeom prst="rect">
            <a:avLst/>
          </a:prstGeom>
          <a:noFill/>
          <a:ln w="9525">
            <a:noFill/>
            <a:miter lim="800000"/>
            <a:headEnd/>
            <a:tailEnd/>
          </a:ln>
        </p:spPr>
      </p:pic>
      <p:sp>
        <p:nvSpPr>
          <p:cNvPr id="133" name="ZoneTexte 132"/>
          <p:cNvSpPr txBox="1"/>
          <p:nvPr/>
        </p:nvSpPr>
        <p:spPr>
          <a:xfrm>
            <a:off x="323528" y="3363838"/>
            <a:ext cx="2880320" cy="1323439"/>
          </a:xfrm>
          <a:prstGeom prst="rect">
            <a:avLst/>
          </a:prstGeom>
          <a:noFill/>
        </p:spPr>
        <p:txBody>
          <a:bodyPr wrap="square" rtlCol="0">
            <a:spAutoFit/>
          </a:bodyPr>
          <a:lstStyle/>
          <a:p>
            <a:r>
              <a:rPr lang="fr-FR" sz="1600" dirty="0"/>
              <a:t>Pas de système d’</a:t>
            </a:r>
            <a:r>
              <a:rPr lang="fr-FR" sz="1600" dirty="0" err="1"/>
              <a:t>infobulle</a:t>
            </a:r>
            <a:r>
              <a:rPr lang="fr-FR" sz="1600" dirty="0"/>
              <a:t> ou d’étiquette pour aider lors de la saisie, il faut conserver le panneau des plages nommées à vue pour se souvenir</a:t>
            </a:r>
          </a:p>
        </p:txBody>
      </p:sp>
      <p:pic>
        <p:nvPicPr>
          <p:cNvPr id="2056" name="Picture 8"/>
          <p:cNvPicPr>
            <a:picLocks noChangeAspect="1" noChangeArrowheads="1"/>
          </p:cNvPicPr>
          <p:nvPr/>
        </p:nvPicPr>
        <p:blipFill>
          <a:blip r:embed="rId7" cstate="print"/>
          <a:srcRect/>
          <a:stretch>
            <a:fillRect/>
          </a:stretch>
        </p:blipFill>
        <p:spPr bwMode="auto">
          <a:xfrm>
            <a:off x="3203848" y="3579862"/>
            <a:ext cx="21717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8729</TotalTime>
  <Words>2419</Words>
  <Application>Microsoft Office PowerPoint</Application>
  <PresentationFormat>Affichage à l'écran (16:9)</PresentationFormat>
  <Paragraphs>492</Paragraphs>
  <Slides>24</Slides>
  <Notes>24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24</vt:i4>
      </vt:variant>
    </vt:vector>
  </HeadingPairs>
  <TitlesOfParts>
    <vt:vector size="28" baseType="lpstr">
      <vt:lpstr>Arial</vt:lpstr>
      <vt:lpstr>Arial Black</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srolland</dc:creator>
  <cp:lastModifiedBy>Stéphane  ROLLAND</cp:lastModifiedBy>
  <cp:revision>818</cp:revision>
  <cp:lastPrinted>2022-10-23T07:58:58Z</cp:lastPrinted>
  <dcterms:created xsi:type="dcterms:W3CDTF">2014-09-02T13:06:46Z</dcterms:created>
  <dcterms:modified xsi:type="dcterms:W3CDTF">2022-10-23T08:01:48Z</dcterms:modified>
</cp:coreProperties>
</file>