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308" r:id="rId3"/>
    <p:sldId id="285" r:id="rId4"/>
    <p:sldId id="309" r:id="rId5"/>
    <p:sldId id="310" r:id="rId6"/>
    <p:sldId id="311" r:id="rId7"/>
    <p:sldId id="312" r:id="rId8"/>
    <p:sldId id="313" r:id="rId9"/>
    <p:sldId id="314" r:id="rId10"/>
    <p:sldId id="315" r:id="rId11"/>
    <p:sldId id="316" r:id="rId12"/>
    <p:sldId id="326" r:id="rId13"/>
    <p:sldId id="328" r:id="rId14"/>
    <p:sldId id="330" r:id="rId15"/>
    <p:sldId id="329" r:id="rId16"/>
    <p:sldId id="332" r:id="rId17"/>
    <p:sldId id="333" r:id="rId18"/>
    <p:sldId id="334" r:id="rId19"/>
    <p:sldId id="335" r:id="rId20"/>
    <p:sldId id="336" r:id="rId21"/>
    <p:sldId id="337" r:id="rId22"/>
    <p:sldId id="338" r:id="rId23"/>
    <p:sldId id="339" r:id="rId24"/>
    <p:sldId id="319" r:id="rId25"/>
    <p:sldId id="320" r:id="rId26"/>
    <p:sldId id="317" r:id="rId27"/>
    <p:sldId id="321" r:id="rId28"/>
    <p:sldId id="322" r:id="rId29"/>
    <p:sldId id="350" r:id="rId30"/>
    <p:sldId id="323" r:id="rId31"/>
    <p:sldId id="324" r:id="rId32"/>
    <p:sldId id="325" r:id="rId33"/>
    <p:sldId id="318" r:id="rId34"/>
    <p:sldId id="347" r:id="rId35"/>
    <p:sldId id="348" r:id="rId36"/>
    <p:sldId id="349" r:id="rId37"/>
    <p:sldId id="351" r:id="rId38"/>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CC"/>
    <a:srgbClr val="4F81BD"/>
    <a:srgbClr val="008000"/>
    <a:srgbClr val="C00000"/>
    <a:srgbClr val="CC9900"/>
    <a:srgbClr val="FFFFCC"/>
    <a:srgbClr val="00CC00"/>
    <a:srgbClr val="C5E2FF"/>
    <a:srgbClr val="EAEAEA"/>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88206" autoAdjust="0"/>
  </p:normalViewPr>
  <p:slideViewPr>
    <p:cSldViewPr>
      <p:cViewPr varScale="1">
        <p:scale>
          <a:sx n="124" d="100"/>
          <a:sy n="124" d="100"/>
        </p:scale>
        <p:origin x="1140" y="10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CAE1DD-BF72-4A80-869D-F5C1C43BF8DF}" type="datetimeFigureOut">
              <a:rPr lang="fr-FR" smtClean="0"/>
              <a:pPr/>
              <a:t>23/10/2022</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6D89A-D2C2-4B88-9A33-8E20B2E148F6}"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Les codes erreur vous indiquent quel type de correction vous devez apporter à la cellule qui pose problème. </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4</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a:t>Nb.si.ens</a:t>
            </a:r>
            <a:r>
              <a:rPr lang="fr-FR" dirty="0"/>
              <a:t> permet la même chose que nb.si mais avec plusieurs couples de plages / critères</a:t>
            </a: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13</a:t>
            </a:fld>
            <a:endParaRPr lang="fr-FR" dirty="0"/>
          </a:p>
        </p:txBody>
      </p:sp>
    </p:spTree>
    <p:extLst>
      <p:ext uri="{BB962C8B-B14F-4D97-AF65-F5344CB8AC3E}">
        <p14:creationId xmlns:p14="http://schemas.microsoft.com/office/powerpoint/2010/main" val="3096024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Ici, la fonction est utilisée pour déterminer une fourchette.</a:t>
            </a:r>
          </a:p>
          <a:p>
            <a:r>
              <a:rPr lang="fr-FR" dirty="0"/>
              <a:t>Si on reprend la même plage dans plusieurs couples, on peut cumuler les arguments pour cette plage. </a:t>
            </a:r>
          </a:p>
          <a:p>
            <a:r>
              <a:rPr lang="fr-FR" dirty="0"/>
              <a:t>On ne peut pas mettre de Et / Ou dans le critère (ce serait plus simple). Excel laisse faire sans message d’erreur mais le résultat est zéro.</a:t>
            </a: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14</a:t>
            </a:fld>
            <a:endParaRPr lang="fr-FR" dirty="0"/>
          </a:p>
        </p:txBody>
      </p:sp>
    </p:spTree>
    <p:extLst>
      <p:ext uri="{BB962C8B-B14F-4D97-AF65-F5344CB8AC3E}">
        <p14:creationId xmlns:p14="http://schemas.microsoft.com/office/powerpoint/2010/main" val="19326992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fonction indirect est très pratique pour reconstituer une chaine de référence variable sans mettre </a:t>
            </a:r>
            <a:r>
              <a:rPr lang="fr-FR" dirty="0" err="1"/>
              <a:t>excel</a:t>
            </a:r>
            <a:r>
              <a:rPr lang="fr-FR" dirty="0"/>
              <a:t> en erreur</a:t>
            </a: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16</a:t>
            </a:fld>
            <a:endParaRPr lang="fr-FR" dirty="0"/>
          </a:p>
        </p:txBody>
      </p:sp>
    </p:spTree>
    <p:extLst>
      <p:ext uri="{BB962C8B-B14F-4D97-AF65-F5344CB8AC3E}">
        <p14:creationId xmlns:p14="http://schemas.microsoft.com/office/powerpoint/2010/main" val="20759443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fonction adresse permet de renvoyer les coordonnées d’une cellule (dans la fonction  </a:t>
            </a:r>
            <a:r>
              <a:rPr lang="fr-FR" dirty="0" err="1"/>
              <a:t>lien_hypertexte</a:t>
            </a:r>
            <a:r>
              <a:rPr lang="fr-FR" dirty="0"/>
              <a:t>, par exemple)</a:t>
            </a:r>
          </a:p>
          <a:p>
            <a:r>
              <a:rPr lang="fr-FR" dirty="0"/>
              <a:t>Le critère N]_abs permet même de définir la semi-relativité, la relativité ou l’absolu de la cellule (pour une recopie)</a:t>
            </a: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17</a:t>
            </a:fld>
            <a:endParaRPr lang="fr-FR" dirty="0"/>
          </a:p>
        </p:txBody>
      </p:sp>
    </p:spTree>
    <p:extLst>
      <p:ext uri="{BB962C8B-B14F-4D97-AF65-F5344CB8AC3E}">
        <p14:creationId xmlns:p14="http://schemas.microsoft.com/office/powerpoint/2010/main" val="41479116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Renvoyer le numéro de la colonne ou de la ligne d’une cellule peut être utile pour calculer la transposition ou l’adressage (d’un filtre élaboré ou d’un TCD) par exemple</a:t>
            </a: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18</a:t>
            </a:fld>
            <a:endParaRPr lang="fr-FR" dirty="0"/>
          </a:p>
        </p:txBody>
      </p:sp>
    </p:spTree>
    <p:extLst>
      <p:ext uri="{BB962C8B-B14F-4D97-AF65-F5344CB8AC3E}">
        <p14:creationId xmlns:p14="http://schemas.microsoft.com/office/powerpoint/2010/main" val="2959584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Dans cet exemple, on renvoie la valeur d’une autre feuille de calcul en reconstituant son adresse.</a:t>
            </a:r>
          </a:p>
          <a:p>
            <a:r>
              <a:rPr lang="fr-FR" dirty="0"/>
              <a:t>En fait, l’utilisateur ce contente de choisir l’onglet adéquat dans la zone de liste et la feuille active reconstitue tout le tableau en partant de A2</a:t>
            </a:r>
          </a:p>
          <a:p>
            <a:endParaRPr lang="fr-FR" dirty="0"/>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19</a:t>
            </a:fld>
            <a:endParaRPr lang="fr-FR" dirty="0"/>
          </a:p>
        </p:txBody>
      </p:sp>
    </p:spTree>
    <p:extLst>
      <p:ext uri="{BB962C8B-B14F-4D97-AF65-F5344CB8AC3E}">
        <p14:creationId xmlns:p14="http://schemas.microsoft.com/office/powerpoint/2010/main" val="11189548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La fonction </a:t>
            </a:r>
            <a:r>
              <a:rPr lang="fr-FR" dirty="0" err="1"/>
              <a:t>sommeprod</a:t>
            </a:r>
            <a:r>
              <a:rPr lang="fr-FR" dirty="0"/>
              <a:t> permet des calculs de matrices</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20</a:t>
            </a:fld>
            <a:endParaRPr lang="fr-F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C’est en la détournant avec des critères qu’on peut obtenir des PRODUITS ou Divisions conditionnelles, (</a:t>
            </a:r>
            <a:r>
              <a:rPr lang="fr-FR" dirty="0" err="1"/>
              <a:t>produit.si.ens</a:t>
            </a:r>
            <a:r>
              <a:rPr lang="fr-FR" dirty="0"/>
              <a:t> n’existe pas)</a:t>
            </a:r>
          </a:p>
          <a:p>
            <a:endParaRPr lang="fr-FR" dirty="0"/>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21</a:t>
            </a:fld>
            <a:endParaRPr lang="fr-F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22</a:t>
            </a:fld>
            <a:endParaRPr lang="fr-F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23</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Il faut anticiper la possibilité d’un code erreur (ex : une moyenne sur une ligne vide) car ce n’est pas professionnel de laisser cela sur un </a:t>
            </a:r>
            <a:r>
              <a:rPr lang="fr-FR" dirty="0" err="1"/>
              <a:t>clausseur</a:t>
            </a:r>
            <a:r>
              <a:rPr lang="fr-FR" dirty="0"/>
              <a:t>.</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5</a:t>
            </a:fld>
            <a:endParaRPr lang="fr-F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24</a:t>
            </a:fld>
            <a:endParaRPr lang="fr-F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Les formats conditionnels permettent d’attirer le regard sur des valeurs particulières mais aussi de filtrer sur des plages formatées bien plus facilement que par des calculs, surtout si vos critères ne sont pas mathématiques.</a:t>
            </a:r>
          </a:p>
          <a:p>
            <a:r>
              <a:rPr lang="fr-FR" dirty="0"/>
              <a:t>La MEF conditionnelle l’emporte sur la MEF classique</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25</a:t>
            </a:fld>
            <a:endParaRPr lang="fr-F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La fonction recherche est peu utilisée car elle implique que le vecteur de recherche soit trié par ordre </a:t>
            </a:r>
            <a:r>
              <a:rPr lang="fr-FR" dirty="0" err="1"/>
              <a:t>coissant</a:t>
            </a:r>
            <a:r>
              <a:rPr lang="fr-FR" dirty="0"/>
              <a:t>, ce qui est source d’ erreur (elle donne toujours un résultat même s’il est faux) et ce qui n’est pas adaptable à toutes les situations.</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27</a:t>
            </a:fld>
            <a:endParaRPr lang="fr-F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La fonction RECHERCHE V / H (selon le sens) est une des plus utilisée en production. L’argument « valeur proche » est très pratique pour investiguer (ex : trouver le commercial dont le CA s’approche le plus d’une valeur d’objectif).</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28</a:t>
            </a:fld>
            <a:endParaRPr lang="fr-F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La fonction RECHERCHEX fonctionne semblablement à la fonction </a:t>
            </a:r>
            <a:r>
              <a:rPr lang="fr-FR" dirty="0" err="1"/>
              <a:t>RechercheV</a:t>
            </a:r>
            <a:r>
              <a:rPr lang="fr-FR" dirty="0"/>
              <a:t>/H sauf qu’elle permet en plus de renvoyer directement plusieurs cellules de la ligne ou de la colonne de correspondance. Attention à bien laisser suffisamment de place à droite de la cellule ou vous rentrez la formule.</a:t>
            </a:r>
          </a:p>
          <a:p>
            <a:r>
              <a:rPr lang="fr-FR" dirty="0"/>
              <a:t>Dans l’exemple ci-dessus, on voit que c’est la 1ere correspondance </a:t>
            </a:r>
            <a:r>
              <a:rPr lang="fr-FR" dirty="0" err="1"/>
              <a:t>rencontréé</a:t>
            </a:r>
            <a:r>
              <a:rPr lang="fr-FR" dirty="0"/>
              <a:t> dans le tableau qui est renvoyée. Un </a:t>
            </a:r>
            <a:r>
              <a:rPr lang="fr-FR" dirty="0" err="1"/>
              <a:t>flitre</a:t>
            </a:r>
            <a:r>
              <a:rPr lang="fr-FR" dirty="0"/>
              <a:t> avancé aurait été plus judicieux pour renvoyer toutes les lignes de résultats du </a:t>
            </a:r>
            <a:r>
              <a:rPr lang="fr-FR" dirty="0" err="1"/>
              <a:t>commecial</a:t>
            </a:r>
            <a:endParaRPr lang="fr-FR" dirty="0"/>
          </a:p>
          <a:p>
            <a:r>
              <a:rPr lang="fr-FR" dirty="0"/>
              <a:t>On remarque aussi que les formats (la date en D21) n’est pas « embarqué » dans la formule, il faudra l’appliquer de nouveau.</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29</a:t>
            </a:fld>
            <a:endParaRPr lang="fr-FR" dirty="0"/>
          </a:p>
        </p:txBody>
      </p:sp>
    </p:spTree>
    <p:extLst>
      <p:ext uri="{BB962C8B-B14F-4D97-AF65-F5344CB8AC3E}">
        <p14:creationId xmlns:p14="http://schemas.microsoft.com/office/powerpoint/2010/main" val="13483183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30</a:t>
            </a:fld>
            <a:endParaRPr lang="fr-F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31</a:t>
            </a:fld>
            <a:endParaRPr lang="fr-F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32</a:t>
            </a:fld>
            <a:endParaRPr lang="fr-F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34</a:t>
            </a:fld>
            <a:endParaRPr lang="fr-F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35</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On peut utiliser aussi des formules d’authentification d’un type d’erreur afin de conditionner le comportement à adopter par la cellule si elle la rencontre</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6</a:t>
            </a:fld>
            <a:endParaRPr lang="fr-F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36</a:t>
            </a:fld>
            <a:endParaRPr lang="fr-F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Attention si votre champ est textuel, utilisez la fonction BDNBVAL (au lieu de BDNB) pour compter les valeurs .</a:t>
            </a:r>
          </a:p>
          <a:p>
            <a:r>
              <a:rPr lang="fr-FR" dirty="0"/>
              <a:t>Les critères fonctionnent e la même façon que pour le filtre avancé mais uniquement sur deux lignes (étiquette + critère). Impossible de faire un « ou ».</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37</a:t>
            </a:fld>
            <a:endParaRPr lang="fr-FR" dirty="0"/>
          </a:p>
        </p:txBody>
      </p:sp>
    </p:spTree>
    <p:extLst>
      <p:ext uri="{BB962C8B-B14F-4D97-AF65-F5344CB8AC3E}">
        <p14:creationId xmlns:p14="http://schemas.microsoft.com/office/powerpoint/2010/main" val="1753745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Les arguments (morceaux d’instructions entre les « ; ») entre crochets sont facultatifs)</a:t>
            </a:r>
          </a:p>
          <a:p>
            <a:r>
              <a:rPr lang="fr-FR" dirty="0"/>
              <a:t>La fonction si comprend 3 arguments qu’on peut traduire par Si … ALORS … SINON</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7</a:t>
            </a:fld>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Attention, le ET, comme toute formule, se place devant les arguments</a:t>
            </a:r>
          </a:p>
          <a:p>
            <a:r>
              <a:rPr lang="fr-FR" dirty="0"/>
              <a:t>Fromage et Dessert devient donc ET(</a:t>
            </a:r>
            <a:r>
              <a:rPr lang="fr-FR" dirty="0" err="1"/>
              <a:t>Fromage;Dessert</a:t>
            </a:r>
            <a:r>
              <a:rPr lang="fr-FR" dirty="0"/>
              <a:t>)</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8</a:t>
            </a:fld>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Choisir permet selon un numéro de série [1,127] en 1</a:t>
            </a:r>
            <a:r>
              <a:rPr lang="fr-FR" baseline="30000" dirty="0"/>
              <a:t>er</a:t>
            </a:r>
            <a:r>
              <a:rPr lang="fr-FR" dirty="0"/>
              <a:t> argument de définir le comportement de la cellule </a:t>
            </a:r>
          </a:p>
          <a:p>
            <a:r>
              <a:rPr lang="fr-FR" dirty="0"/>
              <a:t>Valeur 1 : que faire si le nombre visé dans le 1</a:t>
            </a:r>
            <a:r>
              <a:rPr lang="fr-FR" baseline="30000" dirty="0"/>
              <a:t>er</a:t>
            </a:r>
            <a:r>
              <a:rPr lang="fr-FR" dirty="0"/>
              <a:t> argument est 1, etc…</a:t>
            </a:r>
          </a:p>
          <a:p>
            <a:r>
              <a:rPr lang="fr-FR" dirty="0"/>
              <a:t>Dans l’exemple, on revoit le % de prime de la colonne B en fonction de l’ancienneté indiquée en F2</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9</a:t>
            </a:fld>
            <a:endParaRPr lang="fr-F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On utilise souvent choisir pour une mesure par paliers.</a:t>
            </a:r>
          </a:p>
          <a:p>
            <a:r>
              <a:rPr lang="fr-FR" dirty="0"/>
              <a:t>Ici, des cumuls d’eau renseignent sur le grammage d’un traitement d’assainissement. Pour que tous les niveaux mesurés donnent un nombre entre 1 et 4, on divise  ce nombre par le palier (tous les 100 ml), on en prend la partie entière car CHOISIR veut un nombre entier et on ajoute 1 car il n’y a pas de Valeur0 dans la fonction</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10</a:t>
            </a:fld>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a:t>En haut, la fonction CHOSIR est utilisée pour alerté sur un maximum (4)</a:t>
            </a:r>
          </a:p>
          <a:p>
            <a:r>
              <a:rPr lang="fr-FR" dirty="0"/>
              <a:t>Comme elle donnera un code erreur à partir de 5, on laisse vide les valeurs 1 à 3 qui renverront un résultat vide.</a:t>
            </a:r>
          </a:p>
          <a:p>
            <a:r>
              <a:rPr lang="fr-FR" dirty="0"/>
              <a:t>On utilise un SIERREUR pour indiquer un résultat alternatif « trop ! »</a:t>
            </a:r>
          </a:p>
        </p:txBody>
      </p:sp>
      <p:sp>
        <p:nvSpPr>
          <p:cNvPr id="4" name="Espace réservé du numéro de diapositive 3"/>
          <p:cNvSpPr>
            <a:spLocks noGrp="1"/>
          </p:cNvSpPr>
          <p:nvPr>
            <p:ph type="sldNum" sz="quarter" idx="10"/>
          </p:nvPr>
        </p:nvSpPr>
        <p:spPr/>
        <p:txBody>
          <a:bodyPr/>
          <a:lstStyle/>
          <a:p>
            <a:fld id="{64D6D89A-D2C2-4B88-9A33-8E20B2E148F6}" type="slidenum">
              <a:rPr lang="fr-FR" smtClean="0"/>
              <a:pPr/>
              <a:t>11</a:t>
            </a:fld>
            <a:endParaRPr lang="fr-F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fonction nb.si permet de compter le nombre de cellules d’une </a:t>
            </a:r>
            <a:r>
              <a:rPr lang="fr-FR" dirty="0" err="1"/>
              <a:t>palge</a:t>
            </a:r>
            <a:r>
              <a:rPr lang="fr-FR" dirty="0"/>
              <a:t> qui correspondent à un critère</a:t>
            </a: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12</a:t>
            </a:fld>
            <a:endParaRPr lang="fr-FR" dirty="0"/>
          </a:p>
        </p:txBody>
      </p:sp>
    </p:spTree>
    <p:extLst>
      <p:ext uri="{BB962C8B-B14F-4D97-AF65-F5344CB8AC3E}">
        <p14:creationId xmlns:p14="http://schemas.microsoft.com/office/powerpoint/2010/main" val="1095176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a:prstGeom prst="rect">
            <a:avLst/>
          </a:prstGeom>
        </p:spPr>
        <p:txBody>
          <a:bodyPr/>
          <a:lstStyle/>
          <a:p>
            <a:r>
              <a:rPr lang="fr-FR"/>
              <a:t>Cliquez pour modifier le style du titre</a:t>
            </a:r>
          </a:p>
        </p:txBody>
      </p:sp>
      <p:sp>
        <p:nvSpPr>
          <p:cNvPr id="3" name="Sous-titr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5" name="Espace réservé du pied de page 4"/>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p>
            <a:r>
              <a:rPr lang="fr-FR"/>
              <a:t>Cliquez pour modifier le style du titre</a:t>
            </a:r>
          </a:p>
        </p:txBody>
      </p:sp>
      <p:sp>
        <p:nvSpPr>
          <p:cNvPr id="3" name="Espace réservé du texte vertical 2"/>
          <p:cNvSpPr>
            <a:spLocks noGrp="1"/>
          </p:cNvSpPr>
          <p:nvPr>
            <p:ph type="body" orient="vert" idx="1"/>
          </p:nvPr>
        </p:nvSpPr>
        <p:spPr>
          <a:xfrm>
            <a:off x="457200" y="1200151"/>
            <a:ext cx="8229600" cy="3394472"/>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5" name="Espace réservé du pied de page 4"/>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54781"/>
            <a:ext cx="2057400" cy="3290888"/>
          </a:xfrm>
          <a:prstGeom prst="rect">
            <a:avLst/>
          </a:prstGeo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154781"/>
            <a:ext cx="6019800" cy="329088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5" name="Espace réservé du pied de page 4"/>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Partie 1">
    <p:spTree>
      <p:nvGrpSpPr>
        <p:cNvPr id="1" name=""/>
        <p:cNvGrpSpPr/>
        <p:nvPr/>
      </p:nvGrpSpPr>
      <p:grpSpPr>
        <a:xfrm>
          <a:off x="0" y="0"/>
          <a:ext cx="0" cy="0"/>
          <a:chOff x="0" y="0"/>
          <a:chExt cx="0" cy="0"/>
        </a:xfrm>
      </p:grpSpPr>
      <p:sp>
        <p:nvSpPr>
          <p:cNvPr id="2" name="Title 1"/>
          <p:cNvSpPr>
            <a:spLocks noGrp="1"/>
          </p:cNvSpPr>
          <p:nvPr>
            <p:ph type="title"/>
          </p:nvPr>
        </p:nvSpPr>
        <p:spPr>
          <a:xfrm>
            <a:off x="1795097" y="282178"/>
            <a:ext cx="7348903" cy="423863"/>
          </a:xfrm>
          <a:prstGeom prst="rect">
            <a:avLst/>
          </a:prstGeom>
        </p:spPr>
        <p:txBody>
          <a:bodyPr/>
          <a:lstStyle/>
          <a:p>
            <a:r>
              <a:rPr lang="fr-FR"/>
              <a:t>Modifiez le style du titre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p>
            <a:r>
              <a:rPr lang="fr-FR"/>
              <a:t>Cliquez pour modifier le style du titre</a:t>
            </a:r>
          </a:p>
        </p:txBody>
      </p:sp>
      <p:sp>
        <p:nvSpPr>
          <p:cNvPr id="3" name="Espace réservé du contenu 2"/>
          <p:cNvSpPr>
            <a:spLocks noGrp="1"/>
          </p:cNvSpPr>
          <p:nvPr>
            <p:ph idx="1"/>
          </p:nvPr>
        </p:nvSpPr>
        <p:spPr>
          <a:xfrm>
            <a:off x="457200" y="1200151"/>
            <a:ext cx="8229600" cy="3394472"/>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5" name="Espace réservé du pied de page 4"/>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5" name="Espace réservé du pied de page 4"/>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p>
            <a:r>
              <a:rPr lang="fr-FR"/>
              <a:t>Cliquez pour modifier le style du titre</a:t>
            </a:r>
          </a:p>
        </p:txBody>
      </p:sp>
      <p:sp>
        <p:nvSpPr>
          <p:cNvPr id="3" name="Espace réservé du contenu 2"/>
          <p:cNvSpPr>
            <a:spLocks noGrp="1"/>
          </p:cNvSpPr>
          <p:nvPr>
            <p:ph sz="half" idx="1"/>
          </p:nvPr>
        </p:nvSpPr>
        <p:spPr>
          <a:xfrm>
            <a:off x="457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6" name="Espace réservé du pied de page 5"/>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8" name="Espace réservé du pied de page 7"/>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9" name="Espace réservé du numéro de diapositive 8"/>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p>
            <a:r>
              <a:rPr lang="fr-FR"/>
              <a:t>Cliquez pour modifier le style du titre</a:t>
            </a:r>
          </a:p>
        </p:txBody>
      </p:sp>
      <p:sp>
        <p:nvSpPr>
          <p:cNvPr id="3" name="Espace réservé de la date 2"/>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4" name="Espace réservé du pied de page 3"/>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5" name="Espace réservé du numéro de diapositive 4"/>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3" name="Espace réservé du pied de page 2"/>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4" name="Espace réservé du numéro de diapositive 3"/>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a:prstGeom prst="rect">
            <a:avLst/>
          </a:prstGeo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6" name="Espace réservé du pied de page 5"/>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23/10/2022</a:t>
            </a:fld>
            <a:endParaRPr lang="fr-FR" dirty="0"/>
          </a:p>
        </p:txBody>
      </p:sp>
      <p:sp>
        <p:nvSpPr>
          <p:cNvPr id="6" name="Espace réservé du pied de page 5"/>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st9ph.fr/"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1.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st9ph.fr/"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st9ph.fr/" TargetMode="Externa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st9ph.fr/"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1.png"/><Relationship Id="rId2" Type="http://schemas.openxmlformats.org/officeDocument/2006/relationships/notesSlide" Target="../notesSlides/notesSlide30.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2.png"/><Relationship Id="rId4"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1.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F81BD"/>
        </a:solidFill>
        <a:effectLst/>
      </p:bgPr>
    </p:bg>
    <p:spTree>
      <p:nvGrpSpPr>
        <p:cNvPr id="1" name=""/>
        <p:cNvGrpSpPr/>
        <p:nvPr/>
      </p:nvGrpSpPr>
      <p:grpSpPr>
        <a:xfrm>
          <a:off x="0" y="0"/>
          <a:ext cx="0" cy="0"/>
          <a:chOff x="0" y="0"/>
          <a:chExt cx="0" cy="0"/>
        </a:xfrm>
      </p:grpSpPr>
      <p:grpSp>
        <p:nvGrpSpPr>
          <p:cNvPr id="70" name="Groupe 69"/>
          <p:cNvGrpSpPr/>
          <p:nvPr/>
        </p:nvGrpSpPr>
        <p:grpSpPr>
          <a:xfrm>
            <a:off x="3563888" y="2571750"/>
            <a:ext cx="432048" cy="432048"/>
            <a:chOff x="827584" y="555526"/>
            <a:chExt cx="432048" cy="432048"/>
          </a:xfrm>
        </p:grpSpPr>
        <p:sp>
          <p:nvSpPr>
            <p:cNvPr id="67" name="Rectangle 66"/>
            <p:cNvSpPr/>
            <p:nvPr/>
          </p:nvSpPr>
          <p:spPr>
            <a:xfrm>
              <a:off x="827584" y="699542"/>
              <a:ext cx="144016" cy="288032"/>
            </a:xfrm>
            <a:prstGeom prst="rect">
              <a:avLst/>
            </a:prstGeom>
            <a:solidFill>
              <a:schemeClr val="accent4">
                <a:lumMod val="60000"/>
                <a:lumOff val="4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8" name="Rectangle 67"/>
            <p:cNvSpPr/>
            <p:nvPr/>
          </p:nvSpPr>
          <p:spPr>
            <a:xfrm>
              <a:off x="971600" y="555526"/>
              <a:ext cx="144016" cy="432048"/>
            </a:xfrm>
            <a:prstGeom prst="rect">
              <a:avLst/>
            </a:prstGeom>
            <a:solidFill>
              <a:schemeClr val="accent2">
                <a:lumMod val="75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9" name="Rectangle 68"/>
            <p:cNvSpPr/>
            <p:nvPr/>
          </p:nvSpPr>
          <p:spPr>
            <a:xfrm>
              <a:off x="1115616" y="771550"/>
              <a:ext cx="144016" cy="216024"/>
            </a:xfrm>
            <a:prstGeom prst="rect">
              <a:avLst/>
            </a:prstGeom>
            <a:solidFill>
              <a:schemeClr val="accent2">
                <a:lumMod val="40000"/>
                <a:lumOff val="6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20" name="Rectangle à coins arrondis 19"/>
          <p:cNvSpPr/>
          <p:nvPr/>
        </p:nvSpPr>
        <p:spPr>
          <a:xfrm>
            <a:off x="4139952" y="3147814"/>
            <a:ext cx="648072" cy="576064"/>
          </a:xfrm>
          <a:prstGeom prst="roundRect">
            <a:avLst/>
          </a:prstGeom>
          <a:solidFill>
            <a:schemeClr val="bg1">
              <a:lumMod val="85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24" name="Rectangle à coins arrondis 23"/>
          <p:cNvSpPr/>
          <p:nvPr/>
        </p:nvSpPr>
        <p:spPr>
          <a:xfrm>
            <a:off x="3419872" y="1851670"/>
            <a:ext cx="648072" cy="57606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26" name="Rectangle à coins arrondis 25"/>
          <p:cNvSpPr/>
          <p:nvPr/>
        </p:nvSpPr>
        <p:spPr>
          <a:xfrm>
            <a:off x="4860032" y="1851670"/>
            <a:ext cx="648072" cy="576064"/>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dirty="0"/>
          </a:p>
        </p:txBody>
      </p:sp>
      <p:sp>
        <p:nvSpPr>
          <p:cNvPr id="27" name="Rectangle à coins arrondis 26"/>
          <p:cNvSpPr/>
          <p:nvPr/>
        </p:nvSpPr>
        <p:spPr>
          <a:xfrm>
            <a:off x="6372200" y="1851670"/>
            <a:ext cx="648072" cy="576064"/>
          </a:xfrm>
          <a:prstGeom prst="roundRect">
            <a:avLst/>
          </a:prstGeom>
          <a:solidFill>
            <a:srgbClr val="92D050"/>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29" name="Rectangle à coins arrondis 28"/>
          <p:cNvSpPr/>
          <p:nvPr/>
        </p:nvSpPr>
        <p:spPr>
          <a:xfrm>
            <a:off x="3419872" y="3147814"/>
            <a:ext cx="648072" cy="57606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30" name="Rectangle à coins arrondis 29"/>
          <p:cNvSpPr/>
          <p:nvPr/>
        </p:nvSpPr>
        <p:spPr>
          <a:xfrm>
            <a:off x="2699792" y="2499742"/>
            <a:ext cx="648072" cy="576064"/>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dirty="0"/>
          </a:p>
        </p:txBody>
      </p:sp>
      <p:sp>
        <p:nvSpPr>
          <p:cNvPr id="32" name="Rectangle à coins arrondis 31"/>
          <p:cNvSpPr/>
          <p:nvPr/>
        </p:nvSpPr>
        <p:spPr>
          <a:xfrm>
            <a:off x="5580112" y="3147814"/>
            <a:ext cx="648072" cy="576064"/>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dirty="0"/>
          </a:p>
        </p:txBody>
      </p:sp>
      <p:sp>
        <p:nvSpPr>
          <p:cNvPr id="33" name="Rectangle à coins arrondis 32"/>
          <p:cNvSpPr/>
          <p:nvPr/>
        </p:nvSpPr>
        <p:spPr>
          <a:xfrm>
            <a:off x="2702294" y="3775433"/>
            <a:ext cx="648072" cy="576064"/>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dirty="0"/>
          </a:p>
        </p:txBody>
      </p:sp>
      <p:sp>
        <p:nvSpPr>
          <p:cNvPr id="35" name="Rectangle à coins arrondis 34"/>
          <p:cNvSpPr/>
          <p:nvPr/>
        </p:nvSpPr>
        <p:spPr>
          <a:xfrm>
            <a:off x="4139952" y="3795886"/>
            <a:ext cx="648072" cy="576064"/>
          </a:xfrm>
          <a:prstGeom prst="roundRect">
            <a:avLst/>
          </a:prstGeom>
          <a:solidFill>
            <a:schemeClr val="tx1"/>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36" name="Rectangle à coins arrondis 35"/>
          <p:cNvSpPr/>
          <p:nvPr/>
        </p:nvSpPr>
        <p:spPr>
          <a:xfrm>
            <a:off x="4860032" y="3795886"/>
            <a:ext cx="648072" cy="576064"/>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dirty="0"/>
          </a:p>
        </p:txBody>
      </p:sp>
      <p:sp>
        <p:nvSpPr>
          <p:cNvPr id="38" name="ZoneTexte 37"/>
          <p:cNvSpPr txBox="1"/>
          <p:nvPr/>
        </p:nvSpPr>
        <p:spPr>
          <a:xfrm>
            <a:off x="4788024" y="1923678"/>
            <a:ext cx="792088" cy="369332"/>
          </a:xfrm>
          <a:prstGeom prst="rect">
            <a:avLst/>
          </a:prstGeom>
          <a:noFill/>
        </p:spPr>
        <p:txBody>
          <a:bodyPr wrap="square" rtlCol="0">
            <a:spAutoFit/>
          </a:bodyPr>
          <a:lstStyle/>
          <a:p>
            <a:pPr algn="ctr"/>
            <a:r>
              <a:rPr lang="fr-FR" dirty="0">
                <a:solidFill>
                  <a:schemeClr val="bg1"/>
                </a:solidFill>
              </a:rPr>
              <a:t>Lundi</a:t>
            </a:r>
          </a:p>
        </p:txBody>
      </p:sp>
      <p:sp>
        <p:nvSpPr>
          <p:cNvPr id="40" name="ZoneTexte 39"/>
          <p:cNvSpPr txBox="1"/>
          <p:nvPr/>
        </p:nvSpPr>
        <p:spPr>
          <a:xfrm>
            <a:off x="5508104" y="3219822"/>
            <a:ext cx="792088" cy="461665"/>
          </a:xfrm>
          <a:prstGeom prst="rect">
            <a:avLst/>
          </a:prstGeom>
          <a:noFill/>
        </p:spPr>
        <p:txBody>
          <a:bodyPr wrap="square" rtlCol="0">
            <a:spAutoFit/>
          </a:bodyPr>
          <a:lstStyle/>
          <a:p>
            <a:pPr algn="ctr"/>
            <a:r>
              <a:rPr lang="fr-FR" sz="2400" dirty="0">
                <a:solidFill>
                  <a:schemeClr val="bg1"/>
                </a:solidFill>
              </a:rPr>
              <a:t>@</a:t>
            </a:r>
          </a:p>
        </p:txBody>
      </p:sp>
      <p:sp>
        <p:nvSpPr>
          <p:cNvPr id="41" name="ZoneTexte 40"/>
          <p:cNvSpPr txBox="1"/>
          <p:nvPr/>
        </p:nvSpPr>
        <p:spPr>
          <a:xfrm>
            <a:off x="4067944" y="3867894"/>
            <a:ext cx="792088" cy="369332"/>
          </a:xfrm>
          <a:prstGeom prst="rect">
            <a:avLst/>
          </a:prstGeom>
          <a:noFill/>
        </p:spPr>
        <p:txBody>
          <a:bodyPr wrap="square" rtlCol="0">
            <a:spAutoFit/>
          </a:bodyPr>
          <a:lstStyle/>
          <a:p>
            <a:pPr algn="ctr"/>
            <a:r>
              <a:rPr lang="fr-FR" dirty="0">
                <a:solidFill>
                  <a:schemeClr val="bg1"/>
                </a:solidFill>
              </a:rPr>
              <a:t>80 %</a:t>
            </a:r>
          </a:p>
        </p:txBody>
      </p:sp>
      <p:sp>
        <p:nvSpPr>
          <p:cNvPr id="42" name="ZoneTexte 41"/>
          <p:cNvSpPr txBox="1"/>
          <p:nvPr/>
        </p:nvSpPr>
        <p:spPr>
          <a:xfrm>
            <a:off x="2627784" y="3867894"/>
            <a:ext cx="792088" cy="369332"/>
          </a:xfrm>
          <a:prstGeom prst="rect">
            <a:avLst/>
          </a:prstGeom>
          <a:noFill/>
        </p:spPr>
        <p:txBody>
          <a:bodyPr wrap="square" rtlCol="0">
            <a:spAutoFit/>
          </a:bodyPr>
          <a:lstStyle/>
          <a:p>
            <a:pPr algn="ctr"/>
            <a:r>
              <a:rPr lang="fr-FR" dirty="0">
                <a:solidFill>
                  <a:schemeClr val="bg1"/>
                </a:solidFill>
              </a:rPr>
              <a:t>- 5</a:t>
            </a:r>
          </a:p>
        </p:txBody>
      </p:sp>
      <p:sp>
        <p:nvSpPr>
          <p:cNvPr id="43" name="ZoneTexte 42"/>
          <p:cNvSpPr txBox="1"/>
          <p:nvPr/>
        </p:nvSpPr>
        <p:spPr>
          <a:xfrm>
            <a:off x="3347864" y="3219822"/>
            <a:ext cx="792088" cy="369332"/>
          </a:xfrm>
          <a:prstGeom prst="rect">
            <a:avLst/>
          </a:prstGeom>
          <a:noFill/>
        </p:spPr>
        <p:txBody>
          <a:bodyPr wrap="square" rtlCol="0">
            <a:spAutoFit/>
          </a:bodyPr>
          <a:lstStyle/>
          <a:p>
            <a:pPr algn="ctr"/>
            <a:r>
              <a:rPr lang="fr-FR" dirty="0">
                <a:solidFill>
                  <a:schemeClr val="bg1"/>
                </a:solidFill>
              </a:rPr>
              <a:t>Ecart</a:t>
            </a:r>
          </a:p>
        </p:txBody>
      </p:sp>
      <p:pic>
        <p:nvPicPr>
          <p:cNvPr id="46" name="Image 45"/>
          <p:cNvPicPr/>
          <p:nvPr/>
        </p:nvPicPr>
        <p:blipFill>
          <a:blip r:embed="rId2" cstate="print"/>
          <a:srcRect/>
          <a:stretch>
            <a:fillRect/>
          </a:stretch>
        </p:blipFill>
        <p:spPr bwMode="auto">
          <a:xfrm>
            <a:off x="4860032" y="3147814"/>
            <a:ext cx="648072" cy="576064"/>
          </a:xfrm>
          <a:prstGeom prst="rect">
            <a:avLst/>
          </a:prstGeom>
          <a:noFill/>
          <a:ln w="9525">
            <a:noFill/>
            <a:miter lim="800000"/>
            <a:headEnd/>
            <a:tailEnd/>
          </a:ln>
        </p:spPr>
      </p:pic>
      <p:pic>
        <p:nvPicPr>
          <p:cNvPr id="47" name="Image 46"/>
          <p:cNvPicPr/>
          <p:nvPr/>
        </p:nvPicPr>
        <p:blipFill>
          <a:blip r:embed="rId3" cstate="print"/>
          <a:srcRect/>
          <a:stretch>
            <a:fillRect/>
          </a:stretch>
        </p:blipFill>
        <p:spPr bwMode="auto">
          <a:xfrm>
            <a:off x="4139952" y="1851670"/>
            <a:ext cx="626700" cy="576064"/>
          </a:xfrm>
          <a:prstGeom prst="rect">
            <a:avLst/>
          </a:prstGeom>
          <a:noFill/>
          <a:ln w="9525">
            <a:noFill/>
            <a:miter lim="800000"/>
            <a:headEnd/>
            <a:tailEnd/>
          </a:ln>
        </p:spPr>
      </p:pic>
      <p:sp>
        <p:nvSpPr>
          <p:cNvPr id="28" name="Rectangle à coins arrondis 27"/>
          <p:cNvSpPr/>
          <p:nvPr/>
        </p:nvSpPr>
        <p:spPr>
          <a:xfrm>
            <a:off x="2699792" y="3147814"/>
            <a:ext cx="648072" cy="576064"/>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31" name="Rectangle à coins arrondis 30"/>
          <p:cNvSpPr/>
          <p:nvPr/>
        </p:nvSpPr>
        <p:spPr>
          <a:xfrm>
            <a:off x="5580112" y="2499742"/>
            <a:ext cx="648072" cy="576064"/>
          </a:xfrm>
          <a:prstGeom prst="roundRect">
            <a:avLst/>
          </a:prstGeom>
          <a:solidFill>
            <a:schemeClr val="bg2">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pic>
        <p:nvPicPr>
          <p:cNvPr id="34" name="Image 33"/>
          <p:cNvPicPr/>
          <p:nvPr/>
        </p:nvPicPr>
        <p:blipFill>
          <a:blip r:embed="rId4" cstate="print"/>
          <a:srcRect/>
          <a:stretch>
            <a:fillRect/>
          </a:stretch>
        </p:blipFill>
        <p:spPr bwMode="auto">
          <a:xfrm>
            <a:off x="4788024" y="1131590"/>
            <a:ext cx="640469" cy="666504"/>
          </a:xfrm>
          <a:prstGeom prst="rect">
            <a:avLst/>
          </a:prstGeom>
          <a:noFill/>
          <a:ln w="9525">
            <a:noFill/>
            <a:miter lim="800000"/>
            <a:headEnd/>
            <a:tailEnd/>
          </a:ln>
        </p:spPr>
      </p:pic>
      <p:sp>
        <p:nvSpPr>
          <p:cNvPr id="37" name="Rectangle à coins arrondis 36"/>
          <p:cNvSpPr/>
          <p:nvPr/>
        </p:nvSpPr>
        <p:spPr>
          <a:xfrm>
            <a:off x="1979712" y="1203598"/>
            <a:ext cx="648072" cy="57606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39" name="Rectangle à coins arrondis 38"/>
          <p:cNvSpPr/>
          <p:nvPr/>
        </p:nvSpPr>
        <p:spPr>
          <a:xfrm>
            <a:off x="5580112" y="3795886"/>
            <a:ext cx="648072" cy="57606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48" name="ZoneTexte 47"/>
          <p:cNvSpPr txBox="1"/>
          <p:nvPr/>
        </p:nvSpPr>
        <p:spPr>
          <a:xfrm>
            <a:off x="1907704" y="1275606"/>
            <a:ext cx="792088" cy="369332"/>
          </a:xfrm>
          <a:prstGeom prst="rect">
            <a:avLst/>
          </a:prstGeom>
          <a:noFill/>
        </p:spPr>
        <p:txBody>
          <a:bodyPr wrap="square" rtlCol="0">
            <a:spAutoFit/>
          </a:bodyPr>
          <a:lstStyle/>
          <a:p>
            <a:pPr algn="ctr"/>
            <a:r>
              <a:rPr lang="fr-FR" dirty="0">
                <a:solidFill>
                  <a:schemeClr val="bg1"/>
                </a:solidFill>
              </a:rPr>
              <a:t>4,90 €</a:t>
            </a:r>
          </a:p>
        </p:txBody>
      </p:sp>
      <p:sp>
        <p:nvSpPr>
          <p:cNvPr id="50" name="ZoneTexte 49"/>
          <p:cNvSpPr txBox="1"/>
          <p:nvPr/>
        </p:nvSpPr>
        <p:spPr>
          <a:xfrm>
            <a:off x="5508104" y="3867894"/>
            <a:ext cx="792088" cy="369332"/>
          </a:xfrm>
          <a:prstGeom prst="rect">
            <a:avLst/>
          </a:prstGeom>
          <a:noFill/>
        </p:spPr>
        <p:txBody>
          <a:bodyPr wrap="square" rtlCol="0">
            <a:spAutoFit/>
          </a:bodyPr>
          <a:lstStyle/>
          <a:p>
            <a:pPr algn="ctr"/>
            <a:r>
              <a:rPr lang="fr-FR" dirty="0">
                <a:solidFill>
                  <a:schemeClr val="bg1"/>
                </a:solidFill>
                <a:sym typeface="Wingdings 3"/>
              </a:rPr>
              <a:t></a:t>
            </a:r>
            <a:endParaRPr lang="fr-FR" dirty="0">
              <a:solidFill>
                <a:schemeClr val="bg1"/>
              </a:solidFill>
            </a:endParaRPr>
          </a:p>
        </p:txBody>
      </p:sp>
      <p:sp>
        <p:nvSpPr>
          <p:cNvPr id="53" name="Rectangle à coins arrondis 52"/>
          <p:cNvSpPr/>
          <p:nvPr/>
        </p:nvSpPr>
        <p:spPr>
          <a:xfrm>
            <a:off x="1979712" y="1851670"/>
            <a:ext cx="648072" cy="576064"/>
          </a:xfrm>
          <a:prstGeom prst="roundRect">
            <a:avLst/>
          </a:prstGeom>
          <a:solidFill>
            <a:srgbClr val="B2B2B2"/>
          </a:solidFill>
        </p:spPr>
        <p:style>
          <a:lnRef idx="0">
            <a:schemeClr val="dk1"/>
          </a:lnRef>
          <a:fillRef idx="3">
            <a:schemeClr val="dk1"/>
          </a:fillRef>
          <a:effectRef idx="3">
            <a:schemeClr val="dk1"/>
          </a:effectRef>
          <a:fontRef idx="minor">
            <a:schemeClr val="lt1"/>
          </a:fontRef>
        </p:style>
        <p:txBody>
          <a:bodyPr rtlCol="0" anchor="ctr"/>
          <a:lstStyle/>
          <a:p>
            <a:pPr algn="ctr"/>
            <a:endParaRPr lang="fr-FR" dirty="0"/>
          </a:p>
        </p:txBody>
      </p:sp>
      <p:sp>
        <p:nvSpPr>
          <p:cNvPr id="54" name="Rectangle à coins arrondis 53"/>
          <p:cNvSpPr/>
          <p:nvPr/>
        </p:nvSpPr>
        <p:spPr>
          <a:xfrm>
            <a:off x="1979712" y="3147814"/>
            <a:ext cx="648072" cy="576064"/>
          </a:xfrm>
          <a:prstGeom prst="roundRect">
            <a:avLst/>
          </a:prstGeom>
          <a:solidFill>
            <a:srgbClr val="FF0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dirty="0"/>
          </a:p>
        </p:txBody>
      </p:sp>
      <p:sp>
        <p:nvSpPr>
          <p:cNvPr id="55" name="ZoneTexte 54"/>
          <p:cNvSpPr txBox="1"/>
          <p:nvPr/>
        </p:nvSpPr>
        <p:spPr>
          <a:xfrm>
            <a:off x="1835696" y="1923678"/>
            <a:ext cx="792088" cy="461665"/>
          </a:xfrm>
          <a:prstGeom prst="rect">
            <a:avLst/>
          </a:prstGeom>
          <a:noFill/>
        </p:spPr>
        <p:txBody>
          <a:bodyPr wrap="square" rtlCol="0">
            <a:spAutoFit/>
          </a:bodyPr>
          <a:lstStyle/>
          <a:p>
            <a:pPr algn="ctr"/>
            <a:r>
              <a:rPr lang="fr-FR" sz="2400" dirty="0">
                <a:solidFill>
                  <a:schemeClr val="bg1"/>
                </a:solidFill>
                <a:sym typeface="Wingdings 2"/>
              </a:rPr>
              <a:t></a:t>
            </a:r>
            <a:endParaRPr lang="fr-FR" sz="2400" dirty="0">
              <a:solidFill>
                <a:schemeClr val="bg1"/>
              </a:solidFill>
            </a:endParaRPr>
          </a:p>
        </p:txBody>
      </p:sp>
      <p:sp>
        <p:nvSpPr>
          <p:cNvPr id="56" name="Rectangle à coins arrondis 55"/>
          <p:cNvSpPr/>
          <p:nvPr/>
        </p:nvSpPr>
        <p:spPr>
          <a:xfrm>
            <a:off x="2699792" y="1203598"/>
            <a:ext cx="648072" cy="576064"/>
          </a:xfrm>
          <a:prstGeom prst="roundRect">
            <a:avLst/>
          </a:prstGeom>
          <a:solidFill>
            <a:srgbClr val="CC9900"/>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dirty="0"/>
          </a:p>
        </p:txBody>
      </p:sp>
      <p:sp>
        <p:nvSpPr>
          <p:cNvPr id="57" name="Rectangle à coins arrondis 56"/>
          <p:cNvSpPr/>
          <p:nvPr/>
        </p:nvSpPr>
        <p:spPr>
          <a:xfrm>
            <a:off x="5580112" y="1203598"/>
            <a:ext cx="648072" cy="576064"/>
          </a:xfrm>
          <a:prstGeom prst="roundRect">
            <a:avLst/>
          </a:prstGeom>
          <a:solidFill>
            <a:schemeClr val="tx1">
              <a:lumMod val="85000"/>
              <a:lumOff val="15000"/>
            </a:schemeClr>
          </a:solidFill>
        </p:spPr>
        <p:style>
          <a:lnRef idx="0">
            <a:schemeClr val="accent4"/>
          </a:lnRef>
          <a:fillRef idx="3">
            <a:schemeClr val="accent4"/>
          </a:fillRef>
          <a:effectRef idx="3">
            <a:schemeClr val="accent4"/>
          </a:effectRef>
          <a:fontRef idx="minor">
            <a:schemeClr val="lt1"/>
          </a:fontRef>
        </p:style>
        <p:txBody>
          <a:bodyPr rtlCol="0" anchor="ctr"/>
          <a:lstStyle/>
          <a:p>
            <a:pPr algn="ctr"/>
            <a:endParaRPr lang="fr-FR" dirty="0"/>
          </a:p>
        </p:txBody>
      </p:sp>
      <p:sp>
        <p:nvSpPr>
          <p:cNvPr id="58" name="ZoneTexte 57"/>
          <p:cNvSpPr txBox="1"/>
          <p:nvPr/>
        </p:nvSpPr>
        <p:spPr>
          <a:xfrm>
            <a:off x="3347864" y="1275606"/>
            <a:ext cx="1944216" cy="461665"/>
          </a:xfrm>
          <a:prstGeom prst="rect">
            <a:avLst/>
          </a:prstGeom>
          <a:noFill/>
        </p:spPr>
        <p:txBody>
          <a:bodyPr wrap="square" rtlCol="0">
            <a:spAutoFit/>
          </a:bodyPr>
          <a:lstStyle/>
          <a:p>
            <a:r>
              <a:rPr lang="fr-FR" sz="2400" dirty="0">
                <a:solidFill>
                  <a:schemeClr val="bg1"/>
                </a:solidFill>
                <a:latin typeface="Arial Black" pitchFamily="34" charset="0"/>
              </a:rPr>
              <a:t>Tableur</a:t>
            </a:r>
          </a:p>
        </p:txBody>
      </p:sp>
      <p:sp>
        <p:nvSpPr>
          <p:cNvPr id="59" name="Rectangle à coins arrondis 58"/>
          <p:cNvSpPr/>
          <p:nvPr/>
        </p:nvSpPr>
        <p:spPr>
          <a:xfrm>
            <a:off x="2699792" y="1851670"/>
            <a:ext cx="648072" cy="576064"/>
          </a:xfrm>
          <a:prstGeom prst="roundRect">
            <a:avLst/>
          </a:prstGeom>
          <a:solidFill>
            <a:srgbClr val="FFC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dirty="0"/>
          </a:p>
        </p:txBody>
      </p:sp>
      <p:sp>
        <p:nvSpPr>
          <p:cNvPr id="60" name="ZoneTexte 59"/>
          <p:cNvSpPr txBox="1"/>
          <p:nvPr/>
        </p:nvSpPr>
        <p:spPr>
          <a:xfrm>
            <a:off x="3851920" y="2675696"/>
            <a:ext cx="1584176" cy="400110"/>
          </a:xfrm>
          <a:prstGeom prst="rect">
            <a:avLst/>
          </a:prstGeom>
          <a:noFill/>
        </p:spPr>
        <p:txBody>
          <a:bodyPr wrap="square" rtlCol="0">
            <a:spAutoFit/>
          </a:bodyPr>
          <a:lstStyle/>
          <a:p>
            <a:r>
              <a:rPr lang="fr-FR" sz="2000" dirty="0">
                <a:solidFill>
                  <a:schemeClr val="bg1"/>
                </a:solidFill>
                <a:latin typeface="Arial Black" pitchFamily="34" charset="0"/>
              </a:rPr>
              <a:t>Grapheur</a:t>
            </a:r>
          </a:p>
        </p:txBody>
      </p:sp>
      <p:sp>
        <p:nvSpPr>
          <p:cNvPr id="61" name="Rectangle à coins arrondis 60"/>
          <p:cNvSpPr/>
          <p:nvPr/>
        </p:nvSpPr>
        <p:spPr>
          <a:xfrm>
            <a:off x="6372200" y="3795886"/>
            <a:ext cx="648072" cy="576064"/>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62" name="Rectangle à coins arrondis 61"/>
          <p:cNvSpPr/>
          <p:nvPr/>
        </p:nvSpPr>
        <p:spPr>
          <a:xfrm>
            <a:off x="6372200" y="3147814"/>
            <a:ext cx="648072" cy="576064"/>
          </a:xfrm>
          <a:prstGeom prst="roundRect">
            <a:avLst/>
          </a:prstGeom>
          <a:solidFill>
            <a:schemeClr val="bg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63" name="Rectangle à coins arrondis 62"/>
          <p:cNvSpPr/>
          <p:nvPr/>
        </p:nvSpPr>
        <p:spPr>
          <a:xfrm>
            <a:off x="6372200" y="1203598"/>
            <a:ext cx="648072" cy="576064"/>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dirty="0"/>
          </a:p>
        </p:txBody>
      </p:sp>
      <p:sp>
        <p:nvSpPr>
          <p:cNvPr id="64" name="ZoneTexte 38"/>
          <p:cNvSpPr txBox="1"/>
          <p:nvPr/>
        </p:nvSpPr>
        <p:spPr>
          <a:xfrm>
            <a:off x="6372200" y="1203598"/>
            <a:ext cx="648072" cy="461665"/>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2400" dirty="0">
                <a:sym typeface="Wingdings"/>
              </a:rPr>
              <a:t></a:t>
            </a:r>
            <a:endParaRPr lang="fr-FR" sz="2400" dirty="0"/>
          </a:p>
        </p:txBody>
      </p:sp>
      <p:sp>
        <p:nvSpPr>
          <p:cNvPr id="65" name="Rectangle à coins arrondis 64"/>
          <p:cNvSpPr/>
          <p:nvPr/>
        </p:nvSpPr>
        <p:spPr>
          <a:xfrm>
            <a:off x="1979712" y="2499742"/>
            <a:ext cx="648072" cy="576064"/>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dirty="0"/>
          </a:p>
        </p:txBody>
      </p:sp>
      <p:sp>
        <p:nvSpPr>
          <p:cNvPr id="66" name="ZoneTexte 32"/>
          <p:cNvSpPr txBox="1"/>
          <p:nvPr/>
        </p:nvSpPr>
        <p:spPr>
          <a:xfrm>
            <a:off x="1907704" y="2499742"/>
            <a:ext cx="648072" cy="461665"/>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2400" dirty="0">
                <a:sym typeface="Wingdings 3"/>
              </a:rPr>
              <a:t></a:t>
            </a:r>
            <a:endParaRPr lang="fr-FR" sz="2400" dirty="0"/>
          </a:p>
        </p:txBody>
      </p:sp>
      <p:sp>
        <p:nvSpPr>
          <p:cNvPr id="71" name="Rectangle à coins arrondis 70"/>
          <p:cNvSpPr/>
          <p:nvPr/>
        </p:nvSpPr>
        <p:spPr>
          <a:xfrm>
            <a:off x="5580112" y="1851670"/>
            <a:ext cx="720080" cy="576064"/>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dirty="0"/>
          </a:p>
        </p:txBody>
      </p:sp>
      <p:sp>
        <p:nvSpPr>
          <p:cNvPr id="72" name="ZoneTexte 11"/>
          <p:cNvSpPr txBox="1"/>
          <p:nvPr/>
        </p:nvSpPr>
        <p:spPr>
          <a:xfrm>
            <a:off x="5652120" y="1923678"/>
            <a:ext cx="576064" cy="461665"/>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2400" dirty="0">
                <a:sym typeface="Wingdings"/>
              </a:rPr>
              <a:t></a:t>
            </a:r>
            <a:endParaRPr lang="fr-FR" sz="1600" dirty="0"/>
          </a:p>
        </p:txBody>
      </p:sp>
      <p:sp>
        <p:nvSpPr>
          <p:cNvPr id="73" name="Rectangle à coins arrondis 72"/>
          <p:cNvSpPr/>
          <p:nvPr/>
        </p:nvSpPr>
        <p:spPr>
          <a:xfrm>
            <a:off x="6372200" y="2499742"/>
            <a:ext cx="648072" cy="576064"/>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dirty="0"/>
          </a:p>
        </p:txBody>
      </p:sp>
      <p:sp>
        <p:nvSpPr>
          <p:cNvPr id="74" name="ZoneTexte 132"/>
          <p:cNvSpPr txBox="1"/>
          <p:nvPr/>
        </p:nvSpPr>
        <p:spPr>
          <a:xfrm>
            <a:off x="6372200" y="2552005"/>
            <a:ext cx="504056" cy="338554"/>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600" b="1" dirty="0">
                <a:sym typeface="Wingdings 3"/>
              </a:rPr>
              <a:t></a:t>
            </a:r>
            <a:r>
              <a:rPr lang="fr-FR" sz="1600" dirty="0"/>
              <a:t>  </a:t>
            </a:r>
          </a:p>
        </p:txBody>
      </p:sp>
      <p:pic>
        <p:nvPicPr>
          <p:cNvPr id="4" name="Image 3" descr="Une image contenant texte&#10;&#10;Description générée automatiquement">
            <a:hlinkClick r:id="rId5"/>
            <a:extLst>
              <a:ext uri="{FF2B5EF4-FFF2-40B4-BE49-F238E27FC236}">
                <a16:creationId xmlns:a16="http://schemas.microsoft.com/office/drawing/2014/main" id="{FF380EDB-DD04-84F2-E683-D7BB1DE91083}"/>
              </a:ext>
            </a:extLst>
          </p:cNvPr>
          <p:cNvPicPr>
            <a:picLocks noChangeAspect="1"/>
          </p:cNvPicPr>
          <p:nvPr/>
        </p:nvPicPr>
        <p:blipFill>
          <a:blip r:embed="rId6">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524328" y="2679762"/>
            <a:ext cx="1368152" cy="136815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Formule conditionnelle (sur index)</a:t>
            </a:r>
          </a:p>
          <a:p>
            <a:r>
              <a:rPr lang="fr-FR" sz="1400" dirty="0">
                <a:latin typeface="Arial Black" pitchFamily="34" charset="0"/>
              </a:rPr>
              <a:t>Adaptations</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3b</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68" name="Rectangle 167"/>
          <p:cNvSpPr/>
          <p:nvPr/>
        </p:nvSpPr>
        <p:spPr>
          <a:xfrm>
            <a:off x="2555776" y="1635646"/>
            <a:ext cx="1080120" cy="288032"/>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9" name="Rectangle 168"/>
          <p:cNvSpPr/>
          <p:nvPr/>
        </p:nvSpPr>
        <p:spPr>
          <a:xfrm>
            <a:off x="2555776" y="1923678"/>
            <a:ext cx="1080120" cy="2880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0" name="Rectangle 169"/>
          <p:cNvSpPr/>
          <p:nvPr/>
        </p:nvSpPr>
        <p:spPr>
          <a:xfrm>
            <a:off x="2555776" y="2211710"/>
            <a:ext cx="1080120" cy="28803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1" name="Rectangle 170"/>
          <p:cNvSpPr/>
          <p:nvPr/>
        </p:nvSpPr>
        <p:spPr>
          <a:xfrm>
            <a:off x="2555776" y="2499742"/>
            <a:ext cx="1080120" cy="28803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2" name="Connecteur droit 171"/>
          <p:cNvCxnSpPr/>
          <p:nvPr/>
        </p:nvCxnSpPr>
        <p:spPr>
          <a:xfrm>
            <a:off x="1403648" y="1347614"/>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3" name="Connecteur droit 172"/>
          <p:cNvCxnSpPr/>
          <p:nvPr/>
        </p:nvCxnSpPr>
        <p:spPr>
          <a:xfrm>
            <a:off x="2555776" y="1347614"/>
            <a:ext cx="0"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4" name="Connecteur droit 173"/>
          <p:cNvCxnSpPr/>
          <p:nvPr/>
        </p:nvCxnSpPr>
        <p:spPr>
          <a:xfrm>
            <a:off x="3599384" y="1347614"/>
            <a:ext cx="36512"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5" name="Connecteur droit 174"/>
          <p:cNvCxnSpPr/>
          <p:nvPr/>
        </p:nvCxnSpPr>
        <p:spPr>
          <a:xfrm flipH="1">
            <a:off x="1367136" y="1923678"/>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 name="Connecteur droit 175"/>
          <p:cNvCxnSpPr/>
          <p:nvPr/>
        </p:nvCxnSpPr>
        <p:spPr>
          <a:xfrm flipH="1">
            <a:off x="1367136" y="1635646"/>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7" name="Rectangle 176"/>
          <p:cNvSpPr/>
          <p:nvPr/>
        </p:nvSpPr>
        <p:spPr>
          <a:xfrm>
            <a:off x="1403648" y="987574"/>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78" name="Rectangle 177"/>
          <p:cNvSpPr/>
          <p:nvPr/>
        </p:nvSpPr>
        <p:spPr>
          <a:xfrm>
            <a:off x="2555776" y="987574"/>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79" name="ZoneTexte 178"/>
          <p:cNvSpPr txBox="1"/>
          <p:nvPr/>
        </p:nvSpPr>
        <p:spPr>
          <a:xfrm>
            <a:off x="1835696" y="987574"/>
            <a:ext cx="288032" cy="369332"/>
          </a:xfrm>
          <a:prstGeom prst="rect">
            <a:avLst/>
          </a:prstGeom>
          <a:noFill/>
        </p:spPr>
        <p:txBody>
          <a:bodyPr wrap="square" rtlCol="0">
            <a:spAutoFit/>
          </a:bodyPr>
          <a:lstStyle/>
          <a:p>
            <a:r>
              <a:rPr lang="fr-FR" b="1" dirty="0"/>
              <a:t>A</a:t>
            </a:r>
          </a:p>
        </p:txBody>
      </p:sp>
      <p:sp>
        <p:nvSpPr>
          <p:cNvPr id="180" name="ZoneTexte 179"/>
          <p:cNvSpPr txBox="1"/>
          <p:nvPr/>
        </p:nvSpPr>
        <p:spPr>
          <a:xfrm>
            <a:off x="2987824" y="987574"/>
            <a:ext cx="288032" cy="369332"/>
          </a:xfrm>
          <a:prstGeom prst="rect">
            <a:avLst/>
          </a:prstGeom>
          <a:noFill/>
        </p:spPr>
        <p:txBody>
          <a:bodyPr wrap="square" rtlCol="0">
            <a:spAutoFit/>
          </a:bodyPr>
          <a:lstStyle/>
          <a:p>
            <a:r>
              <a:rPr lang="fr-FR" b="1" dirty="0"/>
              <a:t>B</a:t>
            </a:r>
          </a:p>
        </p:txBody>
      </p:sp>
      <p:sp>
        <p:nvSpPr>
          <p:cNvPr id="181" name="Rectangle 180"/>
          <p:cNvSpPr/>
          <p:nvPr/>
        </p:nvSpPr>
        <p:spPr>
          <a:xfrm>
            <a:off x="1043608" y="134761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82" name="Rectangle 181"/>
          <p:cNvSpPr/>
          <p:nvPr/>
        </p:nvSpPr>
        <p:spPr>
          <a:xfrm>
            <a:off x="1043608" y="163564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83" name="Rectangle 182"/>
          <p:cNvSpPr/>
          <p:nvPr/>
        </p:nvSpPr>
        <p:spPr>
          <a:xfrm>
            <a:off x="1043608" y="192367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84" name="ZoneTexte 183"/>
          <p:cNvSpPr txBox="1"/>
          <p:nvPr/>
        </p:nvSpPr>
        <p:spPr>
          <a:xfrm>
            <a:off x="1043608" y="1347614"/>
            <a:ext cx="288032" cy="338554"/>
          </a:xfrm>
          <a:prstGeom prst="rect">
            <a:avLst/>
          </a:prstGeom>
          <a:noFill/>
        </p:spPr>
        <p:txBody>
          <a:bodyPr wrap="square" rtlCol="0">
            <a:spAutoFit/>
          </a:bodyPr>
          <a:lstStyle/>
          <a:p>
            <a:r>
              <a:rPr lang="fr-FR" sz="1600" b="1" dirty="0"/>
              <a:t>1</a:t>
            </a:r>
          </a:p>
        </p:txBody>
      </p:sp>
      <p:sp>
        <p:nvSpPr>
          <p:cNvPr id="185" name="ZoneTexte 184"/>
          <p:cNvSpPr txBox="1"/>
          <p:nvPr/>
        </p:nvSpPr>
        <p:spPr>
          <a:xfrm>
            <a:off x="1043608" y="1635646"/>
            <a:ext cx="288032" cy="338554"/>
          </a:xfrm>
          <a:prstGeom prst="rect">
            <a:avLst/>
          </a:prstGeom>
          <a:noFill/>
        </p:spPr>
        <p:txBody>
          <a:bodyPr wrap="square" rtlCol="0">
            <a:spAutoFit/>
          </a:bodyPr>
          <a:lstStyle/>
          <a:p>
            <a:r>
              <a:rPr lang="fr-FR" sz="1600" b="1" dirty="0"/>
              <a:t>2</a:t>
            </a:r>
          </a:p>
        </p:txBody>
      </p:sp>
      <p:sp>
        <p:nvSpPr>
          <p:cNvPr id="186" name="ZoneTexte 185"/>
          <p:cNvSpPr txBox="1"/>
          <p:nvPr/>
        </p:nvSpPr>
        <p:spPr>
          <a:xfrm>
            <a:off x="1043608" y="1923678"/>
            <a:ext cx="288032" cy="338554"/>
          </a:xfrm>
          <a:prstGeom prst="rect">
            <a:avLst/>
          </a:prstGeom>
          <a:noFill/>
        </p:spPr>
        <p:txBody>
          <a:bodyPr wrap="square" rtlCol="0">
            <a:spAutoFit/>
          </a:bodyPr>
          <a:lstStyle/>
          <a:p>
            <a:r>
              <a:rPr lang="fr-FR" sz="1600" b="1" dirty="0"/>
              <a:t>3</a:t>
            </a:r>
          </a:p>
        </p:txBody>
      </p:sp>
      <p:cxnSp>
        <p:nvCxnSpPr>
          <p:cNvPr id="187" name="Connecteur droit 186"/>
          <p:cNvCxnSpPr/>
          <p:nvPr/>
        </p:nvCxnSpPr>
        <p:spPr>
          <a:xfrm flipH="1">
            <a:off x="1331640" y="2211710"/>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8" name="ZoneTexte 187"/>
          <p:cNvSpPr txBox="1"/>
          <p:nvPr/>
        </p:nvSpPr>
        <p:spPr>
          <a:xfrm>
            <a:off x="1475656" y="1635646"/>
            <a:ext cx="1080120" cy="338554"/>
          </a:xfrm>
          <a:prstGeom prst="rect">
            <a:avLst/>
          </a:prstGeom>
          <a:noFill/>
        </p:spPr>
        <p:txBody>
          <a:bodyPr wrap="square" rtlCol="0">
            <a:spAutoFit/>
          </a:bodyPr>
          <a:lstStyle/>
          <a:p>
            <a:pPr algn="r"/>
            <a:r>
              <a:rPr lang="fr-FR" sz="1600" dirty="0"/>
              <a:t>0</a:t>
            </a:r>
          </a:p>
        </p:txBody>
      </p:sp>
      <p:sp>
        <p:nvSpPr>
          <p:cNvPr id="189" name="ZoneTexte 188"/>
          <p:cNvSpPr txBox="1"/>
          <p:nvPr/>
        </p:nvSpPr>
        <p:spPr>
          <a:xfrm>
            <a:off x="1619672" y="1923678"/>
            <a:ext cx="936104" cy="338554"/>
          </a:xfrm>
          <a:prstGeom prst="rect">
            <a:avLst/>
          </a:prstGeom>
          <a:noFill/>
        </p:spPr>
        <p:txBody>
          <a:bodyPr wrap="square" rtlCol="0">
            <a:spAutoFit/>
          </a:bodyPr>
          <a:lstStyle/>
          <a:p>
            <a:pPr algn="r"/>
            <a:r>
              <a:rPr lang="fr-FR" sz="1600" dirty="0"/>
              <a:t>100</a:t>
            </a:r>
          </a:p>
        </p:txBody>
      </p:sp>
      <p:sp>
        <p:nvSpPr>
          <p:cNvPr id="190" name="ZoneTexte 189"/>
          <p:cNvSpPr txBox="1"/>
          <p:nvPr/>
        </p:nvSpPr>
        <p:spPr>
          <a:xfrm>
            <a:off x="1403648" y="1347614"/>
            <a:ext cx="1152128" cy="307777"/>
          </a:xfrm>
          <a:prstGeom prst="rect">
            <a:avLst/>
          </a:prstGeom>
          <a:noFill/>
        </p:spPr>
        <p:txBody>
          <a:bodyPr wrap="square" rtlCol="0">
            <a:spAutoFit/>
          </a:bodyPr>
          <a:lstStyle/>
          <a:p>
            <a:pPr algn="r"/>
            <a:r>
              <a:rPr lang="fr-FR" sz="1400" b="1" dirty="0"/>
              <a:t>Cumul d’eau</a:t>
            </a:r>
          </a:p>
        </p:txBody>
      </p:sp>
      <p:sp>
        <p:nvSpPr>
          <p:cNvPr id="191" name="ZoneTexte 190"/>
          <p:cNvSpPr txBox="1"/>
          <p:nvPr/>
        </p:nvSpPr>
        <p:spPr>
          <a:xfrm>
            <a:off x="2555776" y="1347614"/>
            <a:ext cx="1080120" cy="307777"/>
          </a:xfrm>
          <a:prstGeom prst="rect">
            <a:avLst/>
          </a:prstGeom>
          <a:noFill/>
        </p:spPr>
        <p:txBody>
          <a:bodyPr wrap="square" rtlCol="0">
            <a:spAutoFit/>
          </a:bodyPr>
          <a:lstStyle/>
          <a:p>
            <a:r>
              <a:rPr lang="fr-FR" sz="1400" b="1" dirty="0"/>
              <a:t>Nb de g.</a:t>
            </a:r>
          </a:p>
        </p:txBody>
      </p:sp>
      <p:sp>
        <p:nvSpPr>
          <p:cNvPr id="192" name="ZoneTexte 191"/>
          <p:cNvSpPr txBox="1"/>
          <p:nvPr/>
        </p:nvSpPr>
        <p:spPr>
          <a:xfrm>
            <a:off x="2555776" y="1635646"/>
            <a:ext cx="1080120" cy="338554"/>
          </a:xfrm>
          <a:prstGeom prst="rect">
            <a:avLst/>
          </a:prstGeom>
          <a:noFill/>
        </p:spPr>
        <p:txBody>
          <a:bodyPr wrap="square" rtlCol="0">
            <a:spAutoFit/>
          </a:bodyPr>
          <a:lstStyle/>
          <a:p>
            <a:pPr algn="r"/>
            <a:r>
              <a:rPr lang="fr-FR" sz="1600" dirty="0"/>
              <a:t>2,5</a:t>
            </a:r>
          </a:p>
        </p:txBody>
      </p:sp>
      <p:cxnSp>
        <p:nvCxnSpPr>
          <p:cNvPr id="193" name="Connecteur droit 192"/>
          <p:cNvCxnSpPr/>
          <p:nvPr/>
        </p:nvCxnSpPr>
        <p:spPr>
          <a:xfrm flipH="1">
            <a:off x="1367136" y="2211710"/>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4" name="Rectangle 193"/>
          <p:cNvSpPr/>
          <p:nvPr/>
        </p:nvSpPr>
        <p:spPr>
          <a:xfrm>
            <a:off x="1043608" y="221171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95" name="ZoneTexte 194"/>
          <p:cNvSpPr txBox="1"/>
          <p:nvPr/>
        </p:nvSpPr>
        <p:spPr>
          <a:xfrm>
            <a:off x="1043608" y="2211710"/>
            <a:ext cx="288032" cy="338554"/>
          </a:xfrm>
          <a:prstGeom prst="rect">
            <a:avLst/>
          </a:prstGeom>
          <a:noFill/>
        </p:spPr>
        <p:txBody>
          <a:bodyPr wrap="square" rtlCol="0">
            <a:spAutoFit/>
          </a:bodyPr>
          <a:lstStyle/>
          <a:p>
            <a:r>
              <a:rPr lang="fr-FR" sz="1600" b="1" dirty="0"/>
              <a:t>4</a:t>
            </a:r>
          </a:p>
        </p:txBody>
      </p:sp>
      <p:cxnSp>
        <p:nvCxnSpPr>
          <p:cNvPr id="196" name="Connecteur droit 195"/>
          <p:cNvCxnSpPr/>
          <p:nvPr/>
        </p:nvCxnSpPr>
        <p:spPr>
          <a:xfrm flipH="1">
            <a:off x="1331640" y="2499742"/>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7" name="ZoneTexte 196"/>
          <p:cNvSpPr txBox="1"/>
          <p:nvPr/>
        </p:nvSpPr>
        <p:spPr>
          <a:xfrm>
            <a:off x="1619672" y="2211710"/>
            <a:ext cx="936104" cy="338554"/>
          </a:xfrm>
          <a:prstGeom prst="rect">
            <a:avLst/>
          </a:prstGeom>
          <a:noFill/>
        </p:spPr>
        <p:txBody>
          <a:bodyPr wrap="square" rtlCol="0">
            <a:spAutoFit/>
          </a:bodyPr>
          <a:lstStyle/>
          <a:p>
            <a:pPr algn="r"/>
            <a:r>
              <a:rPr lang="fr-FR" sz="1600" dirty="0"/>
              <a:t>200</a:t>
            </a:r>
          </a:p>
        </p:txBody>
      </p:sp>
      <p:cxnSp>
        <p:nvCxnSpPr>
          <p:cNvPr id="198" name="Connecteur droit 197"/>
          <p:cNvCxnSpPr/>
          <p:nvPr/>
        </p:nvCxnSpPr>
        <p:spPr>
          <a:xfrm flipH="1">
            <a:off x="1367136" y="2499742"/>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9" name="Rectangle 198"/>
          <p:cNvSpPr/>
          <p:nvPr/>
        </p:nvSpPr>
        <p:spPr>
          <a:xfrm>
            <a:off x="1043608" y="249974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00" name="ZoneTexte 199"/>
          <p:cNvSpPr txBox="1"/>
          <p:nvPr/>
        </p:nvSpPr>
        <p:spPr>
          <a:xfrm>
            <a:off x="1043608" y="2499742"/>
            <a:ext cx="288032" cy="338554"/>
          </a:xfrm>
          <a:prstGeom prst="rect">
            <a:avLst/>
          </a:prstGeom>
          <a:noFill/>
        </p:spPr>
        <p:txBody>
          <a:bodyPr wrap="square" rtlCol="0">
            <a:spAutoFit/>
          </a:bodyPr>
          <a:lstStyle/>
          <a:p>
            <a:r>
              <a:rPr lang="fr-FR" sz="1600" b="1" dirty="0"/>
              <a:t>5</a:t>
            </a:r>
          </a:p>
        </p:txBody>
      </p:sp>
      <p:cxnSp>
        <p:nvCxnSpPr>
          <p:cNvPr id="201" name="Connecteur droit 200"/>
          <p:cNvCxnSpPr/>
          <p:nvPr/>
        </p:nvCxnSpPr>
        <p:spPr>
          <a:xfrm flipH="1">
            <a:off x="1331640" y="2787774"/>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02" name="ZoneTexte 201"/>
          <p:cNvSpPr txBox="1"/>
          <p:nvPr/>
        </p:nvSpPr>
        <p:spPr>
          <a:xfrm>
            <a:off x="1331640" y="2499742"/>
            <a:ext cx="1224136" cy="338554"/>
          </a:xfrm>
          <a:prstGeom prst="rect">
            <a:avLst/>
          </a:prstGeom>
          <a:noFill/>
        </p:spPr>
        <p:txBody>
          <a:bodyPr wrap="square" rtlCol="0">
            <a:spAutoFit/>
          </a:bodyPr>
          <a:lstStyle/>
          <a:p>
            <a:pPr algn="r"/>
            <a:r>
              <a:rPr lang="fr-FR" sz="1600" dirty="0"/>
              <a:t>300</a:t>
            </a:r>
          </a:p>
        </p:txBody>
      </p:sp>
      <p:sp>
        <p:nvSpPr>
          <p:cNvPr id="203" name="ZoneTexte 202"/>
          <p:cNvSpPr txBox="1"/>
          <p:nvPr/>
        </p:nvSpPr>
        <p:spPr>
          <a:xfrm>
            <a:off x="2915816" y="1923678"/>
            <a:ext cx="720080" cy="338554"/>
          </a:xfrm>
          <a:prstGeom prst="rect">
            <a:avLst/>
          </a:prstGeom>
          <a:noFill/>
        </p:spPr>
        <p:txBody>
          <a:bodyPr wrap="square" rtlCol="0">
            <a:spAutoFit/>
          </a:bodyPr>
          <a:lstStyle/>
          <a:p>
            <a:pPr algn="r"/>
            <a:r>
              <a:rPr lang="fr-FR" sz="1600" dirty="0"/>
              <a:t>27</a:t>
            </a:r>
          </a:p>
        </p:txBody>
      </p:sp>
      <p:sp>
        <p:nvSpPr>
          <p:cNvPr id="204" name="ZoneTexte 203"/>
          <p:cNvSpPr txBox="1"/>
          <p:nvPr/>
        </p:nvSpPr>
        <p:spPr>
          <a:xfrm>
            <a:off x="2915816" y="2211710"/>
            <a:ext cx="720080" cy="338554"/>
          </a:xfrm>
          <a:prstGeom prst="rect">
            <a:avLst/>
          </a:prstGeom>
          <a:noFill/>
        </p:spPr>
        <p:txBody>
          <a:bodyPr wrap="square" rtlCol="0">
            <a:spAutoFit/>
          </a:bodyPr>
          <a:lstStyle/>
          <a:p>
            <a:pPr algn="r"/>
            <a:r>
              <a:rPr lang="fr-FR" sz="1600" dirty="0"/>
              <a:t>44</a:t>
            </a:r>
          </a:p>
        </p:txBody>
      </p:sp>
      <p:sp>
        <p:nvSpPr>
          <p:cNvPr id="205" name="ZoneTexte 204"/>
          <p:cNvSpPr txBox="1"/>
          <p:nvPr/>
        </p:nvSpPr>
        <p:spPr>
          <a:xfrm>
            <a:off x="2915816" y="2499742"/>
            <a:ext cx="720080" cy="338554"/>
          </a:xfrm>
          <a:prstGeom prst="rect">
            <a:avLst/>
          </a:prstGeom>
          <a:noFill/>
        </p:spPr>
        <p:txBody>
          <a:bodyPr wrap="square" rtlCol="0">
            <a:spAutoFit/>
          </a:bodyPr>
          <a:lstStyle/>
          <a:p>
            <a:pPr algn="r"/>
            <a:r>
              <a:rPr lang="fr-FR" sz="1600" dirty="0"/>
              <a:t>53</a:t>
            </a:r>
          </a:p>
        </p:txBody>
      </p:sp>
      <p:sp>
        <p:nvSpPr>
          <p:cNvPr id="212" name="ZoneTexte 211"/>
          <p:cNvSpPr txBox="1"/>
          <p:nvPr/>
        </p:nvSpPr>
        <p:spPr>
          <a:xfrm>
            <a:off x="2699792" y="2139702"/>
            <a:ext cx="288032" cy="461665"/>
          </a:xfrm>
          <a:prstGeom prst="rect">
            <a:avLst/>
          </a:prstGeom>
          <a:noFill/>
        </p:spPr>
        <p:txBody>
          <a:bodyPr wrap="square" rtlCol="0">
            <a:spAutoFit/>
          </a:bodyPr>
          <a:lstStyle/>
          <a:p>
            <a:pPr algn="r"/>
            <a:r>
              <a:rPr lang="fr-FR" sz="2400" b="1" dirty="0">
                <a:solidFill>
                  <a:schemeClr val="bg1"/>
                </a:solidFill>
              </a:rPr>
              <a:t>3</a:t>
            </a:r>
          </a:p>
        </p:txBody>
      </p:sp>
      <p:cxnSp>
        <p:nvCxnSpPr>
          <p:cNvPr id="103" name="Connecteur droit 102"/>
          <p:cNvCxnSpPr/>
          <p:nvPr/>
        </p:nvCxnSpPr>
        <p:spPr>
          <a:xfrm flipH="1">
            <a:off x="4499992" y="1615902"/>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4" name="Connecteur droit 103"/>
          <p:cNvCxnSpPr/>
          <p:nvPr/>
        </p:nvCxnSpPr>
        <p:spPr>
          <a:xfrm flipH="1">
            <a:off x="4499992" y="1327870"/>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6" name="Rectangle 105"/>
          <p:cNvSpPr/>
          <p:nvPr/>
        </p:nvSpPr>
        <p:spPr>
          <a:xfrm>
            <a:off x="4572000" y="987574"/>
            <a:ext cx="151216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7" name="Rectangle 106"/>
          <p:cNvSpPr/>
          <p:nvPr/>
        </p:nvSpPr>
        <p:spPr>
          <a:xfrm>
            <a:off x="6084168" y="987574"/>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12" name="ZoneTexte 111"/>
          <p:cNvSpPr txBox="1"/>
          <p:nvPr/>
        </p:nvSpPr>
        <p:spPr>
          <a:xfrm>
            <a:off x="5076056" y="987574"/>
            <a:ext cx="288032" cy="369332"/>
          </a:xfrm>
          <a:prstGeom prst="rect">
            <a:avLst/>
          </a:prstGeom>
          <a:noFill/>
        </p:spPr>
        <p:txBody>
          <a:bodyPr wrap="square" rtlCol="0">
            <a:spAutoFit/>
          </a:bodyPr>
          <a:lstStyle/>
          <a:p>
            <a:r>
              <a:rPr lang="fr-FR" b="1" dirty="0"/>
              <a:t>E</a:t>
            </a:r>
          </a:p>
        </p:txBody>
      </p:sp>
      <p:sp>
        <p:nvSpPr>
          <p:cNvPr id="113" name="ZoneTexte 112"/>
          <p:cNvSpPr txBox="1"/>
          <p:nvPr/>
        </p:nvSpPr>
        <p:spPr>
          <a:xfrm>
            <a:off x="6516216" y="987574"/>
            <a:ext cx="288032" cy="369332"/>
          </a:xfrm>
          <a:prstGeom prst="rect">
            <a:avLst/>
          </a:prstGeom>
          <a:noFill/>
        </p:spPr>
        <p:txBody>
          <a:bodyPr wrap="square" rtlCol="0">
            <a:spAutoFit/>
          </a:bodyPr>
          <a:lstStyle/>
          <a:p>
            <a:r>
              <a:rPr lang="fr-FR" b="1" dirty="0"/>
              <a:t>F</a:t>
            </a:r>
          </a:p>
        </p:txBody>
      </p:sp>
      <p:sp>
        <p:nvSpPr>
          <p:cNvPr id="114" name="ZoneTexte 113"/>
          <p:cNvSpPr txBox="1"/>
          <p:nvPr/>
        </p:nvSpPr>
        <p:spPr>
          <a:xfrm>
            <a:off x="4572000" y="1635646"/>
            <a:ext cx="1512168" cy="338554"/>
          </a:xfrm>
          <a:prstGeom prst="rect">
            <a:avLst/>
          </a:prstGeom>
          <a:noFill/>
        </p:spPr>
        <p:txBody>
          <a:bodyPr wrap="square" rtlCol="0">
            <a:spAutoFit/>
          </a:bodyPr>
          <a:lstStyle/>
          <a:p>
            <a:pPr algn="r"/>
            <a:r>
              <a:rPr lang="fr-FR" sz="1600" dirty="0"/>
              <a:t>Sec-Le-Ruisseau</a:t>
            </a:r>
          </a:p>
        </p:txBody>
      </p:sp>
      <p:sp>
        <p:nvSpPr>
          <p:cNvPr id="115" name="ZoneTexte 114"/>
          <p:cNvSpPr txBox="1"/>
          <p:nvPr/>
        </p:nvSpPr>
        <p:spPr>
          <a:xfrm>
            <a:off x="4572000" y="1347614"/>
            <a:ext cx="1152128" cy="307777"/>
          </a:xfrm>
          <a:prstGeom prst="rect">
            <a:avLst/>
          </a:prstGeom>
          <a:noFill/>
        </p:spPr>
        <p:txBody>
          <a:bodyPr wrap="square" rtlCol="0">
            <a:spAutoFit/>
          </a:bodyPr>
          <a:lstStyle/>
          <a:p>
            <a:pPr algn="r"/>
            <a:r>
              <a:rPr lang="fr-FR" sz="1400" b="1" dirty="0"/>
              <a:t>Point d’eau</a:t>
            </a:r>
          </a:p>
        </p:txBody>
      </p:sp>
      <p:sp>
        <p:nvSpPr>
          <p:cNvPr id="116" name="ZoneTexte 115"/>
          <p:cNvSpPr txBox="1"/>
          <p:nvPr/>
        </p:nvSpPr>
        <p:spPr>
          <a:xfrm>
            <a:off x="6156176" y="1347614"/>
            <a:ext cx="1080120" cy="307777"/>
          </a:xfrm>
          <a:prstGeom prst="rect">
            <a:avLst/>
          </a:prstGeom>
          <a:noFill/>
        </p:spPr>
        <p:txBody>
          <a:bodyPr wrap="square" rtlCol="0">
            <a:spAutoFit/>
          </a:bodyPr>
          <a:lstStyle/>
          <a:p>
            <a:r>
              <a:rPr lang="fr-FR" sz="1400" b="1" dirty="0"/>
              <a:t>Mesure :</a:t>
            </a:r>
          </a:p>
        </p:txBody>
      </p:sp>
      <p:cxnSp>
        <p:nvCxnSpPr>
          <p:cNvPr id="117" name="Connecteur droit 116"/>
          <p:cNvCxnSpPr/>
          <p:nvPr/>
        </p:nvCxnSpPr>
        <p:spPr>
          <a:xfrm>
            <a:off x="4463480" y="1399878"/>
            <a:ext cx="0" cy="50405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8" name="Connecteur droit 117"/>
          <p:cNvCxnSpPr/>
          <p:nvPr/>
        </p:nvCxnSpPr>
        <p:spPr>
          <a:xfrm>
            <a:off x="6084168" y="1419622"/>
            <a:ext cx="0" cy="122413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9" name="ZoneTexte 118"/>
          <p:cNvSpPr txBox="1"/>
          <p:nvPr/>
        </p:nvSpPr>
        <p:spPr>
          <a:xfrm>
            <a:off x="6444208" y="1635646"/>
            <a:ext cx="720080" cy="338554"/>
          </a:xfrm>
          <a:prstGeom prst="rect">
            <a:avLst/>
          </a:prstGeom>
          <a:noFill/>
        </p:spPr>
        <p:txBody>
          <a:bodyPr wrap="square" rtlCol="0">
            <a:spAutoFit/>
          </a:bodyPr>
          <a:lstStyle/>
          <a:p>
            <a:pPr algn="r"/>
            <a:r>
              <a:rPr lang="fr-FR" sz="1600" b="1" dirty="0">
                <a:solidFill>
                  <a:srgbClr val="3366CC"/>
                </a:solidFill>
              </a:rPr>
              <a:t>87</a:t>
            </a:r>
          </a:p>
        </p:txBody>
      </p:sp>
      <p:sp>
        <p:nvSpPr>
          <p:cNvPr id="123" name="Rectangle 122"/>
          <p:cNvSpPr/>
          <p:nvPr/>
        </p:nvSpPr>
        <p:spPr>
          <a:xfrm>
            <a:off x="4211960" y="132787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24" name="Rectangle 123"/>
          <p:cNvSpPr/>
          <p:nvPr/>
        </p:nvSpPr>
        <p:spPr>
          <a:xfrm>
            <a:off x="4211960" y="161590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26" name="ZoneTexte 125"/>
          <p:cNvSpPr txBox="1"/>
          <p:nvPr/>
        </p:nvSpPr>
        <p:spPr>
          <a:xfrm>
            <a:off x="4211960" y="1327870"/>
            <a:ext cx="288032" cy="338554"/>
          </a:xfrm>
          <a:prstGeom prst="rect">
            <a:avLst/>
          </a:prstGeom>
          <a:noFill/>
        </p:spPr>
        <p:txBody>
          <a:bodyPr wrap="square" rtlCol="0">
            <a:spAutoFit/>
          </a:bodyPr>
          <a:lstStyle/>
          <a:p>
            <a:r>
              <a:rPr lang="fr-FR" sz="1600" b="1" dirty="0"/>
              <a:t>1</a:t>
            </a:r>
          </a:p>
        </p:txBody>
      </p:sp>
      <p:sp>
        <p:nvSpPr>
          <p:cNvPr id="127" name="ZoneTexte 126"/>
          <p:cNvSpPr txBox="1"/>
          <p:nvPr/>
        </p:nvSpPr>
        <p:spPr>
          <a:xfrm>
            <a:off x="4211960" y="1615902"/>
            <a:ext cx="288032" cy="338554"/>
          </a:xfrm>
          <a:prstGeom prst="rect">
            <a:avLst/>
          </a:prstGeom>
          <a:noFill/>
        </p:spPr>
        <p:txBody>
          <a:bodyPr wrap="square" rtlCol="0">
            <a:spAutoFit/>
          </a:bodyPr>
          <a:lstStyle/>
          <a:p>
            <a:r>
              <a:rPr lang="fr-FR" sz="1600" b="1" dirty="0"/>
              <a:t>2</a:t>
            </a:r>
          </a:p>
        </p:txBody>
      </p:sp>
      <p:sp>
        <p:nvSpPr>
          <p:cNvPr id="128" name="ZoneTexte 127"/>
          <p:cNvSpPr txBox="1"/>
          <p:nvPr/>
        </p:nvSpPr>
        <p:spPr>
          <a:xfrm>
            <a:off x="395536" y="627534"/>
            <a:ext cx="7776864" cy="369332"/>
          </a:xfrm>
          <a:prstGeom prst="rect">
            <a:avLst/>
          </a:prstGeom>
          <a:noFill/>
        </p:spPr>
        <p:txBody>
          <a:bodyPr wrap="square" rtlCol="0">
            <a:spAutoFit/>
          </a:bodyPr>
          <a:lstStyle/>
          <a:p>
            <a:r>
              <a:rPr lang="fr-FR" dirty="0"/>
              <a:t>Toute valeur numérique est transformable en index de 0 à 127 par une formule</a:t>
            </a:r>
          </a:p>
        </p:txBody>
      </p:sp>
      <p:sp>
        <p:nvSpPr>
          <p:cNvPr id="129" name="ZoneTexte 128"/>
          <p:cNvSpPr txBox="1"/>
          <p:nvPr/>
        </p:nvSpPr>
        <p:spPr>
          <a:xfrm>
            <a:off x="2699792" y="1563638"/>
            <a:ext cx="288032" cy="461665"/>
          </a:xfrm>
          <a:prstGeom prst="rect">
            <a:avLst/>
          </a:prstGeom>
          <a:noFill/>
        </p:spPr>
        <p:txBody>
          <a:bodyPr wrap="square" rtlCol="0">
            <a:spAutoFit/>
          </a:bodyPr>
          <a:lstStyle/>
          <a:p>
            <a:pPr algn="r"/>
            <a:r>
              <a:rPr lang="fr-FR" sz="2400" b="1" dirty="0">
                <a:solidFill>
                  <a:schemeClr val="bg1"/>
                </a:solidFill>
              </a:rPr>
              <a:t>1</a:t>
            </a:r>
          </a:p>
        </p:txBody>
      </p:sp>
      <p:sp>
        <p:nvSpPr>
          <p:cNvPr id="130" name="ZoneTexte 129"/>
          <p:cNvSpPr txBox="1"/>
          <p:nvPr/>
        </p:nvSpPr>
        <p:spPr>
          <a:xfrm>
            <a:off x="2699792" y="1851670"/>
            <a:ext cx="288032" cy="461665"/>
          </a:xfrm>
          <a:prstGeom prst="rect">
            <a:avLst/>
          </a:prstGeom>
          <a:noFill/>
        </p:spPr>
        <p:txBody>
          <a:bodyPr wrap="square" rtlCol="0">
            <a:spAutoFit/>
          </a:bodyPr>
          <a:lstStyle/>
          <a:p>
            <a:pPr algn="r"/>
            <a:r>
              <a:rPr lang="fr-FR" sz="2400" b="1" dirty="0">
                <a:solidFill>
                  <a:schemeClr val="bg1"/>
                </a:solidFill>
              </a:rPr>
              <a:t>2</a:t>
            </a:r>
          </a:p>
        </p:txBody>
      </p:sp>
      <p:sp>
        <p:nvSpPr>
          <p:cNvPr id="131" name="ZoneTexte 130"/>
          <p:cNvSpPr txBox="1"/>
          <p:nvPr/>
        </p:nvSpPr>
        <p:spPr>
          <a:xfrm>
            <a:off x="2699792" y="2427734"/>
            <a:ext cx="288032" cy="461665"/>
          </a:xfrm>
          <a:prstGeom prst="rect">
            <a:avLst/>
          </a:prstGeom>
          <a:noFill/>
        </p:spPr>
        <p:txBody>
          <a:bodyPr wrap="square" rtlCol="0">
            <a:spAutoFit/>
          </a:bodyPr>
          <a:lstStyle/>
          <a:p>
            <a:pPr algn="r"/>
            <a:r>
              <a:rPr lang="fr-FR" sz="2400" b="1" dirty="0">
                <a:solidFill>
                  <a:schemeClr val="bg1"/>
                </a:solidFill>
              </a:rPr>
              <a:t>4</a:t>
            </a:r>
          </a:p>
        </p:txBody>
      </p:sp>
      <p:sp>
        <p:nvSpPr>
          <p:cNvPr id="133" name="Rectangle 132"/>
          <p:cNvSpPr/>
          <p:nvPr/>
        </p:nvSpPr>
        <p:spPr>
          <a:xfrm>
            <a:off x="7164288" y="2283718"/>
            <a:ext cx="792088" cy="2880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6" name="ZoneTexte 135"/>
          <p:cNvSpPr txBox="1"/>
          <p:nvPr/>
        </p:nvSpPr>
        <p:spPr>
          <a:xfrm>
            <a:off x="7164288" y="2211710"/>
            <a:ext cx="288032" cy="461665"/>
          </a:xfrm>
          <a:prstGeom prst="rect">
            <a:avLst/>
          </a:prstGeom>
          <a:noFill/>
        </p:spPr>
        <p:txBody>
          <a:bodyPr wrap="square" rtlCol="0">
            <a:spAutoFit/>
          </a:bodyPr>
          <a:lstStyle/>
          <a:p>
            <a:pPr algn="r"/>
            <a:r>
              <a:rPr lang="fr-FR" sz="2400" b="1" dirty="0">
                <a:solidFill>
                  <a:schemeClr val="bg1"/>
                </a:solidFill>
              </a:rPr>
              <a:t>2</a:t>
            </a:r>
          </a:p>
        </p:txBody>
      </p:sp>
      <p:sp>
        <p:nvSpPr>
          <p:cNvPr id="137" name="ZoneTexte 136"/>
          <p:cNvSpPr txBox="1"/>
          <p:nvPr/>
        </p:nvSpPr>
        <p:spPr>
          <a:xfrm>
            <a:off x="6948264" y="2305204"/>
            <a:ext cx="1080120" cy="338554"/>
          </a:xfrm>
          <a:prstGeom prst="rect">
            <a:avLst/>
          </a:prstGeom>
          <a:noFill/>
        </p:spPr>
        <p:txBody>
          <a:bodyPr wrap="square" rtlCol="0">
            <a:spAutoFit/>
          </a:bodyPr>
          <a:lstStyle/>
          <a:p>
            <a:pPr algn="r"/>
            <a:r>
              <a:rPr lang="fr-FR" sz="1600" dirty="0"/>
              <a:t>27</a:t>
            </a:r>
          </a:p>
        </p:txBody>
      </p:sp>
      <p:cxnSp>
        <p:nvCxnSpPr>
          <p:cNvPr id="138" name="Connecteur droit 137"/>
          <p:cNvCxnSpPr/>
          <p:nvPr/>
        </p:nvCxnSpPr>
        <p:spPr>
          <a:xfrm flipH="1">
            <a:off x="4499992" y="1923678"/>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9" name="ZoneTexte 138"/>
          <p:cNvSpPr txBox="1"/>
          <p:nvPr/>
        </p:nvSpPr>
        <p:spPr>
          <a:xfrm>
            <a:off x="4572000" y="1943422"/>
            <a:ext cx="1512168" cy="338554"/>
          </a:xfrm>
          <a:prstGeom prst="rect">
            <a:avLst/>
          </a:prstGeom>
          <a:noFill/>
        </p:spPr>
        <p:txBody>
          <a:bodyPr wrap="square" rtlCol="0">
            <a:spAutoFit/>
          </a:bodyPr>
          <a:lstStyle/>
          <a:p>
            <a:pPr algn="r"/>
            <a:r>
              <a:rPr lang="fr-FR" sz="1600" dirty="0"/>
              <a:t>Le Bled Paumé</a:t>
            </a:r>
          </a:p>
        </p:txBody>
      </p:sp>
      <p:sp>
        <p:nvSpPr>
          <p:cNvPr id="140" name="ZoneTexte 139"/>
          <p:cNvSpPr txBox="1"/>
          <p:nvPr/>
        </p:nvSpPr>
        <p:spPr>
          <a:xfrm>
            <a:off x="6444208" y="1943422"/>
            <a:ext cx="720080" cy="338554"/>
          </a:xfrm>
          <a:prstGeom prst="rect">
            <a:avLst/>
          </a:prstGeom>
          <a:noFill/>
        </p:spPr>
        <p:txBody>
          <a:bodyPr wrap="square" rtlCol="0">
            <a:spAutoFit/>
          </a:bodyPr>
          <a:lstStyle/>
          <a:p>
            <a:pPr algn="r"/>
            <a:r>
              <a:rPr lang="fr-FR" sz="1600" b="1" dirty="0">
                <a:solidFill>
                  <a:srgbClr val="3366CC"/>
                </a:solidFill>
              </a:rPr>
              <a:t>387</a:t>
            </a:r>
          </a:p>
        </p:txBody>
      </p:sp>
      <p:sp>
        <p:nvSpPr>
          <p:cNvPr id="141" name="Rectangle 140"/>
          <p:cNvSpPr/>
          <p:nvPr/>
        </p:nvSpPr>
        <p:spPr>
          <a:xfrm>
            <a:off x="4211960" y="192367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42" name="ZoneTexte 141"/>
          <p:cNvSpPr txBox="1"/>
          <p:nvPr/>
        </p:nvSpPr>
        <p:spPr>
          <a:xfrm>
            <a:off x="4211960" y="1923678"/>
            <a:ext cx="288032" cy="338554"/>
          </a:xfrm>
          <a:prstGeom prst="rect">
            <a:avLst/>
          </a:prstGeom>
          <a:noFill/>
        </p:spPr>
        <p:txBody>
          <a:bodyPr wrap="square" rtlCol="0">
            <a:spAutoFit/>
          </a:bodyPr>
          <a:lstStyle/>
          <a:p>
            <a:r>
              <a:rPr lang="fr-FR" sz="1600" b="1" dirty="0"/>
              <a:t>3</a:t>
            </a:r>
          </a:p>
        </p:txBody>
      </p:sp>
      <p:cxnSp>
        <p:nvCxnSpPr>
          <p:cNvPr id="143" name="Connecteur droit 142"/>
          <p:cNvCxnSpPr/>
          <p:nvPr/>
        </p:nvCxnSpPr>
        <p:spPr>
          <a:xfrm flipH="1">
            <a:off x="4499992" y="2283718"/>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4" name="ZoneTexte 143"/>
          <p:cNvSpPr txBox="1"/>
          <p:nvPr/>
        </p:nvSpPr>
        <p:spPr>
          <a:xfrm>
            <a:off x="4572000" y="2303462"/>
            <a:ext cx="1512168" cy="338554"/>
          </a:xfrm>
          <a:prstGeom prst="rect">
            <a:avLst/>
          </a:prstGeom>
          <a:noFill/>
        </p:spPr>
        <p:txBody>
          <a:bodyPr wrap="square" rtlCol="0">
            <a:spAutoFit/>
          </a:bodyPr>
          <a:lstStyle/>
          <a:p>
            <a:pPr algn="r"/>
            <a:r>
              <a:rPr lang="fr-FR" sz="1600" dirty="0"/>
              <a:t>Pic Le Venteux</a:t>
            </a:r>
          </a:p>
        </p:txBody>
      </p:sp>
      <p:sp>
        <p:nvSpPr>
          <p:cNvPr id="145" name="ZoneTexte 144"/>
          <p:cNvSpPr txBox="1"/>
          <p:nvPr/>
        </p:nvSpPr>
        <p:spPr>
          <a:xfrm>
            <a:off x="6444208" y="2303462"/>
            <a:ext cx="720080" cy="338554"/>
          </a:xfrm>
          <a:prstGeom prst="rect">
            <a:avLst/>
          </a:prstGeom>
          <a:noFill/>
        </p:spPr>
        <p:txBody>
          <a:bodyPr wrap="square" rtlCol="0">
            <a:spAutoFit/>
          </a:bodyPr>
          <a:lstStyle/>
          <a:p>
            <a:pPr algn="r"/>
            <a:r>
              <a:rPr lang="fr-FR" sz="1600" b="1" dirty="0">
                <a:solidFill>
                  <a:srgbClr val="3366CC"/>
                </a:solidFill>
              </a:rPr>
              <a:t>199</a:t>
            </a:r>
          </a:p>
        </p:txBody>
      </p:sp>
      <p:sp>
        <p:nvSpPr>
          <p:cNvPr id="146" name="Rectangle 145"/>
          <p:cNvSpPr/>
          <p:nvPr/>
        </p:nvSpPr>
        <p:spPr>
          <a:xfrm>
            <a:off x="4211960" y="228371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47" name="ZoneTexte 146"/>
          <p:cNvSpPr txBox="1"/>
          <p:nvPr/>
        </p:nvSpPr>
        <p:spPr>
          <a:xfrm>
            <a:off x="4211960" y="2283718"/>
            <a:ext cx="288032" cy="338554"/>
          </a:xfrm>
          <a:prstGeom prst="rect">
            <a:avLst/>
          </a:prstGeom>
          <a:noFill/>
        </p:spPr>
        <p:txBody>
          <a:bodyPr wrap="square" rtlCol="0">
            <a:spAutoFit/>
          </a:bodyPr>
          <a:lstStyle/>
          <a:p>
            <a:r>
              <a:rPr lang="fr-FR" sz="1600" b="1" dirty="0"/>
              <a:t>3</a:t>
            </a:r>
          </a:p>
        </p:txBody>
      </p:sp>
      <p:sp>
        <p:nvSpPr>
          <p:cNvPr id="151" name="Rectangle 150"/>
          <p:cNvSpPr/>
          <p:nvPr/>
        </p:nvSpPr>
        <p:spPr>
          <a:xfrm>
            <a:off x="7164288" y="1995686"/>
            <a:ext cx="792088" cy="28803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2" name="ZoneTexte 151"/>
          <p:cNvSpPr txBox="1"/>
          <p:nvPr/>
        </p:nvSpPr>
        <p:spPr>
          <a:xfrm>
            <a:off x="7164288" y="1923678"/>
            <a:ext cx="288032" cy="461665"/>
          </a:xfrm>
          <a:prstGeom prst="rect">
            <a:avLst/>
          </a:prstGeom>
          <a:noFill/>
        </p:spPr>
        <p:txBody>
          <a:bodyPr wrap="square" rtlCol="0">
            <a:spAutoFit/>
          </a:bodyPr>
          <a:lstStyle/>
          <a:p>
            <a:pPr algn="r"/>
            <a:r>
              <a:rPr lang="fr-FR" sz="2400" b="1" dirty="0">
                <a:solidFill>
                  <a:schemeClr val="bg1"/>
                </a:solidFill>
              </a:rPr>
              <a:t>4</a:t>
            </a:r>
          </a:p>
        </p:txBody>
      </p:sp>
      <p:sp>
        <p:nvSpPr>
          <p:cNvPr id="153" name="ZoneTexte 152"/>
          <p:cNvSpPr txBox="1"/>
          <p:nvPr/>
        </p:nvSpPr>
        <p:spPr>
          <a:xfrm>
            <a:off x="7308304" y="1995686"/>
            <a:ext cx="720080" cy="338554"/>
          </a:xfrm>
          <a:prstGeom prst="rect">
            <a:avLst/>
          </a:prstGeom>
          <a:noFill/>
        </p:spPr>
        <p:txBody>
          <a:bodyPr wrap="square" rtlCol="0">
            <a:spAutoFit/>
          </a:bodyPr>
          <a:lstStyle/>
          <a:p>
            <a:pPr algn="r"/>
            <a:r>
              <a:rPr lang="fr-FR" sz="1600" dirty="0"/>
              <a:t>53</a:t>
            </a:r>
          </a:p>
        </p:txBody>
      </p:sp>
      <p:sp>
        <p:nvSpPr>
          <p:cNvPr id="154" name="Rectangle 153"/>
          <p:cNvSpPr/>
          <p:nvPr/>
        </p:nvSpPr>
        <p:spPr>
          <a:xfrm>
            <a:off x="7164288" y="1707654"/>
            <a:ext cx="792088" cy="288032"/>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5" name="ZoneTexte 154"/>
          <p:cNvSpPr txBox="1"/>
          <p:nvPr/>
        </p:nvSpPr>
        <p:spPr>
          <a:xfrm>
            <a:off x="7164288" y="1635646"/>
            <a:ext cx="288032" cy="461665"/>
          </a:xfrm>
          <a:prstGeom prst="rect">
            <a:avLst/>
          </a:prstGeom>
          <a:noFill/>
        </p:spPr>
        <p:txBody>
          <a:bodyPr wrap="square" rtlCol="0">
            <a:spAutoFit/>
          </a:bodyPr>
          <a:lstStyle/>
          <a:p>
            <a:pPr algn="r"/>
            <a:r>
              <a:rPr lang="fr-FR" sz="2400" b="1" dirty="0">
                <a:solidFill>
                  <a:schemeClr val="bg1"/>
                </a:solidFill>
              </a:rPr>
              <a:t>1</a:t>
            </a:r>
          </a:p>
        </p:txBody>
      </p:sp>
      <p:sp>
        <p:nvSpPr>
          <p:cNvPr id="158" name="ZoneTexte 157"/>
          <p:cNvSpPr txBox="1"/>
          <p:nvPr/>
        </p:nvSpPr>
        <p:spPr>
          <a:xfrm>
            <a:off x="6948264" y="1707654"/>
            <a:ext cx="1080120" cy="338554"/>
          </a:xfrm>
          <a:prstGeom prst="rect">
            <a:avLst/>
          </a:prstGeom>
          <a:noFill/>
        </p:spPr>
        <p:txBody>
          <a:bodyPr wrap="square" rtlCol="0">
            <a:spAutoFit/>
          </a:bodyPr>
          <a:lstStyle/>
          <a:p>
            <a:pPr algn="r"/>
            <a:r>
              <a:rPr lang="fr-FR" sz="1600" dirty="0"/>
              <a:t>2,5</a:t>
            </a:r>
          </a:p>
        </p:txBody>
      </p:sp>
      <p:sp>
        <p:nvSpPr>
          <p:cNvPr id="159" name="ZoneTexte 158"/>
          <p:cNvSpPr txBox="1"/>
          <p:nvPr/>
        </p:nvSpPr>
        <p:spPr>
          <a:xfrm>
            <a:off x="467544" y="3025284"/>
            <a:ext cx="504056" cy="338554"/>
          </a:xfrm>
          <a:prstGeom prst="rect">
            <a:avLst/>
          </a:prstGeom>
          <a:noFill/>
          <a:ln>
            <a:solidFill>
              <a:schemeClr val="tx1"/>
            </a:solidFill>
          </a:ln>
        </p:spPr>
        <p:txBody>
          <a:bodyPr wrap="square" rtlCol="0">
            <a:spAutoFit/>
          </a:bodyPr>
          <a:lstStyle/>
          <a:p>
            <a:pPr algn="r"/>
            <a:r>
              <a:rPr lang="fr-FR" sz="1600" dirty="0"/>
              <a:t>0</a:t>
            </a:r>
          </a:p>
        </p:txBody>
      </p:sp>
      <p:sp>
        <p:nvSpPr>
          <p:cNvPr id="160" name="ZoneTexte 159"/>
          <p:cNvSpPr txBox="1"/>
          <p:nvPr/>
        </p:nvSpPr>
        <p:spPr>
          <a:xfrm>
            <a:off x="467544" y="3385324"/>
            <a:ext cx="504056" cy="338554"/>
          </a:xfrm>
          <a:prstGeom prst="rect">
            <a:avLst/>
          </a:prstGeom>
          <a:noFill/>
          <a:ln>
            <a:solidFill>
              <a:schemeClr val="tx1"/>
            </a:solidFill>
          </a:ln>
        </p:spPr>
        <p:txBody>
          <a:bodyPr wrap="square" rtlCol="0">
            <a:spAutoFit/>
          </a:bodyPr>
          <a:lstStyle/>
          <a:p>
            <a:pPr algn="r"/>
            <a:r>
              <a:rPr lang="fr-FR" sz="1600" dirty="0"/>
              <a:t>100</a:t>
            </a:r>
          </a:p>
        </p:txBody>
      </p:sp>
      <p:sp>
        <p:nvSpPr>
          <p:cNvPr id="162" name="ZoneTexte 161"/>
          <p:cNvSpPr txBox="1"/>
          <p:nvPr/>
        </p:nvSpPr>
        <p:spPr>
          <a:xfrm>
            <a:off x="467544" y="3745364"/>
            <a:ext cx="504056" cy="338554"/>
          </a:xfrm>
          <a:prstGeom prst="rect">
            <a:avLst/>
          </a:prstGeom>
          <a:noFill/>
          <a:ln>
            <a:solidFill>
              <a:schemeClr val="tx1"/>
            </a:solidFill>
          </a:ln>
        </p:spPr>
        <p:txBody>
          <a:bodyPr wrap="square" rtlCol="0">
            <a:spAutoFit/>
          </a:bodyPr>
          <a:lstStyle/>
          <a:p>
            <a:pPr algn="r"/>
            <a:r>
              <a:rPr lang="fr-FR" sz="1600" dirty="0"/>
              <a:t>200</a:t>
            </a:r>
          </a:p>
        </p:txBody>
      </p:sp>
      <p:sp>
        <p:nvSpPr>
          <p:cNvPr id="237" name="ZoneTexte 236"/>
          <p:cNvSpPr txBox="1"/>
          <p:nvPr/>
        </p:nvSpPr>
        <p:spPr>
          <a:xfrm>
            <a:off x="467544" y="4105404"/>
            <a:ext cx="504056" cy="338554"/>
          </a:xfrm>
          <a:prstGeom prst="rect">
            <a:avLst/>
          </a:prstGeom>
          <a:noFill/>
          <a:ln>
            <a:solidFill>
              <a:schemeClr val="tx1"/>
            </a:solidFill>
          </a:ln>
        </p:spPr>
        <p:txBody>
          <a:bodyPr wrap="square" rtlCol="0">
            <a:spAutoFit/>
          </a:bodyPr>
          <a:lstStyle/>
          <a:p>
            <a:pPr algn="r"/>
            <a:r>
              <a:rPr lang="fr-FR" sz="1600" dirty="0"/>
              <a:t>300</a:t>
            </a:r>
          </a:p>
        </p:txBody>
      </p:sp>
      <p:sp>
        <p:nvSpPr>
          <p:cNvPr id="243" name="ZoneTexte 242"/>
          <p:cNvSpPr txBox="1"/>
          <p:nvPr/>
        </p:nvSpPr>
        <p:spPr>
          <a:xfrm>
            <a:off x="1115616" y="3025284"/>
            <a:ext cx="504056" cy="338554"/>
          </a:xfrm>
          <a:prstGeom prst="rect">
            <a:avLst/>
          </a:prstGeom>
          <a:noFill/>
          <a:ln>
            <a:solidFill>
              <a:schemeClr val="tx1"/>
            </a:solidFill>
          </a:ln>
        </p:spPr>
        <p:txBody>
          <a:bodyPr wrap="square" rtlCol="0">
            <a:spAutoFit/>
          </a:bodyPr>
          <a:lstStyle/>
          <a:p>
            <a:pPr algn="r"/>
            <a:r>
              <a:rPr lang="fr-FR" sz="1600" dirty="0"/>
              <a:t>99</a:t>
            </a:r>
          </a:p>
        </p:txBody>
      </p:sp>
      <p:sp>
        <p:nvSpPr>
          <p:cNvPr id="244" name="ZoneTexte 243"/>
          <p:cNvSpPr txBox="1"/>
          <p:nvPr/>
        </p:nvSpPr>
        <p:spPr>
          <a:xfrm>
            <a:off x="1115616" y="3385324"/>
            <a:ext cx="504056" cy="338554"/>
          </a:xfrm>
          <a:prstGeom prst="rect">
            <a:avLst/>
          </a:prstGeom>
          <a:noFill/>
          <a:ln>
            <a:solidFill>
              <a:schemeClr val="tx1"/>
            </a:solidFill>
          </a:ln>
        </p:spPr>
        <p:txBody>
          <a:bodyPr wrap="square" rtlCol="0">
            <a:spAutoFit/>
          </a:bodyPr>
          <a:lstStyle/>
          <a:p>
            <a:pPr algn="r"/>
            <a:r>
              <a:rPr lang="fr-FR" sz="1600" dirty="0"/>
              <a:t>199</a:t>
            </a:r>
          </a:p>
        </p:txBody>
      </p:sp>
      <p:sp>
        <p:nvSpPr>
          <p:cNvPr id="245" name="ZoneTexte 244"/>
          <p:cNvSpPr txBox="1"/>
          <p:nvPr/>
        </p:nvSpPr>
        <p:spPr>
          <a:xfrm>
            <a:off x="1115616" y="3745364"/>
            <a:ext cx="504056" cy="338554"/>
          </a:xfrm>
          <a:prstGeom prst="rect">
            <a:avLst/>
          </a:prstGeom>
          <a:noFill/>
          <a:ln>
            <a:solidFill>
              <a:schemeClr val="tx1"/>
            </a:solidFill>
          </a:ln>
        </p:spPr>
        <p:txBody>
          <a:bodyPr wrap="square" rtlCol="0">
            <a:spAutoFit/>
          </a:bodyPr>
          <a:lstStyle/>
          <a:p>
            <a:pPr algn="r"/>
            <a:r>
              <a:rPr lang="fr-FR" sz="1600" dirty="0"/>
              <a:t>299</a:t>
            </a:r>
          </a:p>
        </p:txBody>
      </p:sp>
      <p:sp>
        <p:nvSpPr>
          <p:cNvPr id="246" name="ZoneTexte 245"/>
          <p:cNvSpPr txBox="1"/>
          <p:nvPr/>
        </p:nvSpPr>
        <p:spPr>
          <a:xfrm>
            <a:off x="1115616" y="4105404"/>
            <a:ext cx="504056" cy="338554"/>
          </a:xfrm>
          <a:prstGeom prst="rect">
            <a:avLst/>
          </a:prstGeom>
          <a:noFill/>
          <a:ln>
            <a:solidFill>
              <a:schemeClr val="tx1"/>
            </a:solidFill>
          </a:ln>
        </p:spPr>
        <p:txBody>
          <a:bodyPr wrap="square" rtlCol="0">
            <a:spAutoFit/>
          </a:bodyPr>
          <a:lstStyle/>
          <a:p>
            <a:pPr algn="r"/>
            <a:r>
              <a:rPr lang="fr-FR" sz="1600" dirty="0"/>
              <a:t>399</a:t>
            </a:r>
          </a:p>
        </p:txBody>
      </p:sp>
      <p:sp>
        <p:nvSpPr>
          <p:cNvPr id="249" name="ZoneTexte 248"/>
          <p:cNvSpPr txBox="1"/>
          <p:nvPr/>
        </p:nvSpPr>
        <p:spPr>
          <a:xfrm>
            <a:off x="251520" y="3003798"/>
            <a:ext cx="1944216" cy="400110"/>
          </a:xfrm>
          <a:prstGeom prst="rect">
            <a:avLst/>
          </a:prstGeom>
          <a:noFill/>
        </p:spPr>
        <p:txBody>
          <a:bodyPr wrap="square" rtlCol="0">
            <a:spAutoFit/>
          </a:bodyPr>
          <a:lstStyle/>
          <a:p>
            <a:r>
              <a:rPr lang="fr-FR" sz="2000" dirty="0"/>
              <a:t>[           ,          [=</a:t>
            </a:r>
          </a:p>
        </p:txBody>
      </p:sp>
      <p:sp>
        <p:nvSpPr>
          <p:cNvPr id="250" name="ZoneTexte 249"/>
          <p:cNvSpPr txBox="1"/>
          <p:nvPr/>
        </p:nvSpPr>
        <p:spPr>
          <a:xfrm>
            <a:off x="1907704" y="3003798"/>
            <a:ext cx="504056" cy="338554"/>
          </a:xfrm>
          <a:prstGeom prst="rect">
            <a:avLst/>
          </a:prstGeom>
          <a:noFill/>
          <a:ln>
            <a:solidFill>
              <a:schemeClr val="tx1"/>
            </a:solidFill>
          </a:ln>
        </p:spPr>
        <p:txBody>
          <a:bodyPr wrap="square" rtlCol="0">
            <a:spAutoFit/>
          </a:bodyPr>
          <a:lstStyle/>
          <a:p>
            <a:pPr algn="r"/>
            <a:r>
              <a:rPr lang="fr-FR" sz="1600" dirty="0"/>
              <a:t>1</a:t>
            </a:r>
          </a:p>
        </p:txBody>
      </p:sp>
      <p:sp>
        <p:nvSpPr>
          <p:cNvPr id="251" name="ZoneTexte 250"/>
          <p:cNvSpPr txBox="1"/>
          <p:nvPr/>
        </p:nvSpPr>
        <p:spPr>
          <a:xfrm>
            <a:off x="1907704" y="3363838"/>
            <a:ext cx="504056" cy="338554"/>
          </a:xfrm>
          <a:prstGeom prst="rect">
            <a:avLst/>
          </a:prstGeom>
          <a:noFill/>
          <a:ln>
            <a:solidFill>
              <a:schemeClr val="tx1"/>
            </a:solidFill>
          </a:ln>
        </p:spPr>
        <p:txBody>
          <a:bodyPr wrap="square" rtlCol="0">
            <a:spAutoFit/>
          </a:bodyPr>
          <a:lstStyle/>
          <a:p>
            <a:pPr algn="r"/>
            <a:r>
              <a:rPr lang="fr-FR" sz="1600" dirty="0"/>
              <a:t>2</a:t>
            </a:r>
          </a:p>
        </p:txBody>
      </p:sp>
      <p:sp>
        <p:nvSpPr>
          <p:cNvPr id="252" name="ZoneTexte 251"/>
          <p:cNvSpPr txBox="1"/>
          <p:nvPr/>
        </p:nvSpPr>
        <p:spPr>
          <a:xfrm>
            <a:off x="1907704" y="3723878"/>
            <a:ext cx="504056" cy="338554"/>
          </a:xfrm>
          <a:prstGeom prst="rect">
            <a:avLst/>
          </a:prstGeom>
          <a:noFill/>
          <a:ln>
            <a:solidFill>
              <a:schemeClr val="tx1"/>
            </a:solidFill>
          </a:ln>
        </p:spPr>
        <p:txBody>
          <a:bodyPr wrap="square" rtlCol="0">
            <a:spAutoFit/>
          </a:bodyPr>
          <a:lstStyle/>
          <a:p>
            <a:pPr algn="r"/>
            <a:r>
              <a:rPr lang="fr-FR" sz="1600" dirty="0"/>
              <a:t>3</a:t>
            </a:r>
          </a:p>
        </p:txBody>
      </p:sp>
      <p:sp>
        <p:nvSpPr>
          <p:cNvPr id="253" name="ZoneTexte 252"/>
          <p:cNvSpPr txBox="1"/>
          <p:nvPr/>
        </p:nvSpPr>
        <p:spPr>
          <a:xfrm>
            <a:off x="1907704" y="4083918"/>
            <a:ext cx="504056" cy="338554"/>
          </a:xfrm>
          <a:prstGeom prst="rect">
            <a:avLst/>
          </a:prstGeom>
          <a:noFill/>
          <a:ln>
            <a:solidFill>
              <a:schemeClr val="tx1"/>
            </a:solidFill>
          </a:ln>
        </p:spPr>
        <p:txBody>
          <a:bodyPr wrap="square" rtlCol="0">
            <a:spAutoFit/>
          </a:bodyPr>
          <a:lstStyle/>
          <a:p>
            <a:pPr algn="r"/>
            <a:r>
              <a:rPr lang="fr-FR" sz="1600" dirty="0"/>
              <a:t>4</a:t>
            </a:r>
          </a:p>
        </p:txBody>
      </p:sp>
      <p:sp>
        <p:nvSpPr>
          <p:cNvPr id="254" name="ZoneTexte 253"/>
          <p:cNvSpPr txBox="1"/>
          <p:nvPr/>
        </p:nvSpPr>
        <p:spPr>
          <a:xfrm>
            <a:off x="251520" y="3363838"/>
            <a:ext cx="1944216" cy="400110"/>
          </a:xfrm>
          <a:prstGeom prst="rect">
            <a:avLst/>
          </a:prstGeom>
          <a:noFill/>
        </p:spPr>
        <p:txBody>
          <a:bodyPr wrap="square" rtlCol="0">
            <a:spAutoFit/>
          </a:bodyPr>
          <a:lstStyle/>
          <a:p>
            <a:r>
              <a:rPr lang="fr-FR" sz="2000" dirty="0"/>
              <a:t>[           ,          [=</a:t>
            </a:r>
          </a:p>
        </p:txBody>
      </p:sp>
      <p:sp>
        <p:nvSpPr>
          <p:cNvPr id="255" name="ZoneTexte 254"/>
          <p:cNvSpPr txBox="1"/>
          <p:nvPr/>
        </p:nvSpPr>
        <p:spPr>
          <a:xfrm>
            <a:off x="251520" y="3723878"/>
            <a:ext cx="1944216" cy="400110"/>
          </a:xfrm>
          <a:prstGeom prst="rect">
            <a:avLst/>
          </a:prstGeom>
          <a:noFill/>
        </p:spPr>
        <p:txBody>
          <a:bodyPr wrap="square" rtlCol="0">
            <a:spAutoFit/>
          </a:bodyPr>
          <a:lstStyle/>
          <a:p>
            <a:r>
              <a:rPr lang="fr-FR" sz="2000" dirty="0"/>
              <a:t>[           ,          [=</a:t>
            </a:r>
          </a:p>
        </p:txBody>
      </p:sp>
      <p:sp>
        <p:nvSpPr>
          <p:cNvPr id="256" name="ZoneTexte 255"/>
          <p:cNvSpPr txBox="1"/>
          <p:nvPr/>
        </p:nvSpPr>
        <p:spPr>
          <a:xfrm>
            <a:off x="251520" y="4083918"/>
            <a:ext cx="1944216" cy="400110"/>
          </a:xfrm>
          <a:prstGeom prst="rect">
            <a:avLst/>
          </a:prstGeom>
          <a:noFill/>
        </p:spPr>
        <p:txBody>
          <a:bodyPr wrap="square" rtlCol="0">
            <a:spAutoFit/>
          </a:bodyPr>
          <a:lstStyle/>
          <a:p>
            <a:r>
              <a:rPr lang="fr-FR" sz="2000" dirty="0"/>
              <a:t>[           ,          [=</a:t>
            </a:r>
          </a:p>
        </p:txBody>
      </p:sp>
      <p:sp>
        <p:nvSpPr>
          <p:cNvPr id="257" name="ZoneTexte 256"/>
          <p:cNvSpPr txBox="1"/>
          <p:nvPr/>
        </p:nvSpPr>
        <p:spPr>
          <a:xfrm>
            <a:off x="3059832" y="3046770"/>
            <a:ext cx="504056" cy="307777"/>
          </a:xfrm>
          <a:prstGeom prst="rect">
            <a:avLst/>
          </a:prstGeom>
          <a:noFill/>
          <a:ln>
            <a:solidFill>
              <a:schemeClr val="tx1"/>
            </a:solidFill>
          </a:ln>
        </p:spPr>
        <p:txBody>
          <a:bodyPr wrap="square" rtlCol="0">
            <a:spAutoFit/>
          </a:bodyPr>
          <a:lstStyle/>
          <a:p>
            <a:pPr algn="r"/>
            <a:r>
              <a:rPr lang="fr-FR" sz="1400" dirty="0"/>
              <a:t>0</a:t>
            </a:r>
          </a:p>
        </p:txBody>
      </p:sp>
      <p:sp>
        <p:nvSpPr>
          <p:cNvPr id="258" name="ZoneTexte 257"/>
          <p:cNvSpPr txBox="1"/>
          <p:nvPr/>
        </p:nvSpPr>
        <p:spPr>
          <a:xfrm>
            <a:off x="3059832" y="3406810"/>
            <a:ext cx="504056" cy="307777"/>
          </a:xfrm>
          <a:prstGeom prst="rect">
            <a:avLst/>
          </a:prstGeom>
          <a:noFill/>
          <a:ln>
            <a:solidFill>
              <a:schemeClr val="tx1"/>
            </a:solidFill>
          </a:ln>
        </p:spPr>
        <p:txBody>
          <a:bodyPr wrap="square" rtlCol="0">
            <a:spAutoFit/>
          </a:bodyPr>
          <a:lstStyle/>
          <a:p>
            <a:pPr algn="r"/>
            <a:r>
              <a:rPr lang="fr-FR" sz="1400" dirty="0"/>
              <a:t>1,00</a:t>
            </a:r>
          </a:p>
        </p:txBody>
      </p:sp>
      <p:sp>
        <p:nvSpPr>
          <p:cNvPr id="259" name="ZoneTexte 258"/>
          <p:cNvSpPr txBox="1"/>
          <p:nvPr/>
        </p:nvSpPr>
        <p:spPr>
          <a:xfrm>
            <a:off x="3059832" y="3766850"/>
            <a:ext cx="504056" cy="307777"/>
          </a:xfrm>
          <a:prstGeom prst="rect">
            <a:avLst/>
          </a:prstGeom>
          <a:noFill/>
          <a:ln>
            <a:solidFill>
              <a:schemeClr val="tx1"/>
            </a:solidFill>
          </a:ln>
        </p:spPr>
        <p:txBody>
          <a:bodyPr wrap="square" rtlCol="0">
            <a:spAutoFit/>
          </a:bodyPr>
          <a:lstStyle/>
          <a:p>
            <a:pPr algn="r"/>
            <a:r>
              <a:rPr lang="fr-FR" sz="1400" dirty="0"/>
              <a:t>2,00</a:t>
            </a:r>
          </a:p>
        </p:txBody>
      </p:sp>
      <p:sp>
        <p:nvSpPr>
          <p:cNvPr id="260" name="ZoneTexte 259"/>
          <p:cNvSpPr txBox="1"/>
          <p:nvPr/>
        </p:nvSpPr>
        <p:spPr>
          <a:xfrm>
            <a:off x="3059832" y="4126890"/>
            <a:ext cx="504056" cy="307777"/>
          </a:xfrm>
          <a:prstGeom prst="rect">
            <a:avLst/>
          </a:prstGeom>
          <a:noFill/>
          <a:ln>
            <a:solidFill>
              <a:schemeClr val="tx1"/>
            </a:solidFill>
          </a:ln>
        </p:spPr>
        <p:txBody>
          <a:bodyPr wrap="square" rtlCol="0">
            <a:spAutoFit/>
          </a:bodyPr>
          <a:lstStyle/>
          <a:p>
            <a:pPr algn="r"/>
            <a:r>
              <a:rPr lang="fr-FR" sz="1400" dirty="0"/>
              <a:t>3,00</a:t>
            </a:r>
          </a:p>
        </p:txBody>
      </p:sp>
      <p:sp>
        <p:nvSpPr>
          <p:cNvPr id="261" name="ZoneTexte 260"/>
          <p:cNvSpPr txBox="1"/>
          <p:nvPr/>
        </p:nvSpPr>
        <p:spPr>
          <a:xfrm>
            <a:off x="3707904" y="3046770"/>
            <a:ext cx="504056" cy="307777"/>
          </a:xfrm>
          <a:prstGeom prst="rect">
            <a:avLst/>
          </a:prstGeom>
          <a:noFill/>
          <a:ln>
            <a:solidFill>
              <a:schemeClr val="tx1"/>
            </a:solidFill>
          </a:ln>
        </p:spPr>
        <p:txBody>
          <a:bodyPr wrap="square" rtlCol="0">
            <a:spAutoFit/>
          </a:bodyPr>
          <a:lstStyle/>
          <a:p>
            <a:pPr algn="r"/>
            <a:r>
              <a:rPr lang="fr-FR" sz="1400" dirty="0"/>
              <a:t>0,99</a:t>
            </a:r>
          </a:p>
        </p:txBody>
      </p:sp>
      <p:sp>
        <p:nvSpPr>
          <p:cNvPr id="262" name="ZoneTexte 261"/>
          <p:cNvSpPr txBox="1"/>
          <p:nvPr/>
        </p:nvSpPr>
        <p:spPr>
          <a:xfrm>
            <a:off x="3707904" y="3406810"/>
            <a:ext cx="504056" cy="307777"/>
          </a:xfrm>
          <a:prstGeom prst="rect">
            <a:avLst/>
          </a:prstGeom>
          <a:noFill/>
          <a:ln>
            <a:solidFill>
              <a:schemeClr val="tx1"/>
            </a:solidFill>
          </a:ln>
        </p:spPr>
        <p:txBody>
          <a:bodyPr wrap="square" rtlCol="0">
            <a:spAutoFit/>
          </a:bodyPr>
          <a:lstStyle/>
          <a:p>
            <a:pPr algn="r"/>
            <a:r>
              <a:rPr lang="fr-FR" sz="1400" dirty="0"/>
              <a:t>1,99</a:t>
            </a:r>
          </a:p>
        </p:txBody>
      </p:sp>
      <p:sp>
        <p:nvSpPr>
          <p:cNvPr id="263" name="ZoneTexte 262"/>
          <p:cNvSpPr txBox="1"/>
          <p:nvPr/>
        </p:nvSpPr>
        <p:spPr>
          <a:xfrm>
            <a:off x="3707904" y="3766850"/>
            <a:ext cx="504056" cy="307777"/>
          </a:xfrm>
          <a:prstGeom prst="rect">
            <a:avLst/>
          </a:prstGeom>
          <a:noFill/>
          <a:ln>
            <a:solidFill>
              <a:schemeClr val="tx1"/>
            </a:solidFill>
          </a:ln>
        </p:spPr>
        <p:txBody>
          <a:bodyPr wrap="square" rtlCol="0">
            <a:spAutoFit/>
          </a:bodyPr>
          <a:lstStyle/>
          <a:p>
            <a:pPr algn="r"/>
            <a:r>
              <a:rPr lang="fr-FR" sz="1400" dirty="0"/>
              <a:t>2,99</a:t>
            </a:r>
          </a:p>
        </p:txBody>
      </p:sp>
      <p:sp>
        <p:nvSpPr>
          <p:cNvPr id="264" name="ZoneTexte 263"/>
          <p:cNvSpPr txBox="1"/>
          <p:nvPr/>
        </p:nvSpPr>
        <p:spPr>
          <a:xfrm>
            <a:off x="3707904" y="4126890"/>
            <a:ext cx="504056" cy="307777"/>
          </a:xfrm>
          <a:prstGeom prst="rect">
            <a:avLst/>
          </a:prstGeom>
          <a:noFill/>
          <a:ln>
            <a:solidFill>
              <a:schemeClr val="tx1"/>
            </a:solidFill>
          </a:ln>
        </p:spPr>
        <p:txBody>
          <a:bodyPr wrap="square" rtlCol="0">
            <a:spAutoFit/>
          </a:bodyPr>
          <a:lstStyle/>
          <a:p>
            <a:pPr algn="r"/>
            <a:r>
              <a:rPr lang="fr-FR" sz="1400" dirty="0"/>
              <a:t>3,99</a:t>
            </a:r>
          </a:p>
        </p:txBody>
      </p:sp>
      <p:sp>
        <p:nvSpPr>
          <p:cNvPr id="273" name="ZoneTexte 272"/>
          <p:cNvSpPr txBox="1"/>
          <p:nvPr/>
        </p:nvSpPr>
        <p:spPr>
          <a:xfrm>
            <a:off x="3059832" y="2778482"/>
            <a:ext cx="792088" cy="369332"/>
          </a:xfrm>
          <a:prstGeom prst="rect">
            <a:avLst/>
          </a:prstGeom>
          <a:noFill/>
        </p:spPr>
        <p:txBody>
          <a:bodyPr wrap="square" rtlCol="0">
            <a:spAutoFit/>
          </a:bodyPr>
          <a:lstStyle/>
          <a:p>
            <a:r>
              <a:rPr lang="fr-FR" b="1" dirty="0"/>
              <a:t>x/100</a:t>
            </a:r>
          </a:p>
        </p:txBody>
      </p:sp>
      <p:sp>
        <p:nvSpPr>
          <p:cNvPr id="274" name="ZoneTexte 273"/>
          <p:cNvSpPr txBox="1"/>
          <p:nvPr/>
        </p:nvSpPr>
        <p:spPr>
          <a:xfrm>
            <a:off x="4644008" y="3046770"/>
            <a:ext cx="504056" cy="307777"/>
          </a:xfrm>
          <a:prstGeom prst="rect">
            <a:avLst/>
          </a:prstGeom>
          <a:noFill/>
          <a:ln>
            <a:solidFill>
              <a:schemeClr val="tx1"/>
            </a:solidFill>
          </a:ln>
        </p:spPr>
        <p:txBody>
          <a:bodyPr wrap="square" rtlCol="0">
            <a:spAutoFit/>
          </a:bodyPr>
          <a:lstStyle/>
          <a:p>
            <a:pPr algn="r"/>
            <a:r>
              <a:rPr lang="fr-FR" sz="1400" dirty="0"/>
              <a:t>0</a:t>
            </a:r>
          </a:p>
        </p:txBody>
      </p:sp>
      <p:sp>
        <p:nvSpPr>
          <p:cNvPr id="275" name="ZoneTexte 274"/>
          <p:cNvSpPr txBox="1"/>
          <p:nvPr/>
        </p:nvSpPr>
        <p:spPr>
          <a:xfrm>
            <a:off x="4644008" y="3406810"/>
            <a:ext cx="504056" cy="307777"/>
          </a:xfrm>
          <a:prstGeom prst="rect">
            <a:avLst/>
          </a:prstGeom>
          <a:noFill/>
          <a:ln>
            <a:solidFill>
              <a:schemeClr val="tx1"/>
            </a:solidFill>
          </a:ln>
        </p:spPr>
        <p:txBody>
          <a:bodyPr wrap="square" rtlCol="0">
            <a:spAutoFit/>
          </a:bodyPr>
          <a:lstStyle/>
          <a:p>
            <a:pPr algn="r"/>
            <a:r>
              <a:rPr lang="fr-FR" sz="1400" dirty="0"/>
              <a:t>1</a:t>
            </a:r>
          </a:p>
        </p:txBody>
      </p:sp>
      <p:sp>
        <p:nvSpPr>
          <p:cNvPr id="276" name="ZoneTexte 275"/>
          <p:cNvSpPr txBox="1"/>
          <p:nvPr/>
        </p:nvSpPr>
        <p:spPr>
          <a:xfrm>
            <a:off x="4644008" y="3766850"/>
            <a:ext cx="504056" cy="307777"/>
          </a:xfrm>
          <a:prstGeom prst="rect">
            <a:avLst/>
          </a:prstGeom>
          <a:noFill/>
          <a:ln>
            <a:solidFill>
              <a:schemeClr val="tx1"/>
            </a:solidFill>
          </a:ln>
        </p:spPr>
        <p:txBody>
          <a:bodyPr wrap="square" rtlCol="0">
            <a:spAutoFit/>
          </a:bodyPr>
          <a:lstStyle/>
          <a:p>
            <a:pPr algn="r"/>
            <a:r>
              <a:rPr lang="fr-FR" sz="1400" dirty="0"/>
              <a:t>2</a:t>
            </a:r>
          </a:p>
        </p:txBody>
      </p:sp>
      <p:sp>
        <p:nvSpPr>
          <p:cNvPr id="277" name="ZoneTexte 276"/>
          <p:cNvSpPr txBox="1"/>
          <p:nvPr/>
        </p:nvSpPr>
        <p:spPr>
          <a:xfrm>
            <a:off x="4644008" y="4126890"/>
            <a:ext cx="504056" cy="307777"/>
          </a:xfrm>
          <a:prstGeom prst="rect">
            <a:avLst/>
          </a:prstGeom>
          <a:noFill/>
          <a:ln>
            <a:solidFill>
              <a:schemeClr val="tx1"/>
            </a:solidFill>
          </a:ln>
        </p:spPr>
        <p:txBody>
          <a:bodyPr wrap="square" rtlCol="0">
            <a:spAutoFit/>
          </a:bodyPr>
          <a:lstStyle/>
          <a:p>
            <a:pPr algn="r"/>
            <a:r>
              <a:rPr lang="fr-FR" sz="1400" dirty="0"/>
              <a:t>3</a:t>
            </a:r>
          </a:p>
        </p:txBody>
      </p:sp>
      <p:sp>
        <p:nvSpPr>
          <p:cNvPr id="283" name="ZoneTexte 282"/>
          <p:cNvSpPr txBox="1"/>
          <p:nvPr/>
        </p:nvSpPr>
        <p:spPr>
          <a:xfrm>
            <a:off x="4283968" y="2778482"/>
            <a:ext cx="1584176" cy="369332"/>
          </a:xfrm>
          <a:prstGeom prst="rect">
            <a:avLst/>
          </a:prstGeom>
          <a:noFill/>
        </p:spPr>
        <p:txBody>
          <a:bodyPr wrap="square" rtlCol="0">
            <a:spAutoFit/>
          </a:bodyPr>
          <a:lstStyle/>
          <a:p>
            <a:r>
              <a:rPr lang="fr-FR" b="1" dirty="0"/>
              <a:t>Partie entière</a:t>
            </a:r>
          </a:p>
        </p:txBody>
      </p:sp>
      <p:sp>
        <p:nvSpPr>
          <p:cNvPr id="292" name="ZoneTexte 291"/>
          <p:cNvSpPr txBox="1"/>
          <p:nvPr/>
        </p:nvSpPr>
        <p:spPr>
          <a:xfrm>
            <a:off x="7452320" y="3723878"/>
            <a:ext cx="1584176" cy="369332"/>
          </a:xfrm>
          <a:prstGeom prst="rect">
            <a:avLst/>
          </a:prstGeom>
          <a:noFill/>
        </p:spPr>
        <p:txBody>
          <a:bodyPr wrap="square" rtlCol="0">
            <a:spAutoFit/>
          </a:bodyPr>
          <a:lstStyle/>
          <a:p>
            <a:r>
              <a:rPr lang="fr-FR" b="1" dirty="0"/>
              <a:t>INT(x/100)+1</a:t>
            </a:r>
          </a:p>
        </p:txBody>
      </p:sp>
      <p:sp>
        <p:nvSpPr>
          <p:cNvPr id="293" name="ZoneTexte 292"/>
          <p:cNvSpPr txBox="1"/>
          <p:nvPr/>
        </p:nvSpPr>
        <p:spPr>
          <a:xfrm>
            <a:off x="7380312" y="3435846"/>
            <a:ext cx="1584176" cy="369332"/>
          </a:xfrm>
          <a:prstGeom prst="rect">
            <a:avLst/>
          </a:prstGeom>
          <a:noFill/>
        </p:spPr>
        <p:txBody>
          <a:bodyPr wrap="square" rtlCol="0">
            <a:spAutoFit/>
          </a:bodyPr>
          <a:lstStyle/>
          <a:p>
            <a:r>
              <a:rPr lang="fr-FR" b="1" dirty="0"/>
              <a:t>ENT(x/100)+1</a:t>
            </a:r>
          </a:p>
        </p:txBody>
      </p:sp>
      <p:sp>
        <p:nvSpPr>
          <p:cNvPr id="294" name="ZoneTexte 293"/>
          <p:cNvSpPr txBox="1"/>
          <p:nvPr/>
        </p:nvSpPr>
        <p:spPr>
          <a:xfrm>
            <a:off x="5220072" y="3056061"/>
            <a:ext cx="504056" cy="307777"/>
          </a:xfrm>
          <a:prstGeom prst="rect">
            <a:avLst/>
          </a:prstGeom>
          <a:noFill/>
          <a:ln>
            <a:solidFill>
              <a:schemeClr val="tx1"/>
            </a:solidFill>
          </a:ln>
        </p:spPr>
        <p:txBody>
          <a:bodyPr wrap="square" rtlCol="0">
            <a:spAutoFit/>
          </a:bodyPr>
          <a:lstStyle/>
          <a:p>
            <a:pPr algn="r"/>
            <a:r>
              <a:rPr lang="fr-FR" sz="1400" dirty="0"/>
              <a:t>0</a:t>
            </a:r>
          </a:p>
        </p:txBody>
      </p:sp>
      <p:sp>
        <p:nvSpPr>
          <p:cNvPr id="295" name="ZoneTexte 294"/>
          <p:cNvSpPr txBox="1"/>
          <p:nvPr/>
        </p:nvSpPr>
        <p:spPr>
          <a:xfrm>
            <a:off x="5220072" y="3416101"/>
            <a:ext cx="504056" cy="307777"/>
          </a:xfrm>
          <a:prstGeom prst="rect">
            <a:avLst/>
          </a:prstGeom>
          <a:noFill/>
          <a:ln>
            <a:solidFill>
              <a:schemeClr val="tx1"/>
            </a:solidFill>
          </a:ln>
        </p:spPr>
        <p:txBody>
          <a:bodyPr wrap="square" rtlCol="0">
            <a:spAutoFit/>
          </a:bodyPr>
          <a:lstStyle/>
          <a:p>
            <a:pPr algn="r"/>
            <a:r>
              <a:rPr lang="fr-FR" sz="1400" dirty="0"/>
              <a:t>1</a:t>
            </a:r>
          </a:p>
        </p:txBody>
      </p:sp>
      <p:sp>
        <p:nvSpPr>
          <p:cNvPr id="296" name="ZoneTexte 295"/>
          <p:cNvSpPr txBox="1"/>
          <p:nvPr/>
        </p:nvSpPr>
        <p:spPr>
          <a:xfrm>
            <a:off x="5220072" y="3776141"/>
            <a:ext cx="504056" cy="307777"/>
          </a:xfrm>
          <a:prstGeom prst="rect">
            <a:avLst/>
          </a:prstGeom>
          <a:noFill/>
          <a:ln>
            <a:solidFill>
              <a:schemeClr val="tx1"/>
            </a:solidFill>
          </a:ln>
        </p:spPr>
        <p:txBody>
          <a:bodyPr wrap="square" rtlCol="0">
            <a:spAutoFit/>
          </a:bodyPr>
          <a:lstStyle/>
          <a:p>
            <a:pPr algn="r"/>
            <a:r>
              <a:rPr lang="fr-FR" sz="1400" dirty="0"/>
              <a:t>2</a:t>
            </a:r>
          </a:p>
        </p:txBody>
      </p:sp>
      <p:sp>
        <p:nvSpPr>
          <p:cNvPr id="297" name="ZoneTexte 296"/>
          <p:cNvSpPr txBox="1"/>
          <p:nvPr/>
        </p:nvSpPr>
        <p:spPr>
          <a:xfrm>
            <a:off x="5220072" y="4136181"/>
            <a:ext cx="504056" cy="307777"/>
          </a:xfrm>
          <a:prstGeom prst="rect">
            <a:avLst/>
          </a:prstGeom>
          <a:noFill/>
          <a:ln>
            <a:solidFill>
              <a:schemeClr val="tx1"/>
            </a:solidFill>
          </a:ln>
        </p:spPr>
        <p:txBody>
          <a:bodyPr wrap="square" rtlCol="0">
            <a:spAutoFit/>
          </a:bodyPr>
          <a:lstStyle/>
          <a:p>
            <a:pPr algn="r"/>
            <a:r>
              <a:rPr lang="fr-FR" sz="1400" dirty="0"/>
              <a:t>3</a:t>
            </a:r>
          </a:p>
        </p:txBody>
      </p:sp>
      <p:sp>
        <p:nvSpPr>
          <p:cNvPr id="298" name="ZoneTexte 297"/>
          <p:cNvSpPr txBox="1"/>
          <p:nvPr/>
        </p:nvSpPr>
        <p:spPr>
          <a:xfrm>
            <a:off x="6228184" y="3075806"/>
            <a:ext cx="504056" cy="307777"/>
          </a:xfrm>
          <a:prstGeom prst="rect">
            <a:avLst/>
          </a:prstGeom>
          <a:noFill/>
          <a:ln>
            <a:solidFill>
              <a:schemeClr val="tx1"/>
            </a:solidFill>
          </a:ln>
        </p:spPr>
        <p:txBody>
          <a:bodyPr wrap="square" rtlCol="0">
            <a:spAutoFit/>
          </a:bodyPr>
          <a:lstStyle/>
          <a:p>
            <a:pPr algn="r"/>
            <a:r>
              <a:rPr lang="fr-FR" sz="1400" dirty="0"/>
              <a:t>1</a:t>
            </a:r>
          </a:p>
        </p:txBody>
      </p:sp>
      <p:sp>
        <p:nvSpPr>
          <p:cNvPr id="299" name="ZoneTexte 298"/>
          <p:cNvSpPr txBox="1"/>
          <p:nvPr/>
        </p:nvSpPr>
        <p:spPr>
          <a:xfrm>
            <a:off x="6228184" y="3435846"/>
            <a:ext cx="504056" cy="307777"/>
          </a:xfrm>
          <a:prstGeom prst="rect">
            <a:avLst/>
          </a:prstGeom>
          <a:noFill/>
          <a:ln>
            <a:solidFill>
              <a:schemeClr val="tx1"/>
            </a:solidFill>
          </a:ln>
        </p:spPr>
        <p:txBody>
          <a:bodyPr wrap="square" rtlCol="0">
            <a:spAutoFit/>
          </a:bodyPr>
          <a:lstStyle/>
          <a:p>
            <a:pPr algn="r"/>
            <a:r>
              <a:rPr lang="fr-FR" sz="1400" dirty="0"/>
              <a:t>2</a:t>
            </a:r>
          </a:p>
        </p:txBody>
      </p:sp>
      <p:sp>
        <p:nvSpPr>
          <p:cNvPr id="300" name="ZoneTexte 299"/>
          <p:cNvSpPr txBox="1"/>
          <p:nvPr/>
        </p:nvSpPr>
        <p:spPr>
          <a:xfrm>
            <a:off x="6228184" y="3795886"/>
            <a:ext cx="504056" cy="307777"/>
          </a:xfrm>
          <a:prstGeom prst="rect">
            <a:avLst/>
          </a:prstGeom>
          <a:noFill/>
          <a:ln>
            <a:solidFill>
              <a:schemeClr val="tx1"/>
            </a:solidFill>
          </a:ln>
        </p:spPr>
        <p:txBody>
          <a:bodyPr wrap="square" rtlCol="0">
            <a:spAutoFit/>
          </a:bodyPr>
          <a:lstStyle/>
          <a:p>
            <a:pPr algn="r"/>
            <a:r>
              <a:rPr lang="fr-FR" sz="1400" dirty="0"/>
              <a:t>3</a:t>
            </a:r>
          </a:p>
        </p:txBody>
      </p:sp>
      <p:sp>
        <p:nvSpPr>
          <p:cNvPr id="301" name="ZoneTexte 300"/>
          <p:cNvSpPr txBox="1"/>
          <p:nvPr/>
        </p:nvSpPr>
        <p:spPr>
          <a:xfrm>
            <a:off x="6804248" y="3085097"/>
            <a:ext cx="504056" cy="307777"/>
          </a:xfrm>
          <a:prstGeom prst="rect">
            <a:avLst/>
          </a:prstGeom>
          <a:noFill/>
          <a:ln>
            <a:solidFill>
              <a:schemeClr val="tx1"/>
            </a:solidFill>
          </a:ln>
        </p:spPr>
        <p:txBody>
          <a:bodyPr wrap="square" rtlCol="0">
            <a:spAutoFit/>
          </a:bodyPr>
          <a:lstStyle/>
          <a:p>
            <a:pPr algn="r"/>
            <a:r>
              <a:rPr lang="fr-FR" sz="1400" dirty="0"/>
              <a:t>1</a:t>
            </a:r>
          </a:p>
        </p:txBody>
      </p:sp>
      <p:sp>
        <p:nvSpPr>
          <p:cNvPr id="302" name="ZoneTexte 301"/>
          <p:cNvSpPr txBox="1"/>
          <p:nvPr/>
        </p:nvSpPr>
        <p:spPr>
          <a:xfrm>
            <a:off x="6804248" y="3445137"/>
            <a:ext cx="504056" cy="307777"/>
          </a:xfrm>
          <a:prstGeom prst="rect">
            <a:avLst/>
          </a:prstGeom>
          <a:noFill/>
          <a:ln>
            <a:solidFill>
              <a:schemeClr val="tx1"/>
            </a:solidFill>
          </a:ln>
        </p:spPr>
        <p:txBody>
          <a:bodyPr wrap="square" rtlCol="0">
            <a:spAutoFit/>
          </a:bodyPr>
          <a:lstStyle/>
          <a:p>
            <a:pPr algn="r"/>
            <a:r>
              <a:rPr lang="fr-FR" sz="1400" dirty="0"/>
              <a:t>2</a:t>
            </a:r>
          </a:p>
        </p:txBody>
      </p:sp>
      <p:sp>
        <p:nvSpPr>
          <p:cNvPr id="303" name="ZoneTexte 302"/>
          <p:cNvSpPr txBox="1"/>
          <p:nvPr/>
        </p:nvSpPr>
        <p:spPr>
          <a:xfrm>
            <a:off x="6804248" y="3805177"/>
            <a:ext cx="504056" cy="307777"/>
          </a:xfrm>
          <a:prstGeom prst="rect">
            <a:avLst/>
          </a:prstGeom>
          <a:noFill/>
          <a:ln>
            <a:solidFill>
              <a:schemeClr val="tx1"/>
            </a:solidFill>
          </a:ln>
        </p:spPr>
        <p:txBody>
          <a:bodyPr wrap="square" rtlCol="0">
            <a:spAutoFit/>
          </a:bodyPr>
          <a:lstStyle/>
          <a:p>
            <a:pPr algn="r"/>
            <a:r>
              <a:rPr lang="fr-FR" sz="1400" dirty="0"/>
              <a:t>3</a:t>
            </a:r>
          </a:p>
        </p:txBody>
      </p:sp>
      <p:sp>
        <p:nvSpPr>
          <p:cNvPr id="304" name="ZoneTexte 303"/>
          <p:cNvSpPr txBox="1"/>
          <p:nvPr/>
        </p:nvSpPr>
        <p:spPr>
          <a:xfrm>
            <a:off x="6228184" y="4126890"/>
            <a:ext cx="504056" cy="307777"/>
          </a:xfrm>
          <a:prstGeom prst="rect">
            <a:avLst/>
          </a:prstGeom>
          <a:noFill/>
          <a:ln>
            <a:solidFill>
              <a:schemeClr val="tx1"/>
            </a:solidFill>
          </a:ln>
        </p:spPr>
        <p:txBody>
          <a:bodyPr wrap="square" rtlCol="0">
            <a:spAutoFit/>
          </a:bodyPr>
          <a:lstStyle/>
          <a:p>
            <a:pPr algn="r"/>
            <a:r>
              <a:rPr lang="fr-FR" sz="1400" dirty="0"/>
              <a:t>4</a:t>
            </a:r>
          </a:p>
        </p:txBody>
      </p:sp>
      <p:sp>
        <p:nvSpPr>
          <p:cNvPr id="305" name="ZoneTexte 304"/>
          <p:cNvSpPr txBox="1"/>
          <p:nvPr/>
        </p:nvSpPr>
        <p:spPr>
          <a:xfrm>
            <a:off x="6804248" y="4136181"/>
            <a:ext cx="504056" cy="307777"/>
          </a:xfrm>
          <a:prstGeom prst="rect">
            <a:avLst/>
          </a:prstGeom>
          <a:noFill/>
          <a:ln>
            <a:solidFill>
              <a:schemeClr val="tx1"/>
            </a:solidFill>
          </a:ln>
        </p:spPr>
        <p:txBody>
          <a:bodyPr wrap="square" rtlCol="0">
            <a:spAutoFit/>
          </a:bodyPr>
          <a:lstStyle/>
          <a:p>
            <a:pPr algn="r"/>
            <a:r>
              <a:rPr lang="fr-FR" sz="1400" dirty="0"/>
              <a:t>4</a:t>
            </a:r>
          </a:p>
        </p:txBody>
      </p:sp>
      <p:sp>
        <p:nvSpPr>
          <p:cNvPr id="306" name="ZoneTexte 305"/>
          <p:cNvSpPr txBox="1"/>
          <p:nvPr/>
        </p:nvSpPr>
        <p:spPr>
          <a:xfrm>
            <a:off x="2411760" y="4443958"/>
            <a:ext cx="6048672" cy="338554"/>
          </a:xfrm>
          <a:prstGeom prst="rect">
            <a:avLst/>
          </a:prstGeom>
          <a:noFill/>
        </p:spPr>
        <p:txBody>
          <a:bodyPr wrap="square" rtlCol="0">
            <a:spAutoFit/>
          </a:bodyPr>
          <a:lstStyle/>
          <a:p>
            <a:r>
              <a:rPr lang="fr-FR" sz="1600" dirty="0"/>
              <a:t>=</a:t>
            </a:r>
            <a:r>
              <a:rPr lang="fr-FR" sz="1600" b="1" dirty="0"/>
              <a:t>CHOISIR(</a:t>
            </a:r>
            <a:r>
              <a:rPr lang="fr-FR" sz="1600" b="1" dirty="0">
                <a:solidFill>
                  <a:srgbClr val="3366CC"/>
                </a:solidFill>
              </a:rPr>
              <a:t>ENT(F2/100)+1</a:t>
            </a:r>
            <a:r>
              <a:rPr lang="fr-FR" sz="1600" dirty="0"/>
              <a:t>;</a:t>
            </a:r>
            <a:r>
              <a:rPr lang="fr-FR" sz="1600" b="1" dirty="0">
                <a:solidFill>
                  <a:schemeClr val="accent3">
                    <a:lumMod val="50000"/>
                  </a:schemeClr>
                </a:solidFill>
              </a:rPr>
              <a:t>$B$2;</a:t>
            </a:r>
            <a:r>
              <a:rPr lang="fr-FR" sz="1600" b="1" dirty="0">
                <a:solidFill>
                  <a:schemeClr val="accent4">
                    <a:lumMod val="50000"/>
                  </a:schemeClr>
                </a:solidFill>
              </a:rPr>
              <a:t>B$3;</a:t>
            </a:r>
            <a:r>
              <a:rPr lang="fr-FR" sz="1600" b="1" dirty="0">
                <a:solidFill>
                  <a:schemeClr val="accent2">
                    <a:lumMod val="50000"/>
                  </a:schemeClr>
                </a:solidFill>
              </a:rPr>
              <a:t>B$4</a:t>
            </a:r>
            <a:r>
              <a:rPr lang="fr-FR" sz="1600" b="1" dirty="0">
                <a:solidFill>
                  <a:schemeClr val="accent6">
                    <a:lumMod val="50000"/>
                  </a:schemeClr>
                </a:solidFill>
              </a:rPr>
              <a:t>;$B$5</a:t>
            </a:r>
            <a:r>
              <a:rPr lang="fr-FR" sz="1600" b="1" dirty="0"/>
              <a:t>)</a:t>
            </a:r>
          </a:p>
        </p:txBody>
      </p:sp>
      <p:sp>
        <p:nvSpPr>
          <p:cNvPr id="307" name="ZoneTexte 306"/>
          <p:cNvSpPr txBox="1"/>
          <p:nvPr/>
        </p:nvSpPr>
        <p:spPr>
          <a:xfrm>
            <a:off x="2411760" y="4659982"/>
            <a:ext cx="6048672" cy="338554"/>
          </a:xfrm>
          <a:prstGeom prst="rect">
            <a:avLst/>
          </a:prstGeom>
          <a:noFill/>
        </p:spPr>
        <p:txBody>
          <a:bodyPr wrap="square" rtlCol="0">
            <a:spAutoFit/>
          </a:bodyPr>
          <a:lstStyle/>
          <a:p>
            <a:r>
              <a:rPr lang="fr-FR" sz="1600" dirty="0"/>
              <a:t>=</a:t>
            </a:r>
            <a:r>
              <a:rPr lang="fr-FR" sz="1600" b="1" dirty="0"/>
              <a:t>CHOOSE(</a:t>
            </a:r>
            <a:r>
              <a:rPr lang="fr-FR" sz="1600" b="1" dirty="0">
                <a:solidFill>
                  <a:srgbClr val="3366CC"/>
                </a:solidFill>
              </a:rPr>
              <a:t>INT(F2/100)+1</a:t>
            </a:r>
            <a:r>
              <a:rPr lang="fr-FR" sz="1600" dirty="0"/>
              <a:t>;</a:t>
            </a:r>
            <a:r>
              <a:rPr lang="fr-FR" sz="1600" b="1" dirty="0">
                <a:solidFill>
                  <a:schemeClr val="accent3">
                    <a:lumMod val="50000"/>
                  </a:schemeClr>
                </a:solidFill>
              </a:rPr>
              <a:t>$B$2;</a:t>
            </a:r>
            <a:r>
              <a:rPr lang="fr-FR" sz="1600" b="1" dirty="0">
                <a:solidFill>
                  <a:schemeClr val="accent4">
                    <a:lumMod val="50000"/>
                  </a:schemeClr>
                </a:solidFill>
              </a:rPr>
              <a:t>B$3;</a:t>
            </a:r>
            <a:r>
              <a:rPr lang="fr-FR" sz="1600" b="1" dirty="0">
                <a:solidFill>
                  <a:schemeClr val="accent2">
                    <a:lumMod val="50000"/>
                  </a:schemeClr>
                </a:solidFill>
              </a:rPr>
              <a:t>B$4</a:t>
            </a:r>
            <a:r>
              <a:rPr lang="fr-FR" sz="1600" b="1" dirty="0">
                <a:solidFill>
                  <a:schemeClr val="accent6">
                    <a:lumMod val="50000"/>
                  </a:schemeClr>
                </a:solidFill>
              </a:rPr>
              <a:t>;$B$5</a:t>
            </a:r>
            <a:r>
              <a:rPr lang="fr-FR" sz="1600" b="1" dirty="0"/>
              <a:t>)</a:t>
            </a:r>
          </a:p>
        </p:txBody>
      </p:sp>
      <p:sp>
        <p:nvSpPr>
          <p:cNvPr id="132" name="ZoneTexte 131"/>
          <p:cNvSpPr txBox="1"/>
          <p:nvPr/>
        </p:nvSpPr>
        <p:spPr>
          <a:xfrm>
            <a:off x="6084168" y="2778482"/>
            <a:ext cx="792088" cy="369332"/>
          </a:xfrm>
          <a:prstGeom prst="rect">
            <a:avLst/>
          </a:prstGeom>
          <a:noFill/>
        </p:spPr>
        <p:txBody>
          <a:bodyPr wrap="square" rtlCol="0">
            <a:spAutoFit/>
          </a:bodyPr>
          <a:lstStyle/>
          <a:p>
            <a:r>
              <a:rPr lang="fr-FR" b="1" dirty="0"/>
              <a:t>+1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8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8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8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8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8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9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9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9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9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9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95"/>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9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97"/>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9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9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00"/>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201"/>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02"/>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20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04"/>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205"/>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212"/>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29"/>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30"/>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31"/>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03"/>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104"/>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06"/>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07"/>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12"/>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13"/>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14"/>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115"/>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16"/>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117"/>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118"/>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119"/>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123"/>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124"/>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126"/>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127"/>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133"/>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136"/>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137"/>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138"/>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139"/>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140"/>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141"/>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142"/>
                                        </p:tgtEl>
                                        <p:attrNameLst>
                                          <p:attrName>style.visibility</p:attrName>
                                        </p:attrNameLst>
                                      </p:cBhvr>
                                      <p:to>
                                        <p:strVal val="visible"/>
                                      </p:to>
                                    </p:set>
                                  </p:childTnLst>
                                </p:cTn>
                              </p:par>
                              <p:par>
                                <p:cTn id="143" presetID="1" presetClass="entr" presetSubtype="0" fill="hold" nodeType="withEffect">
                                  <p:stCondLst>
                                    <p:cond delay="0"/>
                                  </p:stCondLst>
                                  <p:childTnLst>
                                    <p:set>
                                      <p:cBhvr>
                                        <p:cTn id="144" dur="1" fill="hold">
                                          <p:stCondLst>
                                            <p:cond delay="0"/>
                                          </p:stCondLst>
                                        </p:cTn>
                                        <p:tgtEl>
                                          <p:spTgt spid="143"/>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144"/>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145"/>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146"/>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147"/>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151"/>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152"/>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153"/>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154"/>
                                        </p:tgtEl>
                                        <p:attrNameLst>
                                          <p:attrName>style.visibility</p:attrName>
                                        </p:attrNameLst>
                                      </p:cBhvr>
                                      <p:to>
                                        <p:strVal val="visible"/>
                                      </p:to>
                                    </p:set>
                                  </p:childTnLst>
                                </p:cTn>
                              </p:par>
                              <p:par>
                                <p:cTn id="161" presetID="1" presetClass="entr" presetSubtype="0" fill="hold" grpId="0" nodeType="withEffect">
                                  <p:stCondLst>
                                    <p:cond delay="0"/>
                                  </p:stCondLst>
                                  <p:childTnLst>
                                    <p:set>
                                      <p:cBhvr>
                                        <p:cTn id="162" dur="1" fill="hold">
                                          <p:stCondLst>
                                            <p:cond delay="0"/>
                                          </p:stCondLst>
                                        </p:cTn>
                                        <p:tgtEl>
                                          <p:spTgt spid="155"/>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158"/>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159"/>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160"/>
                                        </p:tgtEl>
                                        <p:attrNameLst>
                                          <p:attrName>style.visibility</p:attrName>
                                        </p:attrNameLst>
                                      </p:cBhvr>
                                      <p:to>
                                        <p:strVal val="visible"/>
                                      </p:to>
                                    </p:set>
                                  </p:childTnLst>
                                </p:cTn>
                              </p:par>
                              <p:par>
                                <p:cTn id="171" presetID="1" presetClass="entr" presetSubtype="0" fill="hold" grpId="0" nodeType="withEffect">
                                  <p:stCondLst>
                                    <p:cond delay="0"/>
                                  </p:stCondLst>
                                  <p:childTnLst>
                                    <p:set>
                                      <p:cBhvr>
                                        <p:cTn id="172" dur="1" fill="hold">
                                          <p:stCondLst>
                                            <p:cond delay="0"/>
                                          </p:stCondLst>
                                        </p:cTn>
                                        <p:tgtEl>
                                          <p:spTgt spid="162"/>
                                        </p:tgtEl>
                                        <p:attrNameLst>
                                          <p:attrName>style.visibility</p:attrName>
                                        </p:attrNameLst>
                                      </p:cBhvr>
                                      <p:to>
                                        <p:strVal val="visible"/>
                                      </p:to>
                                    </p:set>
                                  </p:childTnLst>
                                </p:cTn>
                              </p:par>
                              <p:par>
                                <p:cTn id="173" presetID="1" presetClass="entr" presetSubtype="0" fill="hold" grpId="0" nodeType="withEffect">
                                  <p:stCondLst>
                                    <p:cond delay="0"/>
                                  </p:stCondLst>
                                  <p:childTnLst>
                                    <p:set>
                                      <p:cBhvr>
                                        <p:cTn id="174" dur="1" fill="hold">
                                          <p:stCondLst>
                                            <p:cond delay="0"/>
                                          </p:stCondLst>
                                        </p:cTn>
                                        <p:tgtEl>
                                          <p:spTgt spid="237"/>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243"/>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244"/>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245"/>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246"/>
                                        </p:tgtEl>
                                        <p:attrNameLst>
                                          <p:attrName>style.visibility</p:attrName>
                                        </p:attrNameLst>
                                      </p:cBhvr>
                                      <p:to>
                                        <p:strVal val="visible"/>
                                      </p:to>
                                    </p:set>
                                  </p:childTnLst>
                                </p:cTn>
                              </p:par>
                              <p:par>
                                <p:cTn id="183" presetID="1" presetClass="entr" presetSubtype="0" fill="hold" grpId="0" nodeType="withEffect">
                                  <p:stCondLst>
                                    <p:cond delay="0"/>
                                  </p:stCondLst>
                                  <p:childTnLst>
                                    <p:set>
                                      <p:cBhvr>
                                        <p:cTn id="184" dur="1" fill="hold">
                                          <p:stCondLst>
                                            <p:cond delay="0"/>
                                          </p:stCondLst>
                                        </p:cTn>
                                        <p:tgtEl>
                                          <p:spTgt spid="249"/>
                                        </p:tgtEl>
                                        <p:attrNameLst>
                                          <p:attrName>style.visibility</p:attrName>
                                        </p:attrNameLst>
                                      </p:cBhvr>
                                      <p:to>
                                        <p:strVal val="visible"/>
                                      </p:to>
                                    </p:set>
                                  </p:childTnLst>
                                </p:cTn>
                              </p:par>
                              <p:par>
                                <p:cTn id="185" presetID="1" presetClass="entr" presetSubtype="0" fill="hold" grpId="0" nodeType="withEffect">
                                  <p:stCondLst>
                                    <p:cond delay="0"/>
                                  </p:stCondLst>
                                  <p:childTnLst>
                                    <p:set>
                                      <p:cBhvr>
                                        <p:cTn id="186" dur="1" fill="hold">
                                          <p:stCondLst>
                                            <p:cond delay="0"/>
                                          </p:stCondLst>
                                        </p:cTn>
                                        <p:tgtEl>
                                          <p:spTgt spid="250"/>
                                        </p:tgtEl>
                                        <p:attrNameLst>
                                          <p:attrName>style.visibility</p:attrName>
                                        </p:attrNameLst>
                                      </p:cBhvr>
                                      <p:to>
                                        <p:strVal val="visible"/>
                                      </p:to>
                                    </p:set>
                                  </p:childTnLst>
                                </p:cTn>
                              </p:par>
                              <p:par>
                                <p:cTn id="187" presetID="1" presetClass="entr" presetSubtype="0" fill="hold" grpId="0" nodeType="withEffect">
                                  <p:stCondLst>
                                    <p:cond delay="0"/>
                                  </p:stCondLst>
                                  <p:childTnLst>
                                    <p:set>
                                      <p:cBhvr>
                                        <p:cTn id="188" dur="1" fill="hold">
                                          <p:stCondLst>
                                            <p:cond delay="0"/>
                                          </p:stCondLst>
                                        </p:cTn>
                                        <p:tgtEl>
                                          <p:spTgt spid="251"/>
                                        </p:tgtEl>
                                        <p:attrNameLst>
                                          <p:attrName>style.visibility</p:attrName>
                                        </p:attrNameLst>
                                      </p:cBhvr>
                                      <p:to>
                                        <p:strVal val="visible"/>
                                      </p:to>
                                    </p:set>
                                  </p:childTnLst>
                                </p:cTn>
                              </p:par>
                              <p:par>
                                <p:cTn id="189" presetID="1" presetClass="entr" presetSubtype="0" fill="hold" grpId="0" nodeType="withEffect">
                                  <p:stCondLst>
                                    <p:cond delay="0"/>
                                  </p:stCondLst>
                                  <p:childTnLst>
                                    <p:set>
                                      <p:cBhvr>
                                        <p:cTn id="190" dur="1" fill="hold">
                                          <p:stCondLst>
                                            <p:cond delay="0"/>
                                          </p:stCondLst>
                                        </p:cTn>
                                        <p:tgtEl>
                                          <p:spTgt spid="252"/>
                                        </p:tgtEl>
                                        <p:attrNameLst>
                                          <p:attrName>style.visibility</p:attrName>
                                        </p:attrNameLst>
                                      </p:cBhvr>
                                      <p:to>
                                        <p:strVal val="visible"/>
                                      </p:to>
                                    </p:set>
                                  </p:childTnLst>
                                </p:cTn>
                              </p:par>
                              <p:par>
                                <p:cTn id="191" presetID="1" presetClass="entr" presetSubtype="0" fill="hold" grpId="0" nodeType="withEffect">
                                  <p:stCondLst>
                                    <p:cond delay="0"/>
                                  </p:stCondLst>
                                  <p:childTnLst>
                                    <p:set>
                                      <p:cBhvr>
                                        <p:cTn id="192" dur="1" fill="hold">
                                          <p:stCondLst>
                                            <p:cond delay="0"/>
                                          </p:stCondLst>
                                        </p:cTn>
                                        <p:tgtEl>
                                          <p:spTgt spid="253"/>
                                        </p:tgtEl>
                                        <p:attrNameLst>
                                          <p:attrName>style.visibility</p:attrName>
                                        </p:attrNameLst>
                                      </p:cBhvr>
                                      <p:to>
                                        <p:strVal val="visible"/>
                                      </p:to>
                                    </p:set>
                                  </p:childTnLst>
                                </p:cTn>
                              </p:par>
                              <p:par>
                                <p:cTn id="193" presetID="1" presetClass="entr" presetSubtype="0" fill="hold" grpId="0" nodeType="withEffect">
                                  <p:stCondLst>
                                    <p:cond delay="0"/>
                                  </p:stCondLst>
                                  <p:childTnLst>
                                    <p:set>
                                      <p:cBhvr>
                                        <p:cTn id="194" dur="1" fill="hold">
                                          <p:stCondLst>
                                            <p:cond delay="0"/>
                                          </p:stCondLst>
                                        </p:cTn>
                                        <p:tgtEl>
                                          <p:spTgt spid="254"/>
                                        </p:tgtEl>
                                        <p:attrNameLst>
                                          <p:attrName>style.visibility</p:attrName>
                                        </p:attrNameLst>
                                      </p:cBhvr>
                                      <p:to>
                                        <p:strVal val="visible"/>
                                      </p:to>
                                    </p:set>
                                  </p:childTnLst>
                                </p:cTn>
                              </p:par>
                              <p:par>
                                <p:cTn id="195" presetID="1" presetClass="entr" presetSubtype="0" fill="hold" grpId="0" nodeType="withEffect">
                                  <p:stCondLst>
                                    <p:cond delay="0"/>
                                  </p:stCondLst>
                                  <p:childTnLst>
                                    <p:set>
                                      <p:cBhvr>
                                        <p:cTn id="196" dur="1" fill="hold">
                                          <p:stCondLst>
                                            <p:cond delay="0"/>
                                          </p:stCondLst>
                                        </p:cTn>
                                        <p:tgtEl>
                                          <p:spTgt spid="255"/>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256"/>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257"/>
                                        </p:tgtEl>
                                        <p:attrNameLst>
                                          <p:attrName>style.visibility</p:attrName>
                                        </p:attrNameLst>
                                      </p:cBhvr>
                                      <p:to>
                                        <p:strVal val="visible"/>
                                      </p:to>
                                    </p:set>
                                  </p:childTnLst>
                                </p:cTn>
                              </p:par>
                              <p:par>
                                <p:cTn id="203" presetID="1" presetClass="entr" presetSubtype="0" fill="hold" grpId="0" nodeType="withEffect">
                                  <p:stCondLst>
                                    <p:cond delay="0"/>
                                  </p:stCondLst>
                                  <p:childTnLst>
                                    <p:set>
                                      <p:cBhvr>
                                        <p:cTn id="204" dur="1" fill="hold">
                                          <p:stCondLst>
                                            <p:cond delay="0"/>
                                          </p:stCondLst>
                                        </p:cTn>
                                        <p:tgtEl>
                                          <p:spTgt spid="258"/>
                                        </p:tgtEl>
                                        <p:attrNameLst>
                                          <p:attrName>style.visibility</p:attrName>
                                        </p:attrNameLst>
                                      </p:cBhvr>
                                      <p:to>
                                        <p:strVal val="visible"/>
                                      </p:to>
                                    </p:set>
                                  </p:childTnLst>
                                </p:cTn>
                              </p:par>
                              <p:par>
                                <p:cTn id="205" presetID="1" presetClass="entr" presetSubtype="0" fill="hold" grpId="0" nodeType="withEffect">
                                  <p:stCondLst>
                                    <p:cond delay="0"/>
                                  </p:stCondLst>
                                  <p:childTnLst>
                                    <p:set>
                                      <p:cBhvr>
                                        <p:cTn id="206" dur="1" fill="hold">
                                          <p:stCondLst>
                                            <p:cond delay="0"/>
                                          </p:stCondLst>
                                        </p:cTn>
                                        <p:tgtEl>
                                          <p:spTgt spid="259"/>
                                        </p:tgtEl>
                                        <p:attrNameLst>
                                          <p:attrName>style.visibility</p:attrName>
                                        </p:attrNameLst>
                                      </p:cBhvr>
                                      <p:to>
                                        <p:strVal val="visible"/>
                                      </p:to>
                                    </p:set>
                                  </p:childTnLst>
                                </p:cTn>
                              </p:par>
                              <p:par>
                                <p:cTn id="207" presetID="1" presetClass="entr" presetSubtype="0" fill="hold" grpId="0" nodeType="withEffect">
                                  <p:stCondLst>
                                    <p:cond delay="0"/>
                                  </p:stCondLst>
                                  <p:childTnLst>
                                    <p:set>
                                      <p:cBhvr>
                                        <p:cTn id="208" dur="1" fill="hold">
                                          <p:stCondLst>
                                            <p:cond delay="0"/>
                                          </p:stCondLst>
                                        </p:cTn>
                                        <p:tgtEl>
                                          <p:spTgt spid="260"/>
                                        </p:tgtEl>
                                        <p:attrNameLst>
                                          <p:attrName>style.visibility</p:attrName>
                                        </p:attrNameLst>
                                      </p:cBhvr>
                                      <p:to>
                                        <p:strVal val="visible"/>
                                      </p:to>
                                    </p:set>
                                  </p:childTnLst>
                                </p:cTn>
                              </p:par>
                              <p:par>
                                <p:cTn id="209" presetID="1" presetClass="entr" presetSubtype="0" fill="hold" grpId="0" nodeType="withEffect">
                                  <p:stCondLst>
                                    <p:cond delay="0"/>
                                  </p:stCondLst>
                                  <p:childTnLst>
                                    <p:set>
                                      <p:cBhvr>
                                        <p:cTn id="210" dur="1" fill="hold">
                                          <p:stCondLst>
                                            <p:cond delay="0"/>
                                          </p:stCondLst>
                                        </p:cTn>
                                        <p:tgtEl>
                                          <p:spTgt spid="261"/>
                                        </p:tgtEl>
                                        <p:attrNameLst>
                                          <p:attrName>style.visibility</p:attrName>
                                        </p:attrNameLst>
                                      </p:cBhvr>
                                      <p:to>
                                        <p:strVal val="visible"/>
                                      </p:to>
                                    </p:set>
                                  </p:childTnLst>
                                </p:cTn>
                              </p:par>
                              <p:par>
                                <p:cTn id="211" presetID="1" presetClass="entr" presetSubtype="0" fill="hold" grpId="0" nodeType="withEffect">
                                  <p:stCondLst>
                                    <p:cond delay="0"/>
                                  </p:stCondLst>
                                  <p:childTnLst>
                                    <p:set>
                                      <p:cBhvr>
                                        <p:cTn id="212" dur="1" fill="hold">
                                          <p:stCondLst>
                                            <p:cond delay="0"/>
                                          </p:stCondLst>
                                        </p:cTn>
                                        <p:tgtEl>
                                          <p:spTgt spid="262"/>
                                        </p:tgtEl>
                                        <p:attrNameLst>
                                          <p:attrName>style.visibility</p:attrName>
                                        </p:attrNameLst>
                                      </p:cBhvr>
                                      <p:to>
                                        <p:strVal val="visible"/>
                                      </p:to>
                                    </p:set>
                                  </p:childTnLst>
                                </p:cTn>
                              </p:par>
                              <p:par>
                                <p:cTn id="213" presetID="1" presetClass="entr" presetSubtype="0" fill="hold" grpId="0" nodeType="withEffect">
                                  <p:stCondLst>
                                    <p:cond delay="0"/>
                                  </p:stCondLst>
                                  <p:childTnLst>
                                    <p:set>
                                      <p:cBhvr>
                                        <p:cTn id="214" dur="1" fill="hold">
                                          <p:stCondLst>
                                            <p:cond delay="0"/>
                                          </p:stCondLst>
                                        </p:cTn>
                                        <p:tgtEl>
                                          <p:spTgt spid="263"/>
                                        </p:tgtEl>
                                        <p:attrNameLst>
                                          <p:attrName>style.visibility</p:attrName>
                                        </p:attrNameLst>
                                      </p:cBhvr>
                                      <p:to>
                                        <p:strVal val="visible"/>
                                      </p:to>
                                    </p:set>
                                  </p:childTnLst>
                                </p:cTn>
                              </p:par>
                              <p:par>
                                <p:cTn id="215" presetID="1" presetClass="entr" presetSubtype="0" fill="hold" grpId="0" nodeType="withEffect">
                                  <p:stCondLst>
                                    <p:cond delay="0"/>
                                  </p:stCondLst>
                                  <p:childTnLst>
                                    <p:set>
                                      <p:cBhvr>
                                        <p:cTn id="216" dur="1" fill="hold">
                                          <p:stCondLst>
                                            <p:cond delay="0"/>
                                          </p:stCondLst>
                                        </p:cTn>
                                        <p:tgtEl>
                                          <p:spTgt spid="264"/>
                                        </p:tgtEl>
                                        <p:attrNameLst>
                                          <p:attrName>style.visibility</p:attrName>
                                        </p:attrNameLst>
                                      </p:cBhvr>
                                      <p:to>
                                        <p:strVal val="visible"/>
                                      </p:to>
                                    </p:set>
                                  </p:childTnLst>
                                </p:cTn>
                              </p:par>
                              <p:par>
                                <p:cTn id="217" presetID="1" presetClass="entr" presetSubtype="0" fill="hold" grpId="0" nodeType="withEffect">
                                  <p:stCondLst>
                                    <p:cond delay="0"/>
                                  </p:stCondLst>
                                  <p:childTnLst>
                                    <p:set>
                                      <p:cBhvr>
                                        <p:cTn id="218" dur="1" fill="hold">
                                          <p:stCondLst>
                                            <p:cond delay="0"/>
                                          </p:stCondLst>
                                        </p:cTn>
                                        <p:tgtEl>
                                          <p:spTgt spid="273"/>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1" presetClass="entr" presetSubtype="0" fill="hold" grpId="0" nodeType="clickEffect">
                                  <p:stCondLst>
                                    <p:cond delay="0"/>
                                  </p:stCondLst>
                                  <p:childTnLst>
                                    <p:set>
                                      <p:cBhvr>
                                        <p:cTn id="222" dur="1" fill="hold">
                                          <p:stCondLst>
                                            <p:cond delay="0"/>
                                          </p:stCondLst>
                                        </p:cTn>
                                        <p:tgtEl>
                                          <p:spTgt spid="274"/>
                                        </p:tgtEl>
                                        <p:attrNameLst>
                                          <p:attrName>style.visibility</p:attrName>
                                        </p:attrNameLst>
                                      </p:cBhvr>
                                      <p:to>
                                        <p:strVal val="visible"/>
                                      </p:to>
                                    </p:set>
                                  </p:childTnLst>
                                </p:cTn>
                              </p:par>
                              <p:par>
                                <p:cTn id="223" presetID="1" presetClass="entr" presetSubtype="0" fill="hold" grpId="0" nodeType="withEffect">
                                  <p:stCondLst>
                                    <p:cond delay="0"/>
                                  </p:stCondLst>
                                  <p:childTnLst>
                                    <p:set>
                                      <p:cBhvr>
                                        <p:cTn id="224" dur="1" fill="hold">
                                          <p:stCondLst>
                                            <p:cond delay="0"/>
                                          </p:stCondLst>
                                        </p:cTn>
                                        <p:tgtEl>
                                          <p:spTgt spid="275"/>
                                        </p:tgtEl>
                                        <p:attrNameLst>
                                          <p:attrName>style.visibility</p:attrName>
                                        </p:attrNameLst>
                                      </p:cBhvr>
                                      <p:to>
                                        <p:strVal val="visible"/>
                                      </p:to>
                                    </p:set>
                                  </p:childTnLst>
                                </p:cTn>
                              </p:par>
                              <p:par>
                                <p:cTn id="225" presetID="1" presetClass="entr" presetSubtype="0" fill="hold" grpId="0" nodeType="withEffect">
                                  <p:stCondLst>
                                    <p:cond delay="0"/>
                                  </p:stCondLst>
                                  <p:childTnLst>
                                    <p:set>
                                      <p:cBhvr>
                                        <p:cTn id="226" dur="1" fill="hold">
                                          <p:stCondLst>
                                            <p:cond delay="0"/>
                                          </p:stCondLst>
                                        </p:cTn>
                                        <p:tgtEl>
                                          <p:spTgt spid="276"/>
                                        </p:tgtEl>
                                        <p:attrNameLst>
                                          <p:attrName>style.visibility</p:attrName>
                                        </p:attrNameLst>
                                      </p:cBhvr>
                                      <p:to>
                                        <p:strVal val="visible"/>
                                      </p:to>
                                    </p:set>
                                  </p:childTnLst>
                                </p:cTn>
                              </p:par>
                              <p:par>
                                <p:cTn id="227" presetID="1" presetClass="entr" presetSubtype="0" fill="hold" grpId="0" nodeType="withEffect">
                                  <p:stCondLst>
                                    <p:cond delay="0"/>
                                  </p:stCondLst>
                                  <p:childTnLst>
                                    <p:set>
                                      <p:cBhvr>
                                        <p:cTn id="228" dur="1" fill="hold">
                                          <p:stCondLst>
                                            <p:cond delay="0"/>
                                          </p:stCondLst>
                                        </p:cTn>
                                        <p:tgtEl>
                                          <p:spTgt spid="277"/>
                                        </p:tgtEl>
                                        <p:attrNameLst>
                                          <p:attrName>style.visibility</p:attrName>
                                        </p:attrNameLst>
                                      </p:cBhvr>
                                      <p:to>
                                        <p:strVal val="visible"/>
                                      </p:to>
                                    </p:set>
                                  </p:childTnLst>
                                </p:cTn>
                              </p:par>
                              <p:par>
                                <p:cTn id="229" presetID="1" presetClass="entr" presetSubtype="0" fill="hold" grpId="0" nodeType="withEffect">
                                  <p:stCondLst>
                                    <p:cond delay="0"/>
                                  </p:stCondLst>
                                  <p:childTnLst>
                                    <p:set>
                                      <p:cBhvr>
                                        <p:cTn id="230" dur="1" fill="hold">
                                          <p:stCondLst>
                                            <p:cond delay="0"/>
                                          </p:stCondLst>
                                        </p:cTn>
                                        <p:tgtEl>
                                          <p:spTgt spid="283"/>
                                        </p:tgtEl>
                                        <p:attrNameLst>
                                          <p:attrName>style.visibility</p:attrName>
                                        </p:attrNameLst>
                                      </p:cBhvr>
                                      <p:to>
                                        <p:strVal val="visible"/>
                                      </p:to>
                                    </p:set>
                                  </p:childTnLst>
                                </p:cTn>
                              </p:par>
                              <p:par>
                                <p:cTn id="231" presetID="1" presetClass="entr" presetSubtype="0" fill="hold" grpId="0" nodeType="withEffect">
                                  <p:stCondLst>
                                    <p:cond delay="0"/>
                                  </p:stCondLst>
                                  <p:childTnLst>
                                    <p:set>
                                      <p:cBhvr>
                                        <p:cTn id="232" dur="1" fill="hold">
                                          <p:stCondLst>
                                            <p:cond delay="0"/>
                                          </p:stCondLst>
                                        </p:cTn>
                                        <p:tgtEl>
                                          <p:spTgt spid="294"/>
                                        </p:tgtEl>
                                        <p:attrNameLst>
                                          <p:attrName>style.visibility</p:attrName>
                                        </p:attrNameLst>
                                      </p:cBhvr>
                                      <p:to>
                                        <p:strVal val="visible"/>
                                      </p:to>
                                    </p:set>
                                  </p:childTnLst>
                                </p:cTn>
                              </p:par>
                              <p:par>
                                <p:cTn id="233" presetID="1" presetClass="entr" presetSubtype="0" fill="hold" grpId="0" nodeType="withEffect">
                                  <p:stCondLst>
                                    <p:cond delay="0"/>
                                  </p:stCondLst>
                                  <p:childTnLst>
                                    <p:set>
                                      <p:cBhvr>
                                        <p:cTn id="234" dur="1" fill="hold">
                                          <p:stCondLst>
                                            <p:cond delay="0"/>
                                          </p:stCondLst>
                                        </p:cTn>
                                        <p:tgtEl>
                                          <p:spTgt spid="295"/>
                                        </p:tgtEl>
                                        <p:attrNameLst>
                                          <p:attrName>style.visibility</p:attrName>
                                        </p:attrNameLst>
                                      </p:cBhvr>
                                      <p:to>
                                        <p:strVal val="visible"/>
                                      </p:to>
                                    </p:set>
                                  </p:childTnLst>
                                </p:cTn>
                              </p:par>
                              <p:par>
                                <p:cTn id="235" presetID="1" presetClass="entr" presetSubtype="0" fill="hold" grpId="0" nodeType="withEffect">
                                  <p:stCondLst>
                                    <p:cond delay="0"/>
                                  </p:stCondLst>
                                  <p:childTnLst>
                                    <p:set>
                                      <p:cBhvr>
                                        <p:cTn id="236" dur="1" fill="hold">
                                          <p:stCondLst>
                                            <p:cond delay="0"/>
                                          </p:stCondLst>
                                        </p:cTn>
                                        <p:tgtEl>
                                          <p:spTgt spid="296"/>
                                        </p:tgtEl>
                                        <p:attrNameLst>
                                          <p:attrName>style.visibility</p:attrName>
                                        </p:attrNameLst>
                                      </p:cBhvr>
                                      <p:to>
                                        <p:strVal val="visible"/>
                                      </p:to>
                                    </p:set>
                                  </p:childTnLst>
                                </p:cTn>
                              </p:par>
                              <p:par>
                                <p:cTn id="237" presetID="1" presetClass="entr" presetSubtype="0" fill="hold" grpId="0" nodeType="withEffect">
                                  <p:stCondLst>
                                    <p:cond delay="0"/>
                                  </p:stCondLst>
                                  <p:childTnLst>
                                    <p:set>
                                      <p:cBhvr>
                                        <p:cTn id="238" dur="1" fill="hold">
                                          <p:stCondLst>
                                            <p:cond delay="0"/>
                                          </p:stCondLst>
                                        </p:cTn>
                                        <p:tgtEl>
                                          <p:spTgt spid="297"/>
                                        </p:tgtEl>
                                        <p:attrNameLst>
                                          <p:attrName>style.visibility</p:attrName>
                                        </p:attrNameLst>
                                      </p:cBhvr>
                                      <p:to>
                                        <p:strVal val="visible"/>
                                      </p:to>
                                    </p:set>
                                  </p:childTnLst>
                                </p:cTn>
                              </p:par>
                            </p:childTnLst>
                          </p:cTn>
                        </p:par>
                      </p:childTnLst>
                    </p:cTn>
                  </p:par>
                  <p:par>
                    <p:cTn id="239" fill="hold">
                      <p:stCondLst>
                        <p:cond delay="indefinite"/>
                      </p:stCondLst>
                      <p:childTnLst>
                        <p:par>
                          <p:cTn id="240" fill="hold">
                            <p:stCondLst>
                              <p:cond delay="0"/>
                            </p:stCondLst>
                            <p:childTnLst>
                              <p:par>
                                <p:cTn id="241" presetID="1" presetClass="entr" presetSubtype="0" fill="hold" grpId="0" nodeType="clickEffect">
                                  <p:stCondLst>
                                    <p:cond delay="0"/>
                                  </p:stCondLst>
                                  <p:childTnLst>
                                    <p:set>
                                      <p:cBhvr>
                                        <p:cTn id="242" dur="1" fill="hold">
                                          <p:stCondLst>
                                            <p:cond delay="0"/>
                                          </p:stCondLst>
                                        </p:cTn>
                                        <p:tgtEl>
                                          <p:spTgt spid="298"/>
                                        </p:tgtEl>
                                        <p:attrNameLst>
                                          <p:attrName>style.visibility</p:attrName>
                                        </p:attrNameLst>
                                      </p:cBhvr>
                                      <p:to>
                                        <p:strVal val="visible"/>
                                      </p:to>
                                    </p:set>
                                  </p:childTnLst>
                                </p:cTn>
                              </p:par>
                              <p:par>
                                <p:cTn id="243" presetID="1" presetClass="entr" presetSubtype="0" fill="hold" grpId="0" nodeType="withEffect">
                                  <p:stCondLst>
                                    <p:cond delay="0"/>
                                  </p:stCondLst>
                                  <p:childTnLst>
                                    <p:set>
                                      <p:cBhvr>
                                        <p:cTn id="244" dur="1" fill="hold">
                                          <p:stCondLst>
                                            <p:cond delay="0"/>
                                          </p:stCondLst>
                                        </p:cTn>
                                        <p:tgtEl>
                                          <p:spTgt spid="299"/>
                                        </p:tgtEl>
                                        <p:attrNameLst>
                                          <p:attrName>style.visibility</p:attrName>
                                        </p:attrNameLst>
                                      </p:cBhvr>
                                      <p:to>
                                        <p:strVal val="visible"/>
                                      </p:to>
                                    </p:set>
                                  </p:childTnLst>
                                </p:cTn>
                              </p:par>
                              <p:par>
                                <p:cTn id="245" presetID="1" presetClass="entr" presetSubtype="0" fill="hold" grpId="0" nodeType="withEffect">
                                  <p:stCondLst>
                                    <p:cond delay="0"/>
                                  </p:stCondLst>
                                  <p:childTnLst>
                                    <p:set>
                                      <p:cBhvr>
                                        <p:cTn id="246" dur="1" fill="hold">
                                          <p:stCondLst>
                                            <p:cond delay="0"/>
                                          </p:stCondLst>
                                        </p:cTn>
                                        <p:tgtEl>
                                          <p:spTgt spid="300"/>
                                        </p:tgtEl>
                                        <p:attrNameLst>
                                          <p:attrName>style.visibility</p:attrName>
                                        </p:attrNameLst>
                                      </p:cBhvr>
                                      <p:to>
                                        <p:strVal val="visible"/>
                                      </p:to>
                                    </p:set>
                                  </p:childTnLst>
                                </p:cTn>
                              </p:par>
                              <p:par>
                                <p:cTn id="247" presetID="1" presetClass="entr" presetSubtype="0" fill="hold" grpId="0" nodeType="withEffect">
                                  <p:stCondLst>
                                    <p:cond delay="0"/>
                                  </p:stCondLst>
                                  <p:childTnLst>
                                    <p:set>
                                      <p:cBhvr>
                                        <p:cTn id="248" dur="1" fill="hold">
                                          <p:stCondLst>
                                            <p:cond delay="0"/>
                                          </p:stCondLst>
                                        </p:cTn>
                                        <p:tgtEl>
                                          <p:spTgt spid="301"/>
                                        </p:tgtEl>
                                        <p:attrNameLst>
                                          <p:attrName>style.visibility</p:attrName>
                                        </p:attrNameLst>
                                      </p:cBhvr>
                                      <p:to>
                                        <p:strVal val="visible"/>
                                      </p:to>
                                    </p:set>
                                  </p:childTnLst>
                                </p:cTn>
                              </p:par>
                              <p:par>
                                <p:cTn id="249" presetID="1" presetClass="entr" presetSubtype="0" fill="hold" grpId="0" nodeType="withEffect">
                                  <p:stCondLst>
                                    <p:cond delay="0"/>
                                  </p:stCondLst>
                                  <p:childTnLst>
                                    <p:set>
                                      <p:cBhvr>
                                        <p:cTn id="250" dur="1" fill="hold">
                                          <p:stCondLst>
                                            <p:cond delay="0"/>
                                          </p:stCondLst>
                                        </p:cTn>
                                        <p:tgtEl>
                                          <p:spTgt spid="302"/>
                                        </p:tgtEl>
                                        <p:attrNameLst>
                                          <p:attrName>style.visibility</p:attrName>
                                        </p:attrNameLst>
                                      </p:cBhvr>
                                      <p:to>
                                        <p:strVal val="visible"/>
                                      </p:to>
                                    </p:set>
                                  </p:childTnLst>
                                </p:cTn>
                              </p:par>
                              <p:par>
                                <p:cTn id="251" presetID="1" presetClass="entr" presetSubtype="0" fill="hold" grpId="0" nodeType="withEffect">
                                  <p:stCondLst>
                                    <p:cond delay="0"/>
                                  </p:stCondLst>
                                  <p:childTnLst>
                                    <p:set>
                                      <p:cBhvr>
                                        <p:cTn id="252" dur="1" fill="hold">
                                          <p:stCondLst>
                                            <p:cond delay="0"/>
                                          </p:stCondLst>
                                        </p:cTn>
                                        <p:tgtEl>
                                          <p:spTgt spid="303"/>
                                        </p:tgtEl>
                                        <p:attrNameLst>
                                          <p:attrName>style.visibility</p:attrName>
                                        </p:attrNameLst>
                                      </p:cBhvr>
                                      <p:to>
                                        <p:strVal val="visible"/>
                                      </p:to>
                                    </p:set>
                                  </p:childTnLst>
                                </p:cTn>
                              </p:par>
                              <p:par>
                                <p:cTn id="253" presetID="1" presetClass="entr" presetSubtype="0" fill="hold" grpId="0" nodeType="withEffect">
                                  <p:stCondLst>
                                    <p:cond delay="0"/>
                                  </p:stCondLst>
                                  <p:childTnLst>
                                    <p:set>
                                      <p:cBhvr>
                                        <p:cTn id="254" dur="1" fill="hold">
                                          <p:stCondLst>
                                            <p:cond delay="0"/>
                                          </p:stCondLst>
                                        </p:cTn>
                                        <p:tgtEl>
                                          <p:spTgt spid="304"/>
                                        </p:tgtEl>
                                        <p:attrNameLst>
                                          <p:attrName>style.visibility</p:attrName>
                                        </p:attrNameLst>
                                      </p:cBhvr>
                                      <p:to>
                                        <p:strVal val="visible"/>
                                      </p:to>
                                    </p:set>
                                  </p:childTnLst>
                                </p:cTn>
                              </p:par>
                              <p:par>
                                <p:cTn id="255" presetID="1" presetClass="entr" presetSubtype="0" fill="hold" grpId="0" nodeType="withEffect">
                                  <p:stCondLst>
                                    <p:cond delay="0"/>
                                  </p:stCondLst>
                                  <p:childTnLst>
                                    <p:set>
                                      <p:cBhvr>
                                        <p:cTn id="256" dur="1" fill="hold">
                                          <p:stCondLst>
                                            <p:cond delay="0"/>
                                          </p:stCondLst>
                                        </p:cTn>
                                        <p:tgtEl>
                                          <p:spTgt spid="305"/>
                                        </p:tgtEl>
                                        <p:attrNameLst>
                                          <p:attrName>style.visibility</p:attrName>
                                        </p:attrNameLst>
                                      </p:cBhvr>
                                      <p:to>
                                        <p:strVal val="visible"/>
                                      </p:to>
                                    </p:set>
                                  </p:childTnLst>
                                </p:cTn>
                              </p:par>
                              <p:par>
                                <p:cTn id="257" presetID="1" presetClass="entr" presetSubtype="0" fill="hold" grpId="0" nodeType="withEffect">
                                  <p:stCondLst>
                                    <p:cond delay="0"/>
                                  </p:stCondLst>
                                  <p:childTnLst>
                                    <p:set>
                                      <p:cBhvr>
                                        <p:cTn id="258" dur="1" fill="hold">
                                          <p:stCondLst>
                                            <p:cond delay="0"/>
                                          </p:stCondLst>
                                        </p:cTn>
                                        <p:tgtEl>
                                          <p:spTgt spid="132"/>
                                        </p:tgtEl>
                                        <p:attrNameLst>
                                          <p:attrName>style.visibility</p:attrName>
                                        </p:attrNameLst>
                                      </p:cBhvr>
                                      <p:to>
                                        <p:strVal val="visible"/>
                                      </p:to>
                                    </p:set>
                                  </p:childTnLst>
                                </p:cTn>
                              </p:par>
                            </p:childTnLst>
                          </p:cTn>
                        </p:par>
                      </p:childTnLst>
                    </p:cTn>
                  </p:par>
                  <p:par>
                    <p:cTn id="259" fill="hold">
                      <p:stCondLst>
                        <p:cond delay="indefinite"/>
                      </p:stCondLst>
                      <p:childTnLst>
                        <p:par>
                          <p:cTn id="260" fill="hold">
                            <p:stCondLst>
                              <p:cond delay="0"/>
                            </p:stCondLst>
                            <p:childTnLst>
                              <p:par>
                                <p:cTn id="261" presetID="1" presetClass="entr" presetSubtype="0" fill="hold" grpId="0" nodeType="clickEffect">
                                  <p:stCondLst>
                                    <p:cond delay="0"/>
                                  </p:stCondLst>
                                  <p:childTnLst>
                                    <p:set>
                                      <p:cBhvr>
                                        <p:cTn id="262" dur="1" fill="hold">
                                          <p:stCondLst>
                                            <p:cond delay="0"/>
                                          </p:stCondLst>
                                        </p:cTn>
                                        <p:tgtEl>
                                          <p:spTgt spid="293"/>
                                        </p:tgtEl>
                                        <p:attrNameLst>
                                          <p:attrName>style.visibility</p:attrName>
                                        </p:attrNameLst>
                                      </p:cBhvr>
                                      <p:to>
                                        <p:strVal val="visible"/>
                                      </p:to>
                                    </p:set>
                                  </p:childTnLst>
                                </p:cTn>
                              </p:par>
                              <p:par>
                                <p:cTn id="263" presetID="1" presetClass="entr" presetSubtype="0" fill="hold" grpId="0" nodeType="withEffect">
                                  <p:stCondLst>
                                    <p:cond delay="0"/>
                                  </p:stCondLst>
                                  <p:childTnLst>
                                    <p:set>
                                      <p:cBhvr>
                                        <p:cTn id="264" dur="1" fill="hold">
                                          <p:stCondLst>
                                            <p:cond delay="0"/>
                                          </p:stCondLst>
                                        </p:cTn>
                                        <p:tgtEl>
                                          <p:spTgt spid="292"/>
                                        </p:tgtEl>
                                        <p:attrNameLst>
                                          <p:attrName>style.visibility</p:attrName>
                                        </p:attrNameLst>
                                      </p:cBhvr>
                                      <p:to>
                                        <p:strVal val="visible"/>
                                      </p:to>
                                    </p:set>
                                  </p:childTnLst>
                                </p:cTn>
                              </p:par>
                            </p:childTnLst>
                          </p:cTn>
                        </p:par>
                      </p:childTnLst>
                    </p:cTn>
                  </p:par>
                  <p:par>
                    <p:cTn id="265" fill="hold">
                      <p:stCondLst>
                        <p:cond delay="indefinite"/>
                      </p:stCondLst>
                      <p:childTnLst>
                        <p:par>
                          <p:cTn id="266" fill="hold">
                            <p:stCondLst>
                              <p:cond delay="0"/>
                            </p:stCondLst>
                            <p:childTnLst>
                              <p:par>
                                <p:cTn id="267" presetID="1" presetClass="entr" presetSubtype="0" fill="hold" grpId="0" nodeType="clickEffect">
                                  <p:stCondLst>
                                    <p:cond delay="0"/>
                                  </p:stCondLst>
                                  <p:childTnLst>
                                    <p:set>
                                      <p:cBhvr>
                                        <p:cTn id="268" dur="1" fill="hold">
                                          <p:stCondLst>
                                            <p:cond delay="0"/>
                                          </p:stCondLst>
                                        </p:cTn>
                                        <p:tgtEl>
                                          <p:spTgt spid="307"/>
                                        </p:tgtEl>
                                        <p:attrNameLst>
                                          <p:attrName>style.visibility</p:attrName>
                                        </p:attrNameLst>
                                      </p:cBhvr>
                                      <p:to>
                                        <p:strVal val="visible"/>
                                      </p:to>
                                    </p:set>
                                  </p:childTnLst>
                                </p:cTn>
                              </p:par>
                              <p:par>
                                <p:cTn id="269" presetID="1" presetClass="entr" presetSubtype="0" fill="hold" grpId="0" nodeType="withEffect">
                                  <p:stCondLst>
                                    <p:cond delay="0"/>
                                  </p:stCondLst>
                                  <p:childTnLst>
                                    <p:set>
                                      <p:cBhvr>
                                        <p:cTn id="270" dur="1" fill="hold">
                                          <p:stCondLst>
                                            <p:cond delay="0"/>
                                          </p:stCondLst>
                                        </p:cTn>
                                        <p:tgtEl>
                                          <p:spTgt spid="3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animBg="1"/>
      <p:bldP spid="169" grpId="0" animBg="1"/>
      <p:bldP spid="170" grpId="0" animBg="1"/>
      <p:bldP spid="171" grpId="0" animBg="1"/>
      <p:bldP spid="177" grpId="0" animBg="1"/>
      <p:bldP spid="178" grpId="0" animBg="1"/>
      <p:bldP spid="179" grpId="0"/>
      <p:bldP spid="180" grpId="0"/>
      <p:bldP spid="181" grpId="0" animBg="1"/>
      <p:bldP spid="182" grpId="0" animBg="1"/>
      <p:bldP spid="183" grpId="0" animBg="1"/>
      <p:bldP spid="184" grpId="0"/>
      <p:bldP spid="185" grpId="0"/>
      <p:bldP spid="186" grpId="0"/>
      <p:bldP spid="188" grpId="0"/>
      <p:bldP spid="189" grpId="0"/>
      <p:bldP spid="190" grpId="0"/>
      <p:bldP spid="191" grpId="0"/>
      <p:bldP spid="192" grpId="0"/>
      <p:bldP spid="194" grpId="0" animBg="1"/>
      <p:bldP spid="195" grpId="0"/>
      <p:bldP spid="197" grpId="0"/>
      <p:bldP spid="199" grpId="0" animBg="1"/>
      <p:bldP spid="200" grpId="0"/>
      <p:bldP spid="202" grpId="0"/>
      <p:bldP spid="203" grpId="0"/>
      <p:bldP spid="204" grpId="0"/>
      <p:bldP spid="205" grpId="0"/>
      <p:bldP spid="212" grpId="0"/>
      <p:bldP spid="106" grpId="0" animBg="1"/>
      <p:bldP spid="107" grpId="0" animBg="1"/>
      <p:bldP spid="112" grpId="0"/>
      <p:bldP spid="113" grpId="0"/>
      <p:bldP spid="114" grpId="0"/>
      <p:bldP spid="115" grpId="0"/>
      <p:bldP spid="116" grpId="0"/>
      <p:bldP spid="119" grpId="0"/>
      <p:bldP spid="123" grpId="0" animBg="1"/>
      <p:bldP spid="124" grpId="0" animBg="1"/>
      <p:bldP spid="126" grpId="0"/>
      <p:bldP spid="127" grpId="0"/>
      <p:bldP spid="128" grpId="0"/>
      <p:bldP spid="129" grpId="0"/>
      <p:bldP spid="130" grpId="0"/>
      <p:bldP spid="131" grpId="0"/>
      <p:bldP spid="133" grpId="0" animBg="1"/>
      <p:bldP spid="136" grpId="0"/>
      <p:bldP spid="137" grpId="0"/>
      <p:bldP spid="139" grpId="0"/>
      <p:bldP spid="140" grpId="0"/>
      <p:bldP spid="141" grpId="0" animBg="1"/>
      <p:bldP spid="142" grpId="0"/>
      <p:bldP spid="144" grpId="0"/>
      <p:bldP spid="145" grpId="0"/>
      <p:bldP spid="146" grpId="0" animBg="1"/>
      <p:bldP spid="147" grpId="0"/>
      <p:bldP spid="151" grpId="0" animBg="1"/>
      <p:bldP spid="152" grpId="0"/>
      <p:bldP spid="153" grpId="0"/>
      <p:bldP spid="154" grpId="0" animBg="1"/>
      <p:bldP spid="155" grpId="0"/>
      <p:bldP spid="158" grpId="0"/>
      <p:bldP spid="159" grpId="0" animBg="1"/>
      <p:bldP spid="160" grpId="0" animBg="1"/>
      <p:bldP spid="162" grpId="0" animBg="1"/>
      <p:bldP spid="237" grpId="0" animBg="1"/>
      <p:bldP spid="243" grpId="0" animBg="1"/>
      <p:bldP spid="244" grpId="0" animBg="1"/>
      <p:bldP spid="245" grpId="0" animBg="1"/>
      <p:bldP spid="246" grpId="0" animBg="1"/>
      <p:bldP spid="249" grpId="0"/>
      <p:bldP spid="250" grpId="0" animBg="1"/>
      <p:bldP spid="251" grpId="0" animBg="1"/>
      <p:bldP spid="252" grpId="0" animBg="1"/>
      <p:bldP spid="253" grpId="0" animBg="1"/>
      <p:bldP spid="254" grpId="0"/>
      <p:bldP spid="255" grpId="0"/>
      <p:bldP spid="256" grpId="0"/>
      <p:bldP spid="257" grpId="0" animBg="1"/>
      <p:bldP spid="258" grpId="0" animBg="1"/>
      <p:bldP spid="259" grpId="0" animBg="1"/>
      <p:bldP spid="260" grpId="0" animBg="1"/>
      <p:bldP spid="261" grpId="0" animBg="1"/>
      <p:bldP spid="262" grpId="0" animBg="1"/>
      <p:bldP spid="263" grpId="0" animBg="1"/>
      <p:bldP spid="264" grpId="0" animBg="1"/>
      <p:bldP spid="273" grpId="0"/>
      <p:bldP spid="274" grpId="0" animBg="1"/>
      <p:bldP spid="275" grpId="0" animBg="1"/>
      <p:bldP spid="276" grpId="0" animBg="1"/>
      <p:bldP spid="277" grpId="0" animBg="1"/>
      <p:bldP spid="283" grpId="0"/>
      <p:bldP spid="292" grpId="0"/>
      <p:bldP spid="293" grpId="0"/>
      <p:bldP spid="294" grpId="0" animBg="1"/>
      <p:bldP spid="295" grpId="0" animBg="1"/>
      <p:bldP spid="296" grpId="0" animBg="1"/>
      <p:bldP spid="297" grpId="0" animBg="1"/>
      <p:bldP spid="298" grpId="0" animBg="1"/>
      <p:bldP spid="299" grpId="0" animBg="1"/>
      <p:bldP spid="300" grpId="0" animBg="1"/>
      <p:bldP spid="301" grpId="0" animBg="1"/>
      <p:bldP spid="302" grpId="0" animBg="1"/>
      <p:bldP spid="303" grpId="0" animBg="1"/>
      <p:bldP spid="304" grpId="0" animBg="1"/>
      <p:bldP spid="305" grpId="0" animBg="1"/>
      <p:bldP spid="306" grpId="0"/>
      <p:bldP spid="307" grpId="0"/>
      <p:bldP spid="13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Formule conditionnelle (sur index)</a:t>
            </a:r>
          </a:p>
          <a:p>
            <a:r>
              <a:rPr lang="fr-FR" sz="1400" dirty="0">
                <a:latin typeface="Arial Black" pitchFamily="34" charset="0"/>
              </a:rPr>
              <a:t>Ciblage</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3c</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06" name="ZoneTexte 305"/>
          <p:cNvSpPr txBox="1"/>
          <p:nvPr/>
        </p:nvSpPr>
        <p:spPr>
          <a:xfrm>
            <a:off x="1187624" y="1163528"/>
            <a:ext cx="6912768" cy="400110"/>
          </a:xfrm>
          <a:prstGeom prst="rect">
            <a:avLst/>
          </a:prstGeom>
          <a:noFill/>
        </p:spPr>
        <p:txBody>
          <a:bodyPr wrap="square" rtlCol="0">
            <a:spAutoFit/>
          </a:bodyPr>
          <a:lstStyle/>
          <a:p>
            <a:r>
              <a:rPr lang="fr-FR" sz="2000" dirty="0"/>
              <a:t>=</a:t>
            </a:r>
            <a:r>
              <a:rPr lang="fr-FR" sz="2000" dirty="0">
                <a:solidFill>
                  <a:srgbClr val="FF0000"/>
                </a:solidFill>
              </a:rPr>
              <a:t>SIERREUR</a:t>
            </a:r>
            <a:r>
              <a:rPr lang="fr-FR" sz="2000" dirty="0"/>
              <a:t>(</a:t>
            </a:r>
            <a:r>
              <a:rPr lang="fr-FR" sz="2000" b="1" dirty="0"/>
              <a:t>CHOISIR(</a:t>
            </a:r>
            <a:r>
              <a:rPr lang="fr-FR" sz="2000" b="1" dirty="0" err="1">
                <a:solidFill>
                  <a:srgbClr val="3366CC"/>
                </a:solidFill>
              </a:rPr>
              <a:t>cellule_examinée</a:t>
            </a:r>
            <a:r>
              <a:rPr lang="fr-FR" sz="2000" b="1" dirty="0"/>
              <a:t>;;;;’’pas plus !’’)</a:t>
            </a:r>
            <a:r>
              <a:rPr lang="fr-FR" sz="2000" b="1" dirty="0">
                <a:solidFill>
                  <a:srgbClr val="FF0000"/>
                </a:solidFill>
              </a:rPr>
              <a:t>; ’’Trop !’’)</a:t>
            </a:r>
          </a:p>
        </p:txBody>
      </p:sp>
      <p:sp>
        <p:nvSpPr>
          <p:cNvPr id="132" name="ZoneTexte 131"/>
          <p:cNvSpPr txBox="1"/>
          <p:nvPr/>
        </p:nvSpPr>
        <p:spPr>
          <a:xfrm>
            <a:off x="251520" y="875496"/>
            <a:ext cx="7272808" cy="369332"/>
          </a:xfrm>
          <a:prstGeom prst="rect">
            <a:avLst/>
          </a:prstGeom>
          <a:noFill/>
        </p:spPr>
        <p:txBody>
          <a:bodyPr wrap="square" rtlCol="0">
            <a:spAutoFit/>
          </a:bodyPr>
          <a:lstStyle/>
          <a:p>
            <a:r>
              <a:rPr lang="fr-FR" dirty="0"/>
              <a:t>N’agir que sur une valeur limite (ici le nombre 4) ou si elle est dépassée</a:t>
            </a:r>
          </a:p>
        </p:txBody>
      </p:sp>
      <p:sp>
        <p:nvSpPr>
          <p:cNvPr id="134" name="ZoneTexte 133"/>
          <p:cNvSpPr txBox="1"/>
          <p:nvPr/>
        </p:nvSpPr>
        <p:spPr>
          <a:xfrm>
            <a:off x="395536" y="2963728"/>
            <a:ext cx="7272808" cy="369332"/>
          </a:xfrm>
          <a:prstGeom prst="rect">
            <a:avLst/>
          </a:prstGeom>
          <a:noFill/>
        </p:spPr>
        <p:txBody>
          <a:bodyPr wrap="square" rtlCol="0">
            <a:spAutoFit/>
          </a:bodyPr>
          <a:lstStyle/>
          <a:p>
            <a:r>
              <a:rPr lang="fr-FR" dirty="0"/>
              <a:t>Repérer une valeur cible (ici, la valeur 7 dans une plage de cellules).</a:t>
            </a:r>
          </a:p>
        </p:txBody>
      </p:sp>
      <p:sp>
        <p:nvSpPr>
          <p:cNvPr id="135" name="ZoneTexte 134"/>
          <p:cNvSpPr txBox="1"/>
          <p:nvPr/>
        </p:nvSpPr>
        <p:spPr>
          <a:xfrm>
            <a:off x="1187624" y="1451560"/>
            <a:ext cx="6912768" cy="400110"/>
          </a:xfrm>
          <a:prstGeom prst="rect">
            <a:avLst/>
          </a:prstGeom>
          <a:noFill/>
        </p:spPr>
        <p:txBody>
          <a:bodyPr wrap="square" rtlCol="0">
            <a:spAutoFit/>
          </a:bodyPr>
          <a:lstStyle/>
          <a:p>
            <a:r>
              <a:rPr lang="fr-FR" sz="2000" dirty="0"/>
              <a:t>=</a:t>
            </a:r>
            <a:r>
              <a:rPr lang="fr-FR" sz="2000" dirty="0">
                <a:solidFill>
                  <a:srgbClr val="FF0000"/>
                </a:solidFill>
              </a:rPr>
              <a:t>IFERROR</a:t>
            </a:r>
            <a:r>
              <a:rPr lang="fr-FR" sz="2000" dirty="0"/>
              <a:t>(</a:t>
            </a:r>
            <a:r>
              <a:rPr lang="fr-FR" sz="2000" b="1" dirty="0"/>
              <a:t>CHOOSE(</a:t>
            </a:r>
            <a:r>
              <a:rPr lang="fr-FR" sz="2000" b="1" dirty="0" err="1">
                <a:solidFill>
                  <a:srgbClr val="3366CC"/>
                </a:solidFill>
              </a:rPr>
              <a:t>cellule_examinée</a:t>
            </a:r>
            <a:r>
              <a:rPr lang="fr-FR" sz="2000" b="1" dirty="0"/>
              <a:t>;;;;’’pas plus !’’)</a:t>
            </a:r>
            <a:r>
              <a:rPr lang="fr-FR" sz="2000" b="1" dirty="0">
                <a:solidFill>
                  <a:srgbClr val="FF0000"/>
                </a:solidFill>
              </a:rPr>
              <a:t>; ’’Trop !’’)</a:t>
            </a:r>
          </a:p>
        </p:txBody>
      </p:sp>
      <p:sp>
        <p:nvSpPr>
          <p:cNvPr id="10" name="ZoneTexte 9"/>
          <p:cNvSpPr txBox="1"/>
          <p:nvPr/>
        </p:nvSpPr>
        <p:spPr>
          <a:xfrm>
            <a:off x="1115616" y="3323768"/>
            <a:ext cx="6912768" cy="400110"/>
          </a:xfrm>
          <a:prstGeom prst="rect">
            <a:avLst/>
          </a:prstGeom>
          <a:noFill/>
        </p:spPr>
        <p:txBody>
          <a:bodyPr wrap="square" rtlCol="0">
            <a:spAutoFit/>
          </a:bodyPr>
          <a:lstStyle/>
          <a:p>
            <a:r>
              <a:rPr lang="fr-FR" sz="2000" dirty="0"/>
              <a:t>=</a:t>
            </a:r>
            <a:r>
              <a:rPr lang="fr-FR" sz="2000" dirty="0">
                <a:solidFill>
                  <a:srgbClr val="FF0000"/>
                </a:solidFill>
              </a:rPr>
              <a:t>SIERREUR</a:t>
            </a:r>
            <a:r>
              <a:rPr lang="fr-FR" sz="2000" dirty="0"/>
              <a:t>(</a:t>
            </a:r>
            <a:r>
              <a:rPr lang="fr-FR" sz="2000" b="1" dirty="0"/>
              <a:t>CHOISIR(</a:t>
            </a:r>
            <a:r>
              <a:rPr lang="fr-FR" sz="2000" b="1" dirty="0" err="1">
                <a:solidFill>
                  <a:srgbClr val="3366CC"/>
                </a:solidFill>
              </a:rPr>
              <a:t>cellule_examinée</a:t>
            </a:r>
            <a:r>
              <a:rPr lang="fr-FR" sz="2000" b="1" dirty="0"/>
              <a:t>;;;;;;;’OK!’’)</a:t>
            </a:r>
            <a:r>
              <a:rPr lang="fr-FR" sz="2000" b="1" dirty="0">
                <a:solidFill>
                  <a:srgbClr val="FF0000"/>
                </a:solidFill>
              </a:rPr>
              <a:t>; ’’’)</a:t>
            </a:r>
          </a:p>
        </p:txBody>
      </p:sp>
      <p:sp>
        <p:nvSpPr>
          <p:cNvPr id="12" name="ZoneTexte 11"/>
          <p:cNvSpPr txBox="1"/>
          <p:nvPr/>
        </p:nvSpPr>
        <p:spPr>
          <a:xfrm>
            <a:off x="1115616" y="3611800"/>
            <a:ext cx="6912768" cy="400110"/>
          </a:xfrm>
          <a:prstGeom prst="rect">
            <a:avLst/>
          </a:prstGeom>
          <a:noFill/>
        </p:spPr>
        <p:txBody>
          <a:bodyPr wrap="square" rtlCol="0">
            <a:spAutoFit/>
          </a:bodyPr>
          <a:lstStyle/>
          <a:p>
            <a:r>
              <a:rPr lang="fr-FR" sz="2000" dirty="0"/>
              <a:t>=</a:t>
            </a:r>
            <a:r>
              <a:rPr lang="fr-FR" sz="2000" dirty="0">
                <a:solidFill>
                  <a:srgbClr val="FF0000"/>
                </a:solidFill>
              </a:rPr>
              <a:t>IFERROR</a:t>
            </a:r>
            <a:r>
              <a:rPr lang="fr-FR" sz="2000" dirty="0"/>
              <a:t>(</a:t>
            </a:r>
            <a:r>
              <a:rPr lang="fr-FR" sz="2000" b="1" dirty="0" err="1"/>
              <a:t>CHOOSE</a:t>
            </a:r>
            <a:r>
              <a:rPr lang="fr-FR" sz="2000" b="1" dirty="0" err="1">
                <a:solidFill>
                  <a:srgbClr val="3366CC"/>
                </a:solidFill>
              </a:rPr>
              <a:t>cellule_examinée</a:t>
            </a:r>
            <a:r>
              <a:rPr lang="fr-FR" sz="2000" b="1" dirty="0"/>
              <a:t>;;;;;;;’OK!’’)</a:t>
            </a:r>
            <a:r>
              <a:rPr lang="fr-FR" sz="2000" b="1" dirty="0">
                <a:solidFill>
                  <a:srgbClr val="FF0000"/>
                </a:solidFill>
              </a:rPr>
              <a:t>; ’’’)</a:t>
            </a:r>
          </a:p>
        </p:txBody>
      </p:sp>
      <p:cxnSp>
        <p:nvCxnSpPr>
          <p:cNvPr id="13" name="Connecteur droit 12"/>
          <p:cNvCxnSpPr/>
          <p:nvPr/>
        </p:nvCxnSpPr>
        <p:spPr>
          <a:xfrm>
            <a:off x="971600" y="2233196"/>
            <a:ext cx="0" cy="57606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1655168" y="2233196"/>
            <a:ext cx="36512" cy="57606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flipH="1">
            <a:off x="2339752" y="2233196"/>
            <a:ext cx="35496" cy="57606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flipH="1">
            <a:off x="935088" y="2809260"/>
            <a:ext cx="3636912"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971600" y="1873156"/>
            <a:ext cx="68356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9" name="Rectangle 18"/>
          <p:cNvSpPr/>
          <p:nvPr/>
        </p:nvSpPr>
        <p:spPr>
          <a:xfrm>
            <a:off x="1655168" y="1873156"/>
            <a:ext cx="72008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0" name="Rectangle 19"/>
          <p:cNvSpPr/>
          <p:nvPr/>
        </p:nvSpPr>
        <p:spPr>
          <a:xfrm>
            <a:off x="2375248" y="1873156"/>
            <a:ext cx="72008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1" name="ZoneTexte 20"/>
          <p:cNvSpPr txBox="1"/>
          <p:nvPr/>
        </p:nvSpPr>
        <p:spPr>
          <a:xfrm>
            <a:off x="1079104" y="1873156"/>
            <a:ext cx="468560" cy="369332"/>
          </a:xfrm>
          <a:prstGeom prst="rect">
            <a:avLst/>
          </a:prstGeom>
          <a:noFill/>
        </p:spPr>
        <p:txBody>
          <a:bodyPr wrap="square" rtlCol="0">
            <a:spAutoFit/>
          </a:bodyPr>
          <a:lstStyle/>
          <a:p>
            <a:r>
              <a:rPr lang="fr-FR" b="1" dirty="0"/>
              <a:t>BA</a:t>
            </a:r>
          </a:p>
        </p:txBody>
      </p:sp>
      <p:sp>
        <p:nvSpPr>
          <p:cNvPr id="22" name="ZoneTexte 21"/>
          <p:cNvSpPr txBox="1"/>
          <p:nvPr/>
        </p:nvSpPr>
        <p:spPr>
          <a:xfrm>
            <a:off x="1799184" y="1873156"/>
            <a:ext cx="468560" cy="369332"/>
          </a:xfrm>
          <a:prstGeom prst="rect">
            <a:avLst/>
          </a:prstGeom>
          <a:noFill/>
        </p:spPr>
        <p:txBody>
          <a:bodyPr wrap="square" rtlCol="0">
            <a:spAutoFit/>
          </a:bodyPr>
          <a:lstStyle/>
          <a:p>
            <a:r>
              <a:rPr lang="fr-FR" b="1" dirty="0"/>
              <a:t>BB</a:t>
            </a:r>
          </a:p>
        </p:txBody>
      </p:sp>
      <p:sp>
        <p:nvSpPr>
          <p:cNvPr id="26" name="ZoneTexte 25"/>
          <p:cNvSpPr txBox="1"/>
          <p:nvPr/>
        </p:nvSpPr>
        <p:spPr>
          <a:xfrm>
            <a:off x="2483768" y="1873156"/>
            <a:ext cx="504056" cy="369332"/>
          </a:xfrm>
          <a:prstGeom prst="rect">
            <a:avLst/>
          </a:prstGeom>
          <a:noFill/>
        </p:spPr>
        <p:txBody>
          <a:bodyPr wrap="square" rtlCol="0">
            <a:spAutoFit/>
          </a:bodyPr>
          <a:lstStyle/>
          <a:p>
            <a:r>
              <a:rPr lang="fr-FR" b="1" dirty="0"/>
              <a:t>BC</a:t>
            </a:r>
          </a:p>
        </p:txBody>
      </p:sp>
      <p:sp>
        <p:nvSpPr>
          <p:cNvPr id="28" name="Rectangle 27"/>
          <p:cNvSpPr/>
          <p:nvPr/>
        </p:nvSpPr>
        <p:spPr>
          <a:xfrm>
            <a:off x="251520" y="2233196"/>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9" name="Rectangle 28"/>
          <p:cNvSpPr/>
          <p:nvPr/>
        </p:nvSpPr>
        <p:spPr>
          <a:xfrm>
            <a:off x="251520" y="2521228"/>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1" name="ZoneTexte 30"/>
          <p:cNvSpPr txBox="1"/>
          <p:nvPr/>
        </p:nvSpPr>
        <p:spPr>
          <a:xfrm>
            <a:off x="467544" y="2233196"/>
            <a:ext cx="432048" cy="338554"/>
          </a:xfrm>
          <a:prstGeom prst="rect">
            <a:avLst/>
          </a:prstGeom>
          <a:noFill/>
        </p:spPr>
        <p:txBody>
          <a:bodyPr wrap="square" rtlCol="0">
            <a:spAutoFit/>
          </a:bodyPr>
          <a:lstStyle/>
          <a:p>
            <a:r>
              <a:rPr lang="fr-FR" sz="1600" b="1" dirty="0"/>
              <a:t>11</a:t>
            </a:r>
          </a:p>
        </p:txBody>
      </p:sp>
      <p:sp>
        <p:nvSpPr>
          <p:cNvPr id="32" name="ZoneTexte 31"/>
          <p:cNvSpPr txBox="1"/>
          <p:nvPr/>
        </p:nvSpPr>
        <p:spPr>
          <a:xfrm>
            <a:off x="467544" y="2521228"/>
            <a:ext cx="432048" cy="338554"/>
          </a:xfrm>
          <a:prstGeom prst="rect">
            <a:avLst/>
          </a:prstGeom>
          <a:noFill/>
        </p:spPr>
        <p:txBody>
          <a:bodyPr wrap="square" rtlCol="0">
            <a:spAutoFit/>
          </a:bodyPr>
          <a:lstStyle/>
          <a:p>
            <a:r>
              <a:rPr lang="fr-FR" sz="1600" b="1" dirty="0"/>
              <a:t>12</a:t>
            </a:r>
          </a:p>
        </p:txBody>
      </p:sp>
      <p:sp>
        <p:nvSpPr>
          <p:cNvPr id="36" name="ZoneTexte 35"/>
          <p:cNvSpPr txBox="1"/>
          <p:nvPr/>
        </p:nvSpPr>
        <p:spPr>
          <a:xfrm>
            <a:off x="971600" y="2221002"/>
            <a:ext cx="720080" cy="338554"/>
          </a:xfrm>
          <a:prstGeom prst="rect">
            <a:avLst/>
          </a:prstGeom>
          <a:noFill/>
        </p:spPr>
        <p:txBody>
          <a:bodyPr wrap="square" rtlCol="0">
            <a:spAutoFit/>
          </a:bodyPr>
          <a:lstStyle/>
          <a:p>
            <a:pPr algn="r"/>
            <a:r>
              <a:rPr lang="fr-FR" sz="1600" dirty="0"/>
              <a:t>2</a:t>
            </a:r>
          </a:p>
        </p:txBody>
      </p:sp>
      <p:sp>
        <p:nvSpPr>
          <p:cNvPr id="37" name="ZoneTexte 36"/>
          <p:cNvSpPr txBox="1"/>
          <p:nvPr/>
        </p:nvSpPr>
        <p:spPr>
          <a:xfrm>
            <a:off x="1619672" y="2233196"/>
            <a:ext cx="720080" cy="338554"/>
          </a:xfrm>
          <a:prstGeom prst="rect">
            <a:avLst/>
          </a:prstGeom>
          <a:noFill/>
        </p:spPr>
        <p:txBody>
          <a:bodyPr wrap="square" rtlCol="0">
            <a:spAutoFit/>
          </a:bodyPr>
          <a:lstStyle/>
          <a:p>
            <a:pPr algn="r"/>
            <a:r>
              <a:rPr lang="fr-FR" sz="1600" dirty="0"/>
              <a:t>4</a:t>
            </a:r>
          </a:p>
        </p:txBody>
      </p:sp>
      <p:sp>
        <p:nvSpPr>
          <p:cNvPr id="38" name="ZoneTexte 37"/>
          <p:cNvSpPr txBox="1"/>
          <p:nvPr/>
        </p:nvSpPr>
        <p:spPr>
          <a:xfrm>
            <a:off x="2339752" y="2233196"/>
            <a:ext cx="720080" cy="338554"/>
          </a:xfrm>
          <a:prstGeom prst="rect">
            <a:avLst/>
          </a:prstGeom>
          <a:noFill/>
        </p:spPr>
        <p:txBody>
          <a:bodyPr wrap="square" rtlCol="0">
            <a:spAutoFit/>
          </a:bodyPr>
          <a:lstStyle/>
          <a:p>
            <a:pPr algn="r"/>
            <a:r>
              <a:rPr lang="fr-FR" sz="1600" dirty="0"/>
              <a:t>3</a:t>
            </a:r>
          </a:p>
        </p:txBody>
      </p:sp>
      <p:cxnSp>
        <p:nvCxnSpPr>
          <p:cNvPr id="46" name="Connecteur droit 45"/>
          <p:cNvCxnSpPr/>
          <p:nvPr/>
        </p:nvCxnSpPr>
        <p:spPr>
          <a:xfrm flipH="1">
            <a:off x="3024336" y="2233196"/>
            <a:ext cx="35496" cy="57606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3059832" y="1873156"/>
            <a:ext cx="72008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8" name="ZoneTexte 47"/>
          <p:cNvSpPr txBox="1"/>
          <p:nvPr/>
        </p:nvSpPr>
        <p:spPr>
          <a:xfrm>
            <a:off x="3168352" y="1873156"/>
            <a:ext cx="504056" cy="369332"/>
          </a:xfrm>
          <a:prstGeom prst="rect">
            <a:avLst/>
          </a:prstGeom>
          <a:noFill/>
        </p:spPr>
        <p:txBody>
          <a:bodyPr wrap="square" rtlCol="0">
            <a:spAutoFit/>
          </a:bodyPr>
          <a:lstStyle/>
          <a:p>
            <a:r>
              <a:rPr lang="fr-FR" b="1" dirty="0"/>
              <a:t>BD</a:t>
            </a:r>
          </a:p>
        </p:txBody>
      </p:sp>
      <p:sp>
        <p:nvSpPr>
          <p:cNvPr id="50" name="ZoneTexte 49"/>
          <p:cNvSpPr txBox="1"/>
          <p:nvPr/>
        </p:nvSpPr>
        <p:spPr>
          <a:xfrm>
            <a:off x="3024336" y="2233196"/>
            <a:ext cx="720080" cy="338554"/>
          </a:xfrm>
          <a:prstGeom prst="rect">
            <a:avLst/>
          </a:prstGeom>
          <a:noFill/>
        </p:spPr>
        <p:txBody>
          <a:bodyPr wrap="square" rtlCol="0">
            <a:spAutoFit/>
          </a:bodyPr>
          <a:lstStyle/>
          <a:p>
            <a:pPr algn="r"/>
            <a:r>
              <a:rPr lang="fr-FR" sz="1600" dirty="0"/>
              <a:t>7</a:t>
            </a:r>
          </a:p>
        </p:txBody>
      </p:sp>
      <p:cxnSp>
        <p:nvCxnSpPr>
          <p:cNvPr id="51" name="Connecteur droit 50"/>
          <p:cNvCxnSpPr/>
          <p:nvPr/>
        </p:nvCxnSpPr>
        <p:spPr>
          <a:xfrm flipH="1">
            <a:off x="3671392" y="2233196"/>
            <a:ext cx="35496" cy="57606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3778896" y="1873156"/>
            <a:ext cx="72008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3" name="ZoneTexte 52"/>
          <p:cNvSpPr txBox="1"/>
          <p:nvPr/>
        </p:nvSpPr>
        <p:spPr>
          <a:xfrm>
            <a:off x="3887416" y="1873156"/>
            <a:ext cx="504056" cy="369332"/>
          </a:xfrm>
          <a:prstGeom prst="rect">
            <a:avLst/>
          </a:prstGeom>
          <a:noFill/>
        </p:spPr>
        <p:txBody>
          <a:bodyPr wrap="square" rtlCol="0">
            <a:spAutoFit/>
          </a:bodyPr>
          <a:lstStyle/>
          <a:p>
            <a:r>
              <a:rPr lang="fr-FR" b="1" dirty="0"/>
              <a:t>BE</a:t>
            </a:r>
          </a:p>
        </p:txBody>
      </p:sp>
      <p:cxnSp>
        <p:nvCxnSpPr>
          <p:cNvPr id="54" name="Connecteur droit 53"/>
          <p:cNvCxnSpPr/>
          <p:nvPr/>
        </p:nvCxnSpPr>
        <p:spPr>
          <a:xfrm>
            <a:off x="4463480" y="2305204"/>
            <a:ext cx="0" cy="50405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5" name="ZoneTexte 54"/>
          <p:cNvSpPr txBox="1"/>
          <p:nvPr/>
        </p:nvSpPr>
        <p:spPr>
          <a:xfrm>
            <a:off x="3743400" y="2233196"/>
            <a:ext cx="720080" cy="338554"/>
          </a:xfrm>
          <a:prstGeom prst="rect">
            <a:avLst/>
          </a:prstGeom>
          <a:noFill/>
        </p:spPr>
        <p:txBody>
          <a:bodyPr wrap="square" rtlCol="0">
            <a:spAutoFit/>
          </a:bodyPr>
          <a:lstStyle/>
          <a:p>
            <a:pPr algn="r"/>
            <a:r>
              <a:rPr lang="fr-FR" sz="1600" dirty="0"/>
              <a:t>5</a:t>
            </a:r>
          </a:p>
        </p:txBody>
      </p:sp>
      <p:cxnSp>
        <p:nvCxnSpPr>
          <p:cNvPr id="56" name="Connecteur droit 55"/>
          <p:cNvCxnSpPr/>
          <p:nvPr/>
        </p:nvCxnSpPr>
        <p:spPr>
          <a:xfrm flipH="1">
            <a:off x="1475656" y="2521228"/>
            <a:ext cx="30963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a:off x="971600" y="4299942"/>
            <a:ext cx="0" cy="57606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3" name="Connecteur droit 62"/>
          <p:cNvCxnSpPr/>
          <p:nvPr/>
        </p:nvCxnSpPr>
        <p:spPr>
          <a:xfrm>
            <a:off x="1655168" y="4299942"/>
            <a:ext cx="36512" cy="57606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flipH="1">
            <a:off x="2339752" y="4299942"/>
            <a:ext cx="35496" cy="57606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flipH="1">
            <a:off x="935088" y="4876006"/>
            <a:ext cx="3636912"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971600" y="3939902"/>
            <a:ext cx="68356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7" name="Rectangle 66"/>
          <p:cNvSpPr/>
          <p:nvPr/>
        </p:nvSpPr>
        <p:spPr>
          <a:xfrm>
            <a:off x="1655168" y="3939902"/>
            <a:ext cx="72008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8" name="Rectangle 67"/>
          <p:cNvSpPr/>
          <p:nvPr/>
        </p:nvSpPr>
        <p:spPr>
          <a:xfrm>
            <a:off x="2375248" y="3939902"/>
            <a:ext cx="72008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9" name="ZoneTexte 68"/>
          <p:cNvSpPr txBox="1"/>
          <p:nvPr/>
        </p:nvSpPr>
        <p:spPr>
          <a:xfrm>
            <a:off x="1079104" y="3939902"/>
            <a:ext cx="468560" cy="369332"/>
          </a:xfrm>
          <a:prstGeom prst="rect">
            <a:avLst/>
          </a:prstGeom>
          <a:noFill/>
        </p:spPr>
        <p:txBody>
          <a:bodyPr wrap="square" rtlCol="0">
            <a:spAutoFit/>
          </a:bodyPr>
          <a:lstStyle/>
          <a:p>
            <a:r>
              <a:rPr lang="fr-FR" b="1" dirty="0"/>
              <a:t>BY</a:t>
            </a:r>
          </a:p>
        </p:txBody>
      </p:sp>
      <p:sp>
        <p:nvSpPr>
          <p:cNvPr id="70" name="ZoneTexte 69"/>
          <p:cNvSpPr txBox="1"/>
          <p:nvPr/>
        </p:nvSpPr>
        <p:spPr>
          <a:xfrm>
            <a:off x="1799184" y="3939902"/>
            <a:ext cx="468560" cy="369332"/>
          </a:xfrm>
          <a:prstGeom prst="rect">
            <a:avLst/>
          </a:prstGeom>
          <a:noFill/>
        </p:spPr>
        <p:txBody>
          <a:bodyPr wrap="square" rtlCol="0">
            <a:spAutoFit/>
          </a:bodyPr>
          <a:lstStyle/>
          <a:p>
            <a:r>
              <a:rPr lang="fr-FR" b="1" dirty="0"/>
              <a:t>BZ</a:t>
            </a:r>
          </a:p>
        </p:txBody>
      </p:sp>
      <p:sp>
        <p:nvSpPr>
          <p:cNvPr id="71" name="ZoneTexte 70"/>
          <p:cNvSpPr txBox="1"/>
          <p:nvPr/>
        </p:nvSpPr>
        <p:spPr>
          <a:xfrm>
            <a:off x="2483768" y="3939902"/>
            <a:ext cx="504056" cy="369332"/>
          </a:xfrm>
          <a:prstGeom prst="rect">
            <a:avLst/>
          </a:prstGeom>
          <a:noFill/>
        </p:spPr>
        <p:txBody>
          <a:bodyPr wrap="square" rtlCol="0">
            <a:spAutoFit/>
          </a:bodyPr>
          <a:lstStyle/>
          <a:p>
            <a:r>
              <a:rPr lang="fr-FR" b="1" dirty="0"/>
              <a:t>CA</a:t>
            </a:r>
          </a:p>
        </p:txBody>
      </p:sp>
      <p:sp>
        <p:nvSpPr>
          <p:cNvPr id="72" name="Rectangle 71"/>
          <p:cNvSpPr/>
          <p:nvPr/>
        </p:nvSpPr>
        <p:spPr>
          <a:xfrm>
            <a:off x="251520" y="4299942"/>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3" name="Rectangle 72"/>
          <p:cNvSpPr/>
          <p:nvPr/>
        </p:nvSpPr>
        <p:spPr>
          <a:xfrm>
            <a:off x="251520" y="4587974"/>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4" name="ZoneTexte 73"/>
          <p:cNvSpPr txBox="1"/>
          <p:nvPr/>
        </p:nvSpPr>
        <p:spPr>
          <a:xfrm>
            <a:off x="467544" y="4299942"/>
            <a:ext cx="432048" cy="338554"/>
          </a:xfrm>
          <a:prstGeom prst="rect">
            <a:avLst/>
          </a:prstGeom>
          <a:noFill/>
        </p:spPr>
        <p:txBody>
          <a:bodyPr wrap="square" rtlCol="0">
            <a:spAutoFit/>
          </a:bodyPr>
          <a:lstStyle/>
          <a:p>
            <a:r>
              <a:rPr lang="fr-FR" sz="1600" b="1" dirty="0"/>
              <a:t>19</a:t>
            </a:r>
          </a:p>
        </p:txBody>
      </p:sp>
      <p:sp>
        <p:nvSpPr>
          <p:cNvPr id="75" name="ZoneTexte 74"/>
          <p:cNvSpPr txBox="1"/>
          <p:nvPr/>
        </p:nvSpPr>
        <p:spPr>
          <a:xfrm>
            <a:off x="467544" y="4587974"/>
            <a:ext cx="432048" cy="338554"/>
          </a:xfrm>
          <a:prstGeom prst="rect">
            <a:avLst/>
          </a:prstGeom>
          <a:noFill/>
        </p:spPr>
        <p:txBody>
          <a:bodyPr wrap="square" rtlCol="0">
            <a:spAutoFit/>
          </a:bodyPr>
          <a:lstStyle/>
          <a:p>
            <a:r>
              <a:rPr lang="fr-FR" sz="1600" b="1" dirty="0"/>
              <a:t>20</a:t>
            </a:r>
          </a:p>
        </p:txBody>
      </p:sp>
      <p:sp>
        <p:nvSpPr>
          <p:cNvPr id="76" name="ZoneTexte 75"/>
          <p:cNvSpPr txBox="1"/>
          <p:nvPr/>
        </p:nvSpPr>
        <p:spPr>
          <a:xfrm>
            <a:off x="971600" y="4287748"/>
            <a:ext cx="720080" cy="338554"/>
          </a:xfrm>
          <a:prstGeom prst="rect">
            <a:avLst/>
          </a:prstGeom>
          <a:noFill/>
        </p:spPr>
        <p:txBody>
          <a:bodyPr wrap="square" rtlCol="0">
            <a:spAutoFit/>
          </a:bodyPr>
          <a:lstStyle/>
          <a:p>
            <a:pPr algn="r"/>
            <a:r>
              <a:rPr lang="fr-FR" sz="1600" dirty="0"/>
              <a:t>2</a:t>
            </a:r>
          </a:p>
        </p:txBody>
      </p:sp>
      <p:sp>
        <p:nvSpPr>
          <p:cNvPr id="77" name="ZoneTexte 76"/>
          <p:cNvSpPr txBox="1"/>
          <p:nvPr/>
        </p:nvSpPr>
        <p:spPr>
          <a:xfrm>
            <a:off x="1619672" y="4299942"/>
            <a:ext cx="720080" cy="338554"/>
          </a:xfrm>
          <a:prstGeom prst="rect">
            <a:avLst/>
          </a:prstGeom>
          <a:noFill/>
        </p:spPr>
        <p:txBody>
          <a:bodyPr wrap="square" rtlCol="0">
            <a:spAutoFit/>
          </a:bodyPr>
          <a:lstStyle/>
          <a:p>
            <a:pPr algn="r"/>
            <a:r>
              <a:rPr lang="fr-FR" sz="1600" dirty="0"/>
              <a:t>7</a:t>
            </a:r>
          </a:p>
        </p:txBody>
      </p:sp>
      <p:sp>
        <p:nvSpPr>
          <p:cNvPr id="78" name="ZoneTexte 77"/>
          <p:cNvSpPr txBox="1"/>
          <p:nvPr/>
        </p:nvSpPr>
        <p:spPr>
          <a:xfrm>
            <a:off x="2339752" y="4299942"/>
            <a:ext cx="720080" cy="338554"/>
          </a:xfrm>
          <a:prstGeom prst="rect">
            <a:avLst/>
          </a:prstGeom>
          <a:noFill/>
        </p:spPr>
        <p:txBody>
          <a:bodyPr wrap="square" rtlCol="0">
            <a:spAutoFit/>
          </a:bodyPr>
          <a:lstStyle/>
          <a:p>
            <a:pPr algn="r"/>
            <a:r>
              <a:rPr lang="fr-FR" sz="1600" dirty="0"/>
              <a:t>3</a:t>
            </a:r>
          </a:p>
        </p:txBody>
      </p:sp>
      <p:cxnSp>
        <p:nvCxnSpPr>
          <p:cNvPr id="79" name="Connecteur droit 78"/>
          <p:cNvCxnSpPr/>
          <p:nvPr/>
        </p:nvCxnSpPr>
        <p:spPr>
          <a:xfrm flipH="1">
            <a:off x="3024336" y="4299942"/>
            <a:ext cx="35496" cy="57606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3059832" y="3939902"/>
            <a:ext cx="72008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81" name="ZoneTexte 80"/>
          <p:cNvSpPr txBox="1"/>
          <p:nvPr/>
        </p:nvSpPr>
        <p:spPr>
          <a:xfrm>
            <a:off x="3168352" y="3939902"/>
            <a:ext cx="504056" cy="369332"/>
          </a:xfrm>
          <a:prstGeom prst="rect">
            <a:avLst/>
          </a:prstGeom>
          <a:noFill/>
        </p:spPr>
        <p:txBody>
          <a:bodyPr wrap="square" rtlCol="0">
            <a:spAutoFit/>
          </a:bodyPr>
          <a:lstStyle/>
          <a:p>
            <a:r>
              <a:rPr lang="fr-FR" b="1" dirty="0"/>
              <a:t>CB</a:t>
            </a:r>
          </a:p>
        </p:txBody>
      </p:sp>
      <p:sp>
        <p:nvSpPr>
          <p:cNvPr id="82" name="ZoneTexte 81"/>
          <p:cNvSpPr txBox="1"/>
          <p:nvPr/>
        </p:nvSpPr>
        <p:spPr>
          <a:xfrm>
            <a:off x="3024336" y="4299942"/>
            <a:ext cx="720080" cy="338554"/>
          </a:xfrm>
          <a:prstGeom prst="rect">
            <a:avLst/>
          </a:prstGeom>
          <a:noFill/>
        </p:spPr>
        <p:txBody>
          <a:bodyPr wrap="square" rtlCol="0">
            <a:spAutoFit/>
          </a:bodyPr>
          <a:lstStyle/>
          <a:p>
            <a:pPr algn="r"/>
            <a:r>
              <a:rPr lang="fr-FR" sz="1600" dirty="0"/>
              <a:t>7</a:t>
            </a:r>
          </a:p>
        </p:txBody>
      </p:sp>
      <p:cxnSp>
        <p:nvCxnSpPr>
          <p:cNvPr id="83" name="Connecteur droit 82"/>
          <p:cNvCxnSpPr/>
          <p:nvPr/>
        </p:nvCxnSpPr>
        <p:spPr>
          <a:xfrm flipH="1">
            <a:off x="3671392" y="4299942"/>
            <a:ext cx="35496" cy="57606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4" name="Rectangle 83"/>
          <p:cNvSpPr/>
          <p:nvPr/>
        </p:nvSpPr>
        <p:spPr>
          <a:xfrm>
            <a:off x="3778896" y="3939902"/>
            <a:ext cx="72008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85" name="ZoneTexte 84"/>
          <p:cNvSpPr txBox="1"/>
          <p:nvPr/>
        </p:nvSpPr>
        <p:spPr>
          <a:xfrm>
            <a:off x="3887416" y="3939902"/>
            <a:ext cx="504056" cy="369332"/>
          </a:xfrm>
          <a:prstGeom prst="rect">
            <a:avLst/>
          </a:prstGeom>
          <a:noFill/>
        </p:spPr>
        <p:txBody>
          <a:bodyPr wrap="square" rtlCol="0">
            <a:spAutoFit/>
          </a:bodyPr>
          <a:lstStyle/>
          <a:p>
            <a:r>
              <a:rPr lang="fr-FR" b="1" dirty="0"/>
              <a:t>CC</a:t>
            </a:r>
          </a:p>
        </p:txBody>
      </p:sp>
      <p:cxnSp>
        <p:nvCxnSpPr>
          <p:cNvPr id="86" name="Connecteur droit 85"/>
          <p:cNvCxnSpPr/>
          <p:nvPr/>
        </p:nvCxnSpPr>
        <p:spPr>
          <a:xfrm>
            <a:off x="4463480" y="4371950"/>
            <a:ext cx="0" cy="50405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7" name="ZoneTexte 86"/>
          <p:cNvSpPr txBox="1"/>
          <p:nvPr/>
        </p:nvSpPr>
        <p:spPr>
          <a:xfrm>
            <a:off x="3743400" y="4299942"/>
            <a:ext cx="720080" cy="338554"/>
          </a:xfrm>
          <a:prstGeom prst="rect">
            <a:avLst/>
          </a:prstGeom>
          <a:noFill/>
        </p:spPr>
        <p:txBody>
          <a:bodyPr wrap="square" rtlCol="0">
            <a:spAutoFit/>
          </a:bodyPr>
          <a:lstStyle/>
          <a:p>
            <a:pPr algn="r"/>
            <a:r>
              <a:rPr lang="fr-FR" sz="1600" dirty="0"/>
              <a:t>5</a:t>
            </a:r>
          </a:p>
        </p:txBody>
      </p:sp>
      <p:cxnSp>
        <p:nvCxnSpPr>
          <p:cNvPr id="88" name="Connecteur droit 87"/>
          <p:cNvCxnSpPr/>
          <p:nvPr/>
        </p:nvCxnSpPr>
        <p:spPr>
          <a:xfrm flipH="1">
            <a:off x="1475656" y="4587974"/>
            <a:ext cx="30963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9" name="ZoneTexte 88"/>
          <p:cNvSpPr txBox="1"/>
          <p:nvPr/>
        </p:nvSpPr>
        <p:spPr>
          <a:xfrm>
            <a:off x="3059832" y="4587974"/>
            <a:ext cx="720080" cy="338554"/>
          </a:xfrm>
          <a:prstGeom prst="rect">
            <a:avLst/>
          </a:prstGeom>
          <a:noFill/>
        </p:spPr>
        <p:txBody>
          <a:bodyPr wrap="square" rtlCol="0">
            <a:spAutoFit/>
          </a:bodyPr>
          <a:lstStyle/>
          <a:p>
            <a:r>
              <a:rPr lang="fr-FR" sz="1600" dirty="0"/>
              <a:t>OK</a:t>
            </a:r>
          </a:p>
        </p:txBody>
      </p:sp>
      <p:sp>
        <p:nvSpPr>
          <p:cNvPr id="90" name="ZoneTexte 89"/>
          <p:cNvSpPr txBox="1"/>
          <p:nvPr/>
        </p:nvSpPr>
        <p:spPr>
          <a:xfrm>
            <a:off x="1691680" y="4587974"/>
            <a:ext cx="720080" cy="338554"/>
          </a:xfrm>
          <a:prstGeom prst="rect">
            <a:avLst/>
          </a:prstGeom>
          <a:noFill/>
        </p:spPr>
        <p:txBody>
          <a:bodyPr wrap="square" rtlCol="0">
            <a:spAutoFit/>
          </a:bodyPr>
          <a:lstStyle/>
          <a:p>
            <a:r>
              <a:rPr lang="fr-FR" sz="1600" dirty="0"/>
              <a:t>OK</a:t>
            </a:r>
          </a:p>
        </p:txBody>
      </p:sp>
      <p:sp>
        <p:nvSpPr>
          <p:cNvPr id="91" name="ZoneTexte 90"/>
          <p:cNvSpPr txBox="1"/>
          <p:nvPr/>
        </p:nvSpPr>
        <p:spPr>
          <a:xfrm>
            <a:off x="1619672" y="2499742"/>
            <a:ext cx="864096" cy="307777"/>
          </a:xfrm>
          <a:prstGeom prst="rect">
            <a:avLst/>
          </a:prstGeom>
          <a:noFill/>
        </p:spPr>
        <p:txBody>
          <a:bodyPr wrap="square" rtlCol="0">
            <a:spAutoFit/>
          </a:bodyPr>
          <a:lstStyle/>
          <a:p>
            <a:r>
              <a:rPr lang="fr-FR" sz="1400" dirty="0"/>
              <a:t>Pas plus !</a:t>
            </a:r>
          </a:p>
        </p:txBody>
      </p:sp>
      <p:sp>
        <p:nvSpPr>
          <p:cNvPr id="92" name="ZoneTexte 91"/>
          <p:cNvSpPr txBox="1"/>
          <p:nvPr/>
        </p:nvSpPr>
        <p:spPr>
          <a:xfrm>
            <a:off x="2987824" y="2499742"/>
            <a:ext cx="648072" cy="307777"/>
          </a:xfrm>
          <a:prstGeom prst="rect">
            <a:avLst/>
          </a:prstGeom>
          <a:noFill/>
        </p:spPr>
        <p:txBody>
          <a:bodyPr wrap="square" rtlCol="0">
            <a:spAutoFit/>
          </a:bodyPr>
          <a:lstStyle/>
          <a:p>
            <a:r>
              <a:rPr lang="fr-FR" sz="1400" dirty="0"/>
              <a:t>Trop !</a:t>
            </a:r>
          </a:p>
        </p:txBody>
      </p:sp>
      <p:sp>
        <p:nvSpPr>
          <p:cNvPr id="93" name="ZoneTexte 92"/>
          <p:cNvSpPr txBox="1"/>
          <p:nvPr/>
        </p:nvSpPr>
        <p:spPr>
          <a:xfrm>
            <a:off x="3707904" y="2499742"/>
            <a:ext cx="648072" cy="307777"/>
          </a:xfrm>
          <a:prstGeom prst="rect">
            <a:avLst/>
          </a:prstGeom>
          <a:noFill/>
        </p:spPr>
        <p:txBody>
          <a:bodyPr wrap="square" rtlCol="0">
            <a:spAutoFit/>
          </a:bodyPr>
          <a:lstStyle/>
          <a:p>
            <a:r>
              <a:rPr lang="fr-FR" sz="1400" dirty="0"/>
              <a:t>Trop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5"/>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5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9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9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9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3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3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06"/>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3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62"/>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63"/>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64"/>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5"/>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6"/>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7"/>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68"/>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69"/>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70"/>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71"/>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72"/>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73"/>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74"/>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75"/>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76"/>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77"/>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78"/>
                                        </p:tgtEl>
                                        <p:attrNameLst>
                                          <p:attrName>style.visibility</p:attrName>
                                        </p:attrNameLst>
                                      </p:cBhvr>
                                      <p:to>
                                        <p:strVal val="visible"/>
                                      </p:to>
                                    </p:set>
                                  </p:childTnLst>
                                </p:cTn>
                              </p:par>
                              <p:par>
                                <p:cTn id="113" presetID="1" presetClass="entr" presetSubtype="0" fill="hold" nodeType="withEffect">
                                  <p:stCondLst>
                                    <p:cond delay="0"/>
                                  </p:stCondLst>
                                  <p:childTnLst>
                                    <p:set>
                                      <p:cBhvr>
                                        <p:cTn id="114" dur="1" fill="hold">
                                          <p:stCondLst>
                                            <p:cond delay="0"/>
                                          </p:stCondLst>
                                        </p:cTn>
                                        <p:tgtEl>
                                          <p:spTgt spid="79"/>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80"/>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81"/>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82"/>
                                        </p:tgtEl>
                                        <p:attrNameLst>
                                          <p:attrName>style.visibility</p:attrName>
                                        </p:attrNameLst>
                                      </p:cBhvr>
                                      <p:to>
                                        <p:strVal val="visible"/>
                                      </p:to>
                                    </p:set>
                                  </p:childTnLst>
                                </p:cTn>
                              </p:par>
                              <p:par>
                                <p:cTn id="121" presetID="1" presetClass="entr" presetSubtype="0" fill="hold" nodeType="withEffect">
                                  <p:stCondLst>
                                    <p:cond delay="0"/>
                                  </p:stCondLst>
                                  <p:childTnLst>
                                    <p:set>
                                      <p:cBhvr>
                                        <p:cTn id="122" dur="1" fill="hold">
                                          <p:stCondLst>
                                            <p:cond delay="0"/>
                                          </p:stCondLst>
                                        </p:cTn>
                                        <p:tgtEl>
                                          <p:spTgt spid="83"/>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84"/>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85"/>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86"/>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87"/>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88"/>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89"/>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90"/>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10"/>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 grpId="0"/>
      <p:bldP spid="132" grpId="0"/>
      <p:bldP spid="134" grpId="0"/>
      <p:bldP spid="135" grpId="0"/>
      <p:bldP spid="10" grpId="0"/>
      <p:bldP spid="12" grpId="0"/>
      <p:bldP spid="18" grpId="0" animBg="1"/>
      <p:bldP spid="19" grpId="0" animBg="1"/>
      <p:bldP spid="20" grpId="0" animBg="1"/>
      <p:bldP spid="21" grpId="0"/>
      <p:bldP spid="22" grpId="0"/>
      <p:bldP spid="26" grpId="0"/>
      <p:bldP spid="28" grpId="0" animBg="1"/>
      <p:bldP spid="29" grpId="0" animBg="1"/>
      <p:bldP spid="31" grpId="0"/>
      <p:bldP spid="32" grpId="0"/>
      <p:bldP spid="36" grpId="0"/>
      <p:bldP spid="37" grpId="0"/>
      <p:bldP spid="38" grpId="0"/>
      <p:bldP spid="47" grpId="0" animBg="1"/>
      <p:bldP spid="48" grpId="0"/>
      <p:bldP spid="50" grpId="0"/>
      <p:bldP spid="52" grpId="0" animBg="1"/>
      <p:bldP spid="53" grpId="0"/>
      <p:bldP spid="55" grpId="0"/>
      <p:bldP spid="66" grpId="0" animBg="1"/>
      <p:bldP spid="67" grpId="0" animBg="1"/>
      <p:bldP spid="68" grpId="0" animBg="1"/>
      <p:bldP spid="69" grpId="0"/>
      <p:bldP spid="70" grpId="0"/>
      <p:bldP spid="71" grpId="0"/>
      <p:bldP spid="72" grpId="0" animBg="1"/>
      <p:bldP spid="73" grpId="0" animBg="1"/>
      <p:bldP spid="74" grpId="0"/>
      <p:bldP spid="75" grpId="0"/>
      <p:bldP spid="76" grpId="0"/>
      <p:bldP spid="77" grpId="0"/>
      <p:bldP spid="78" grpId="0"/>
      <p:bldP spid="80" grpId="0" animBg="1"/>
      <p:bldP spid="81" grpId="0"/>
      <p:bldP spid="82" grpId="0"/>
      <p:bldP spid="84" grpId="0" animBg="1"/>
      <p:bldP spid="85" grpId="0"/>
      <p:bldP spid="87" grpId="0"/>
      <p:bldP spid="89" grpId="0"/>
      <p:bldP spid="90" grpId="0"/>
      <p:bldP spid="91" grpId="0"/>
      <p:bldP spid="92" grpId="0"/>
      <p:bldP spid="9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Calculs conditionnels</a:t>
            </a:r>
          </a:p>
          <a:p>
            <a:r>
              <a:rPr lang="fr-FR" sz="1400" dirty="0">
                <a:latin typeface="Arial Black" pitchFamily="34" charset="0"/>
              </a:rPr>
              <a:t>Dénombrements conditionnels simples</a:t>
            </a:r>
          </a:p>
        </p:txBody>
      </p:sp>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4a</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1043608" y="786065"/>
            <a:ext cx="273630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NB.SI(</a:t>
            </a:r>
            <a:r>
              <a:rPr lang="fr-FR" b="1" dirty="0" err="1">
                <a:solidFill>
                  <a:srgbClr val="3366CC"/>
                </a:solidFill>
              </a:rPr>
              <a:t>plage</a:t>
            </a:r>
            <a:r>
              <a:rPr lang="fr-FR" b="1" dirty="0" err="1"/>
              <a:t>;</a:t>
            </a:r>
            <a:r>
              <a:rPr lang="fr-FR" b="1" dirty="0" err="1">
                <a:solidFill>
                  <a:srgbClr val="C00000"/>
                </a:solidFill>
              </a:rPr>
              <a:t>critère</a:t>
            </a:r>
            <a:r>
              <a:rPr lang="fr-FR" b="1" dirty="0"/>
              <a:t>)</a:t>
            </a:r>
          </a:p>
        </p:txBody>
      </p:sp>
      <p:pic>
        <p:nvPicPr>
          <p:cNvPr id="18" name="Image 17"/>
          <p:cNvPicPr/>
          <p:nvPr/>
        </p:nvPicPr>
        <p:blipFill>
          <a:blip r:embed="rId3" cstate="print">
            <a:clrChange>
              <a:clrFrom>
                <a:srgbClr val="FEF9FB"/>
              </a:clrFrom>
              <a:clrTo>
                <a:srgbClr val="FEF9FB">
                  <a:alpha val="0"/>
                </a:srgbClr>
              </a:clrTo>
            </a:clrChange>
          </a:blip>
          <a:srcRect/>
          <a:stretch>
            <a:fillRect/>
          </a:stretch>
        </p:blipFill>
        <p:spPr bwMode="auto">
          <a:xfrm>
            <a:off x="611560" y="843558"/>
            <a:ext cx="360040" cy="432048"/>
          </a:xfrm>
          <a:prstGeom prst="rect">
            <a:avLst/>
          </a:prstGeom>
          <a:noFill/>
          <a:ln w="9525">
            <a:noFill/>
            <a:miter lim="800000"/>
            <a:headEnd/>
            <a:tailEnd/>
          </a:ln>
        </p:spPr>
      </p:pic>
      <p:pic>
        <p:nvPicPr>
          <p:cNvPr id="19" name="Image 18"/>
          <p:cNvPicPr/>
          <p:nvPr/>
        </p:nvPicPr>
        <p:blipFill>
          <a:blip r:embed="rId4" cstate="print"/>
          <a:srcRect/>
          <a:stretch>
            <a:fillRect/>
          </a:stretch>
        </p:blipFill>
        <p:spPr bwMode="auto">
          <a:xfrm>
            <a:off x="251520" y="882467"/>
            <a:ext cx="360040" cy="360040"/>
          </a:xfrm>
          <a:prstGeom prst="rect">
            <a:avLst/>
          </a:prstGeom>
          <a:noFill/>
          <a:ln w="9525">
            <a:noFill/>
            <a:miter lim="800000"/>
            <a:headEnd/>
            <a:tailEnd/>
          </a:ln>
        </p:spPr>
      </p:pic>
      <p:sp>
        <p:nvSpPr>
          <p:cNvPr id="20" name="ZoneTexte 19"/>
          <p:cNvSpPr txBox="1"/>
          <p:nvPr/>
        </p:nvSpPr>
        <p:spPr>
          <a:xfrm>
            <a:off x="1043608" y="1275606"/>
            <a:ext cx="273630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COUNTIF(</a:t>
            </a:r>
            <a:r>
              <a:rPr lang="fr-FR" b="1" dirty="0" err="1">
                <a:solidFill>
                  <a:srgbClr val="3366CC"/>
                </a:solidFill>
              </a:rPr>
              <a:t>plage</a:t>
            </a:r>
            <a:r>
              <a:rPr lang="fr-FR" b="1" dirty="0" err="1"/>
              <a:t>;</a:t>
            </a:r>
            <a:r>
              <a:rPr lang="fr-FR" b="1" dirty="0" err="1">
                <a:solidFill>
                  <a:srgbClr val="C00000"/>
                </a:solidFill>
              </a:rPr>
              <a:t>critère</a:t>
            </a:r>
            <a:r>
              <a:rPr lang="fr-FR" b="1" dirty="0"/>
              <a:t>)</a:t>
            </a:r>
          </a:p>
        </p:txBody>
      </p:sp>
      <p:pic>
        <p:nvPicPr>
          <p:cNvPr id="23" name="Image 22"/>
          <p:cNvPicPr/>
          <p:nvPr/>
        </p:nvPicPr>
        <p:blipFill>
          <a:blip r:embed="rId5" cstate="print"/>
          <a:srcRect/>
          <a:stretch>
            <a:fillRect/>
          </a:stretch>
        </p:blipFill>
        <p:spPr bwMode="auto">
          <a:xfrm>
            <a:off x="611560" y="1347614"/>
            <a:ext cx="360040" cy="360040"/>
          </a:xfrm>
          <a:prstGeom prst="rect">
            <a:avLst/>
          </a:prstGeom>
          <a:noFill/>
          <a:ln w="9525">
            <a:noFill/>
            <a:miter lim="800000"/>
            <a:headEnd/>
            <a:tailEnd/>
          </a:ln>
        </p:spPr>
      </p:pic>
      <p:sp>
        <p:nvSpPr>
          <p:cNvPr id="25" name="ZoneTexte 24"/>
          <p:cNvSpPr txBox="1"/>
          <p:nvPr/>
        </p:nvSpPr>
        <p:spPr>
          <a:xfrm>
            <a:off x="5436096" y="2438767"/>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Caen</a:t>
            </a:r>
          </a:p>
        </p:txBody>
      </p:sp>
      <p:sp>
        <p:nvSpPr>
          <p:cNvPr id="26" name="ZoneTexte 25"/>
          <p:cNvSpPr txBox="1"/>
          <p:nvPr/>
        </p:nvSpPr>
        <p:spPr>
          <a:xfrm>
            <a:off x="5436096" y="3137361"/>
            <a:ext cx="1152128" cy="307777"/>
          </a:xfrm>
          <a:prstGeom prst="rect">
            <a:avLst/>
          </a:prstGeom>
          <a:noFill/>
          <a:ln>
            <a:solidFill>
              <a:schemeClr val="tx1"/>
            </a:solidFill>
          </a:ln>
        </p:spPr>
        <p:txBody>
          <a:bodyPr wrap="square" rtlCol="0">
            <a:spAutoFit/>
          </a:bodyPr>
          <a:lstStyle/>
          <a:p>
            <a:pPr algn="ctr"/>
            <a:r>
              <a:rPr lang="fr-FR" sz="1400" b="1" dirty="0"/>
              <a:t>Rennes</a:t>
            </a:r>
          </a:p>
        </p:txBody>
      </p:sp>
      <p:sp>
        <p:nvSpPr>
          <p:cNvPr id="31" name="ZoneTexte 30"/>
          <p:cNvSpPr txBox="1"/>
          <p:nvPr/>
        </p:nvSpPr>
        <p:spPr>
          <a:xfrm>
            <a:off x="5436096" y="2777321"/>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Caen</a:t>
            </a:r>
          </a:p>
        </p:txBody>
      </p:sp>
      <p:sp>
        <p:nvSpPr>
          <p:cNvPr id="32" name="ZoneTexte 31"/>
          <p:cNvSpPr txBox="1"/>
          <p:nvPr/>
        </p:nvSpPr>
        <p:spPr>
          <a:xfrm>
            <a:off x="5436096" y="3497401"/>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Caen</a:t>
            </a:r>
          </a:p>
        </p:txBody>
      </p:sp>
      <p:sp>
        <p:nvSpPr>
          <p:cNvPr id="33" name="ZoneTexte 32"/>
          <p:cNvSpPr txBox="1"/>
          <p:nvPr/>
        </p:nvSpPr>
        <p:spPr>
          <a:xfrm>
            <a:off x="5436096" y="4217481"/>
            <a:ext cx="1152128" cy="307777"/>
          </a:xfrm>
          <a:prstGeom prst="rect">
            <a:avLst/>
          </a:prstGeom>
          <a:noFill/>
          <a:ln>
            <a:solidFill>
              <a:schemeClr val="tx1"/>
            </a:solidFill>
          </a:ln>
        </p:spPr>
        <p:txBody>
          <a:bodyPr wrap="square" rtlCol="0">
            <a:spAutoFit/>
          </a:bodyPr>
          <a:lstStyle/>
          <a:p>
            <a:pPr algn="ctr"/>
            <a:r>
              <a:rPr lang="fr-FR" sz="1400" b="1" dirty="0"/>
              <a:t>Rennes</a:t>
            </a:r>
          </a:p>
        </p:txBody>
      </p:sp>
      <p:sp>
        <p:nvSpPr>
          <p:cNvPr id="34" name="ZoneTexte 33"/>
          <p:cNvSpPr txBox="1"/>
          <p:nvPr/>
        </p:nvSpPr>
        <p:spPr>
          <a:xfrm>
            <a:off x="5436096" y="3857441"/>
            <a:ext cx="1152128" cy="307777"/>
          </a:xfrm>
          <a:prstGeom prst="rect">
            <a:avLst/>
          </a:prstGeom>
          <a:noFill/>
          <a:ln>
            <a:solidFill>
              <a:schemeClr val="tx1"/>
            </a:solidFill>
          </a:ln>
        </p:spPr>
        <p:txBody>
          <a:bodyPr wrap="square" rtlCol="0">
            <a:spAutoFit/>
          </a:bodyPr>
          <a:lstStyle/>
          <a:p>
            <a:pPr algn="ctr"/>
            <a:r>
              <a:rPr lang="fr-FR" sz="1400" b="1" dirty="0"/>
              <a:t>Rennes</a:t>
            </a:r>
          </a:p>
        </p:txBody>
      </p:sp>
      <p:cxnSp>
        <p:nvCxnSpPr>
          <p:cNvPr id="36" name="Connecteur droit 35"/>
          <p:cNvCxnSpPr/>
          <p:nvPr/>
        </p:nvCxnSpPr>
        <p:spPr>
          <a:xfrm>
            <a:off x="5436096" y="2437026"/>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5076056" y="245851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8" name="Rectangle 37"/>
          <p:cNvSpPr/>
          <p:nvPr/>
        </p:nvSpPr>
        <p:spPr>
          <a:xfrm>
            <a:off x="5076056" y="279706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9" name="Rectangle 38"/>
          <p:cNvSpPr/>
          <p:nvPr/>
        </p:nvSpPr>
        <p:spPr>
          <a:xfrm>
            <a:off x="5076056" y="315710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0" name="ZoneTexte 39"/>
          <p:cNvSpPr txBox="1"/>
          <p:nvPr/>
        </p:nvSpPr>
        <p:spPr>
          <a:xfrm>
            <a:off x="5076056" y="2458512"/>
            <a:ext cx="288032" cy="338554"/>
          </a:xfrm>
          <a:prstGeom prst="rect">
            <a:avLst/>
          </a:prstGeom>
          <a:noFill/>
        </p:spPr>
        <p:txBody>
          <a:bodyPr wrap="square" rtlCol="0">
            <a:spAutoFit/>
          </a:bodyPr>
          <a:lstStyle/>
          <a:p>
            <a:r>
              <a:rPr lang="fr-FR" sz="1600" b="1" dirty="0"/>
              <a:t>1</a:t>
            </a:r>
          </a:p>
        </p:txBody>
      </p:sp>
      <p:sp>
        <p:nvSpPr>
          <p:cNvPr id="41" name="ZoneTexte 40"/>
          <p:cNvSpPr txBox="1"/>
          <p:nvPr/>
        </p:nvSpPr>
        <p:spPr>
          <a:xfrm>
            <a:off x="5076056" y="2797066"/>
            <a:ext cx="288032" cy="338554"/>
          </a:xfrm>
          <a:prstGeom prst="rect">
            <a:avLst/>
          </a:prstGeom>
          <a:noFill/>
        </p:spPr>
        <p:txBody>
          <a:bodyPr wrap="square" rtlCol="0">
            <a:spAutoFit/>
          </a:bodyPr>
          <a:lstStyle/>
          <a:p>
            <a:r>
              <a:rPr lang="fr-FR" sz="1600" b="1" dirty="0"/>
              <a:t>2</a:t>
            </a:r>
          </a:p>
        </p:txBody>
      </p:sp>
      <p:sp>
        <p:nvSpPr>
          <p:cNvPr id="42" name="ZoneTexte 41"/>
          <p:cNvSpPr txBox="1"/>
          <p:nvPr/>
        </p:nvSpPr>
        <p:spPr>
          <a:xfrm>
            <a:off x="5076056" y="3157106"/>
            <a:ext cx="288032" cy="338554"/>
          </a:xfrm>
          <a:prstGeom prst="rect">
            <a:avLst/>
          </a:prstGeom>
          <a:noFill/>
        </p:spPr>
        <p:txBody>
          <a:bodyPr wrap="square" rtlCol="0">
            <a:spAutoFit/>
          </a:bodyPr>
          <a:lstStyle/>
          <a:p>
            <a:r>
              <a:rPr lang="fr-FR" sz="1600" b="1" dirty="0"/>
              <a:t>3</a:t>
            </a:r>
          </a:p>
        </p:txBody>
      </p:sp>
      <p:sp>
        <p:nvSpPr>
          <p:cNvPr id="43" name="Rectangle 42"/>
          <p:cNvSpPr/>
          <p:nvPr/>
        </p:nvSpPr>
        <p:spPr>
          <a:xfrm>
            <a:off x="5076056" y="351714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4" name="ZoneTexte 43"/>
          <p:cNvSpPr txBox="1"/>
          <p:nvPr/>
        </p:nvSpPr>
        <p:spPr>
          <a:xfrm>
            <a:off x="5076056" y="3517146"/>
            <a:ext cx="288032" cy="338554"/>
          </a:xfrm>
          <a:prstGeom prst="rect">
            <a:avLst/>
          </a:prstGeom>
          <a:noFill/>
        </p:spPr>
        <p:txBody>
          <a:bodyPr wrap="square" rtlCol="0">
            <a:spAutoFit/>
          </a:bodyPr>
          <a:lstStyle/>
          <a:p>
            <a:r>
              <a:rPr lang="fr-FR" sz="1600" b="1" dirty="0"/>
              <a:t>4</a:t>
            </a:r>
          </a:p>
        </p:txBody>
      </p:sp>
      <p:sp>
        <p:nvSpPr>
          <p:cNvPr id="45" name="Rectangle 44"/>
          <p:cNvSpPr/>
          <p:nvPr/>
        </p:nvSpPr>
        <p:spPr>
          <a:xfrm>
            <a:off x="5076056" y="387718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6" name="ZoneTexte 45"/>
          <p:cNvSpPr txBox="1"/>
          <p:nvPr/>
        </p:nvSpPr>
        <p:spPr>
          <a:xfrm>
            <a:off x="5076056" y="3877186"/>
            <a:ext cx="288032" cy="338554"/>
          </a:xfrm>
          <a:prstGeom prst="rect">
            <a:avLst/>
          </a:prstGeom>
          <a:noFill/>
        </p:spPr>
        <p:txBody>
          <a:bodyPr wrap="square" rtlCol="0">
            <a:spAutoFit/>
          </a:bodyPr>
          <a:lstStyle/>
          <a:p>
            <a:r>
              <a:rPr lang="fr-FR" sz="1600" b="1" dirty="0"/>
              <a:t>5</a:t>
            </a:r>
          </a:p>
        </p:txBody>
      </p:sp>
      <p:sp>
        <p:nvSpPr>
          <p:cNvPr id="47" name="Rectangle 46"/>
          <p:cNvSpPr/>
          <p:nvPr/>
        </p:nvSpPr>
        <p:spPr>
          <a:xfrm>
            <a:off x="5076056" y="423722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8" name="ZoneTexte 47"/>
          <p:cNvSpPr txBox="1"/>
          <p:nvPr/>
        </p:nvSpPr>
        <p:spPr>
          <a:xfrm>
            <a:off x="5076056" y="4237226"/>
            <a:ext cx="288032" cy="338554"/>
          </a:xfrm>
          <a:prstGeom prst="rect">
            <a:avLst/>
          </a:prstGeom>
          <a:noFill/>
        </p:spPr>
        <p:txBody>
          <a:bodyPr wrap="square" rtlCol="0">
            <a:spAutoFit/>
          </a:bodyPr>
          <a:lstStyle/>
          <a:p>
            <a:r>
              <a:rPr lang="fr-FR" sz="1600" b="1" dirty="0"/>
              <a:t>6</a:t>
            </a:r>
          </a:p>
        </p:txBody>
      </p:sp>
      <p:sp>
        <p:nvSpPr>
          <p:cNvPr id="49" name="Rectangle 48"/>
          <p:cNvSpPr/>
          <p:nvPr/>
        </p:nvSpPr>
        <p:spPr>
          <a:xfrm>
            <a:off x="5436096" y="2067694"/>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0" name="ZoneTexte 49"/>
          <p:cNvSpPr txBox="1"/>
          <p:nvPr/>
        </p:nvSpPr>
        <p:spPr>
          <a:xfrm>
            <a:off x="5868144" y="2067694"/>
            <a:ext cx="288032" cy="369332"/>
          </a:xfrm>
          <a:prstGeom prst="rect">
            <a:avLst/>
          </a:prstGeom>
          <a:noFill/>
        </p:spPr>
        <p:txBody>
          <a:bodyPr wrap="square" rtlCol="0">
            <a:spAutoFit/>
          </a:bodyPr>
          <a:lstStyle/>
          <a:p>
            <a:r>
              <a:rPr lang="fr-FR" b="1" dirty="0"/>
              <a:t>A</a:t>
            </a:r>
          </a:p>
        </p:txBody>
      </p:sp>
      <p:sp>
        <p:nvSpPr>
          <p:cNvPr id="51" name="ZoneTexte 50"/>
          <p:cNvSpPr txBox="1"/>
          <p:nvPr/>
        </p:nvSpPr>
        <p:spPr>
          <a:xfrm>
            <a:off x="1043608" y="1779662"/>
            <a:ext cx="2808312" cy="369332"/>
          </a:xfrm>
          <a:prstGeom prst="rect">
            <a:avLst/>
          </a:prstGeom>
          <a:noFill/>
        </p:spPr>
        <p:txBody>
          <a:bodyPr wrap="square" rtlCol="0">
            <a:spAutoFit/>
          </a:bodyPr>
          <a:lstStyle/>
          <a:p>
            <a:r>
              <a:rPr lang="fr-FR" b="1" dirty="0"/>
              <a:t>=NB.SI(</a:t>
            </a:r>
            <a:r>
              <a:rPr lang="fr-FR" b="1" dirty="0">
                <a:solidFill>
                  <a:srgbClr val="3366CC"/>
                </a:solidFill>
              </a:rPr>
              <a:t>A1:A6</a:t>
            </a:r>
            <a:r>
              <a:rPr lang="fr-FR" b="1" dirty="0"/>
              <a:t>; </a:t>
            </a:r>
            <a:r>
              <a:rPr lang="fr-FR" b="1" dirty="0">
                <a:solidFill>
                  <a:srgbClr val="C00000"/>
                </a:solidFill>
              </a:rPr>
              <a:t>’’Caen’’</a:t>
            </a:r>
            <a:r>
              <a:rPr lang="fr-FR" b="1" dirty="0"/>
              <a:t>)</a:t>
            </a:r>
          </a:p>
        </p:txBody>
      </p:sp>
      <p:sp>
        <p:nvSpPr>
          <p:cNvPr id="52" name="ZoneTexte 51"/>
          <p:cNvSpPr txBox="1"/>
          <p:nvPr/>
        </p:nvSpPr>
        <p:spPr>
          <a:xfrm>
            <a:off x="1043608" y="2067694"/>
            <a:ext cx="2808312" cy="369332"/>
          </a:xfrm>
          <a:prstGeom prst="rect">
            <a:avLst/>
          </a:prstGeom>
          <a:noFill/>
        </p:spPr>
        <p:txBody>
          <a:bodyPr wrap="square" rtlCol="0">
            <a:spAutoFit/>
          </a:bodyPr>
          <a:lstStyle/>
          <a:p>
            <a:r>
              <a:rPr lang="fr-FR" b="1" dirty="0"/>
              <a:t>=COUNTIF(</a:t>
            </a:r>
            <a:r>
              <a:rPr lang="fr-FR" b="1" dirty="0">
                <a:solidFill>
                  <a:srgbClr val="3366CC"/>
                </a:solidFill>
              </a:rPr>
              <a:t>A1:A6</a:t>
            </a:r>
            <a:r>
              <a:rPr lang="fr-FR" b="1" dirty="0"/>
              <a:t>; </a:t>
            </a:r>
            <a:r>
              <a:rPr lang="fr-FR" b="1" dirty="0">
                <a:solidFill>
                  <a:srgbClr val="C00000"/>
                </a:solidFill>
              </a:rPr>
              <a:t>’’Caen’’</a:t>
            </a:r>
            <a:r>
              <a:rPr lang="fr-FR" b="1" dirty="0"/>
              <a:t>)</a:t>
            </a:r>
          </a:p>
        </p:txBody>
      </p:sp>
      <p:sp>
        <p:nvSpPr>
          <p:cNvPr id="54" name="ZoneTexte 53"/>
          <p:cNvSpPr txBox="1"/>
          <p:nvPr/>
        </p:nvSpPr>
        <p:spPr>
          <a:xfrm>
            <a:off x="6516216" y="2415540"/>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
        <p:nvSpPr>
          <p:cNvPr id="55" name="ZoneTexte 54"/>
          <p:cNvSpPr txBox="1"/>
          <p:nvPr/>
        </p:nvSpPr>
        <p:spPr>
          <a:xfrm>
            <a:off x="6516216" y="2817971"/>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
        <p:nvSpPr>
          <p:cNvPr id="56" name="ZoneTexte 55"/>
          <p:cNvSpPr txBox="1"/>
          <p:nvPr/>
        </p:nvSpPr>
        <p:spPr>
          <a:xfrm>
            <a:off x="6516216" y="3495660"/>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
        <p:nvSpPr>
          <p:cNvPr id="58" name="Rectangle 57"/>
          <p:cNvSpPr/>
          <p:nvPr/>
        </p:nvSpPr>
        <p:spPr>
          <a:xfrm>
            <a:off x="6588224" y="3855700"/>
            <a:ext cx="288862" cy="338554"/>
          </a:xfrm>
          <a:prstGeom prst="rect">
            <a:avLst/>
          </a:prstGeom>
        </p:spPr>
        <p:txBody>
          <a:bodyPr wrap="square">
            <a:spAutoFit/>
          </a:bodyPr>
          <a:lstStyle/>
          <a:p>
            <a:r>
              <a:rPr lang="fr-FR" sz="1600" b="1" dirty="0">
                <a:solidFill>
                  <a:srgbClr val="008000"/>
                </a:solidFill>
              </a:rPr>
              <a:t>3</a:t>
            </a:r>
            <a:endParaRPr lang="fr-FR" sz="1600" dirty="0">
              <a:solidFill>
                <a:srgbClr val="008000"/>
              </a:solidFill>
            </a:endParaRPr>
          </a:p>
        </p:txBody>
      </p:sp>
      <p:sp>
        <p:nvSpPr>
          <p:cNvPr id="59" name="Rectangle 58"/>
          <p:cNvSpPr/>
          <p:nvPr/>
        </p:nvSpPr>
        <p:spPr>
          <a:xfrm>
            <a:off x="3707904" y="2931790"/>
            <a:ext cx="418704" cy="369332"/>
          </a:xfrm>
          <a:prstGeom prst="rect">
            <a:avLst/>
          </a:prstGeom>
        </p:spPr>
        <p:txBody>
          <a:bodyPr wrap="none">
            <a:spAutoFit/>
          </a:bodyPr>
          <a:lstStyle/>
          <a:p>
            <a:r>
              <a:rPr lang="fr-FR" b="1" dirty="0">
                <a:solidFill>
                  <a:srgbClr val="C00000"/>
                </a:solidFill>
              </a:rPr>
              <a:t>12</a:t>
            </a:r>
            <a:endParaRPr lang="fr-FR" dirty="0"/>
          </a:p>
        </p:txBody>
      </p:sp>
      <p:sp>
        <p:nvSpPr>
          <p:cNvPr id="60" name="Rectangle 59"/>
          <p:cNvSpPr/>
          <p:nvPr/>
        </p:nvSpPr>
        <p:spPr>
          <a:xfrm>
            <a:off x="3491880" y="3219822"/>
            <a:ext cx="766557" cy="369332"/>
          </a:xfrm>
          <a:prstGeom prst="rect">
            <a:avLst/>
          </a:prstGeom>
        </p:spPr>
        <p:txBody>
          <a:bodyPr wrap="none">
            <a:spAutoFit/>
          </a:bodyPr>
          <a:lstStyle/>
          <a:p>
            <a:r>
              <a:rPr lang="fr-FR" b="1" dirty="0">
                <a:solidFill>
                  <a:srgbClr val="C00000"/>
                </a:solidFill>
              </a:rPr>
              <a:t>‘’&gt;12’’</a:t>
            </a:r>
            <a:endParaRPr lang="fr-FR" dirty="0"/>
          </a:p>
        </p:txBody>
      </p:sp>
      <p:sp>
        <p:nvSpPr>
          <p:cNvPr id="62" name="Rectangle 61"/>
          <p:cNvSpPr/>
          <p:nvPr/>
        </p:nvSpPr>
        <p:spPr>
          <a:xfrm>
            <a:off x="3347864" y="4011910"/>
            <a:ext cx="1061509" cy="369332"/>
          </a:xfrm>
          <a:prstGeom prst="rect">
            <a:avLst/>
          </a:prstGeom>
        </p:spPr>
        <p:txBody>
          <a:bodyPr wrap="none">
            <a:spAutoFit/>
          </a:bodyPr>
          <a:lstStyle/>
          <a:p>
            <a:r>
              <a:rPr lang="fr-FR" b="1" dirty="0">
                <a:solidFill>
                  <a:srgbClr val="C00000"/>
                </a:solidFill>
              </a:rPr>
              <a:t>‘’&gt;=‘’&amp;B1</a:t>
            </a:r>
            <a:endParaRPr lang="fr-FR" dirty="0"/>
          </a:p>
        </p:txBody>
      </p:sp>
      <p:sp>
        <p:nvSpPr>
          <p:cNvPr id="63" name="ZoneTexte 62"/>
          <p:cNvSpPr txBox="1"/>
          <p:nvPr/>
        </p:nvSpPr>
        <p:spPr>
          <a:xfrm>
            <a:off x="1259632" y="2645499"/>
            <a:ext cx="2448272" cy="338554"/>
          </a:xfrm>
          <a:prstGeom prst="rect">
            <a:avLst/>
          </a:prstGeom>
          <a:noFill/>
        </p:spPr>
        <p:txBody>
          <a:bodyPr wrap="square" rtlCol="0">
            <a:spAutoFit/>
          </a:bodyPr>
          <a:lstStyle/>
          <a:p>
            <a:r>
              <a:rPr lang="fr-FR" sz="1600" i="1" dirty="0"/>
              <a:t>Le critère peut-être aussi …</a:t>
            </a:r>
          </a:p>
        </p:txBody>
      </p:sp>
      <p:sp>
        <p:nvSpPr>
          <p:cNvPr id="64" name="Rectangle 63"/>
          <p:cNvSpPr/>
          <p:nvPr/>
        </p:nvSpPr>
        <p:spPr>
          <a:xfrm>
            <a:off x="1475656" y="2933531"/>
            <a:ext cx="1460849" cy="369332"/>
          </a:xfrm>
          <a:prstGeom prst="rect">
            <a:avLst/>
          </a:prstGeom>
        </p:spPr>
        <p:txBody>
          <a:bodyPr wrap="none">
            <a:spAutoFit/>
          </a:bodyPr>
          <a:lstStyle/>
          <a:p>
            <a:r>
              <a:rPr lang="fr-FR" dirty="0"/>
              <a:t>Un nombre …</a:t>
            </a:r>
          </a:p>
        </p:txBody>
      </p:sp>
      <p:sp>
        <p:nvSpPr>
          <p:cNvPr id="65" name="Rectangle 64"/>
          <p:cNvSpPr/>
          <p:nvPr/>
        </p:nvSpPr>
        <p:spPr>
          <a:xfrm>
            <a:off x="1475656" y="3221563"/>
            <a:ext cx="2055114" cy="369332"/>
          </a:xfrm>
          <a:prstGeom prst="rect">
            <a:avLst/>
          </a:prstGeom>
        </p:spPr>
        <p:txBody>
          <a:bodyPr wrap="none">
            <a:spAutoFit/>
          </a:bodyPr>
          <a:lstStyle/>
          <a:p>
            <a:r>
              <a:rPr lang="fr-FR" dirty="0"/>
              <a:t>Une comparaison …</a:t>
            </a:r>
          </a:p>
        </p:txBody>
      </p:sp>
      <p:sp>
        <p:nvSpPr>
          <p:cNvPr id="66" name="Rectangle 65"/>
          <p:cNvSpPr/>
          <p:nvPr/>
        </p:nvSpPr>
        <p:spPr>
          <a:xfrm>
            <a:off x="1475656" y="3509595"/>
            <a:ext cx="1443024" cy="369332"/>
          </a:xfrm>
          <a:prstGeom prst="rect">
            <a:avLst/>
          </a:prstGeom>
        </p:spPr>
        <p:txBody>
          <a:bodyPr wrap="none">
            <a:spAutoFit/>
          </a:bodyPr>
          <a:lstStyle/>
          <a:p>
            <a:r>
              <a:rPr lang="fr-FR" dirty="0"/>
              <a:t>Une cellule …</a:t>
            </a:r>
          </a:p>
        </p:txBody>
      </p:sp>
      <p:sp>
        <p:nvSpPr>
          <p:cNvPr id="67" name="Rectangle 66"/>
          <p:cNvSpPr/>
          <p:nvPr/>
        </p:nvSpPr>
        <p:spPr>
          <a:xfrm>
            <a:off x="3707904" y="3507854"/>
            <a:ext cx="431528" cy="369332"/>
          </a:xfrm>
          <a:prstGeom prst="rect">
            <a:avLst/>
          </a:prstGeom>
        </p:spPr>
        <p:txBody>
          <a:bodyPr wrap="none">
            <a:spAutoFit/>
          </a:bodyPr>
          <a:lstStyle/>
          <a:p>
            <a:r>
              <a:rPr lang="fr-FR" b="1" dirty="0">
                <a:solidFill>
                  <a:srgbClr val="C00000"/>
                </a:solidFill>
              </a:rPr>
              <a:t>B1</a:t>
            </a:r>
            <a:endParaRPr lang="fr-FR" dirty="0"/>
          </a:p>
        </p:txBody>
      </p:sp>
      <p:sp>
        <p:nvSpPr>
          <p:cNvPr id="68" name="Rectangle 67"/>
          <p:cNvSpPr/>
          <p:nvPr/>
        </p:nvSpPr>
        <p:spPr>
          <a:xfrm>
            <a:off x="1475657" y="3797627"/>
            <a:ext cx="2016224" cy="646331"/>
          </a:xfrm>
          <a:prstGeom prst="rect">
            <a:avLst/>
          </a:prstGeom>
        </p:spPr>
        <p:txBody>
          <a:bodyPr wrap="square">
            <a:spAutoFit/>
          </a:bodyPr>
          <a:lstStyle/>
          <a:p>
            <a:r>
              <a:rPr lang="fr-FR" dirty="0"/>
              <a:t>Une  comparaison avec une cellule …</a:t>
            </a: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0" grpId="0" animBg="1"/>
      <p:bldP spid="37" grpId="0" animBg="1"/>
      <p:bldP spid="38" grpId="0" animBg="1"/>
      <p:bldP spid="39" grpId="0" animBg="1"/>
      <p:bldP spid="40" grpId="0"/>
      <p:bldP spid="41" grpId="0"/>
      <p:bldP spid="42" grpId="0"/>
      <p:bldP spid="43" grpId="0" animBg="1"/>
      <p:bldP spid="44" grpId="0"/>
      <p:bldP spid="45" grpId="0" animBg="1"/>
      <p:bldP spid="46" grpId="0"/>
      <p:bldP spid="47" grpId="0" animBg="1"/>
      <p:bldP spid="48" grpId="0"/>
      <p:bldP spid="49" grpId="0" animBg="1"/>
      <p:bldP spid="5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Calculs conditionnels</a:t>
            </a:r>
          </a:p>
          <a:p>
            <a:r>
              <a:rPr lang="fr-FR" sz="1400" dirty="0">
                <a:latin typeface="Arial Black" pitchFamily="34" charset="0"/>
              </a:rPr>
              <a:t>Dénombrements conditionnels sur plusieurs critères</a:t>
            </a:r>
          </a:p>
        </p:txBody>
      </p:sp>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4b</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1043608" y="786065"/>
            <a:ext cx="6552728"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NB.SI.ENS(</a:t>
            </a:r>
            <a:r>
              <a:rPr lang="fr-FR" b="1" dirty="0">
                <a:solidFill>
                  <a:srgbClr val="3366CC"/>
                </a:solidFill>
              </a:rPr>
              <a:t>plage_Critère1</a:t>
            </a:r>
            <a:r>
              <a:rPr lang="fr-FR" b="1" dirty="0"/>
              <a:t>;</a:t>
            </a:r>
            <a:r>
              <a:rPr lang="fr-FR" b="1" dirty="0">
                <a:solidFill>
                  <a:srgbClr val="C00000"/>
                </a:solidFill>
              </a:rPr>
              <a:t>critère1;</a:t>
            </a:r>
            <a:r>
              <a:rPr lang="fr-FR" b="1" dirty="0">
                <a:solidFill>
                  <a:srgbClr val="3366CC"/>
                </a:solidFill>
              </a:rPr>
              <a:t> </a:t>
            </a:r>
            <a:r>
              <a:rPr lang="fr-FR" b="1" dirty="0"/>
              <a:t>[</a:t>
            </a:r>
            <a:r>
              <a:rPr lang="fr-FR" b="1" dirty="0">
                <a:solidFill>
                  <a:srgbClr val="3366CC"/>
                </a:solidFill>
              </a:rPr>
              <a:t>plage_Critère2</a:t>
            </a:r>
            <a:r>
              <a:rPr lang="fr-FR" b="1" dirty="0"/>
              <a:t>;</a:t>
            </a:r>
            <a:r>
              <a:rPr lang="fr-FR" b="1" dirty="0">
                <a:solidFill>
                  <a:srgbClr val="C00000"/>
                </a:solidFill>
              </a:rPr>
              <a:t>critère2</a:t>
            </a:r>
            <a:r>
              <a:rPr lang="fr-FR" b="1" dirty="0"/>
              <a:t>] …)</a:t>
            </a:r>
          </a:p>
        </p:txBody>
      </p:sp>
      <p:pic>
        <p:nvPicPr>
          <p:cNvPr id="18" name="Image 17"/>
          <p:cNvPicPr/>
          <p:nvPr/>
        </p:nvPicPr>
        <p:blipFill>
          <a:blip r:embed="rId3" cstate="print">
            <a:clrChange>
              <a:clrFrom>
                <a:srgbClr val="FEF9FB"/>
              </a:clrFrom>
              <a:clrTo>
                <a:srgbClr val="FEF9FB">
                  <a:alpha val="0"/>
                </a:srgbClr>
              </a:clrTo>
            </a:clrChange>
          </a:blip>
          <a:srcRect/>
          <a:stretch>
            <a:fillRect/>
          </a:stretch>
        </p:blipFill>
        <p:spPr bwMode="auto">
          <a:xfrm>
            <a:off x="611560" y="843558"/>
            <a:ext cx="360040" cy="432048"/>
          </a:xfrm>
          <a:prstGeom prst="rect">
            <a:avLst/>
          </a:prstGeom>
          <a:noFill/>
          <a:ln w="9525">
            <a:noFill/>
            <a:miter lim="800000"/>
            <a:headEnd/>
            <a:tailEnd/>
          </a:ln>
        </p:spPr>
      </p:pic>
      <p:pic>
        <p:nvPicPr>
          <p:cNvPr id="19" name="Image 18"/>
          <p:cNvPicPr/>
          <p:nvPr/>
        </p:nvPicPr>
        <p:blipFill>
          <a:blip r:embed="rId4" cstate="print"/>
          <a:srcRect/>
          <a:stretch>
            <a:fillRect/>
          </a:stretch>
        </p:blipFill>
        <p:spPr bwMode="auto">
          <a:xfrm>
            <a:off x="251520" y="882467"/>
            <a:ext cx="360040" cy="360040"/>
          </a:xfrm>
          <a:prstGeom prst="rect">
            <a:avLst/>
          </a:prstGeom>
          <a:noFill/>
          <a:ln w="9525">
            <a:noFill/>
            <a:miter lim="800000"/>
            <a:headEnd/>
            <a:tailEnd/>
          </a:ln>
        </p:spPr>
      </p:pic>
      <p:pic>
        <p:nvPicPr>
          <p:cNvPr id="23" name="Image 22"/>
          <p:cNvPicPr/>
          <p:nvPr/>
        </p:nvPicPr>
        <p:blipFill>
          <a:blip r:embed="rId5" cstate="print"/>
          <a:srcRect/>
          <a:stretch>
            <a:fillRect/>
          </a:stretch>
        </p:blipFill>
        <p:spPr bwMode="auto">
          <a:xfrm>
            <a:off x="611560" y="1347614"/>
            <a:ext cx="360040" cy="360040"/>
          </a:xfrm>
          <a:prstGeom prst="rect">
            <a:avLst/>
          </a:prstGeom>
          <a:noFill/>
          <a:ln w="9525">
            <a:noFill/>
            <a:miter lim="800000"/>
            <a:headEnd/>
            <a:tailEnd/>
          </a:ln>
        </p:spPr>
      </p:pic>
      <p:sp>
        <p:nvSpPr>
          <p:cNvPr id="25" name="ZoneTexte 24"/>
          <p:cNvSpPr txBox="1"/>
          <p:nvPr/>
        </p:nvSpPr>
        <p:spPr>
          <a:xfrm>
            <a:off x="5436096" y="2438767"/>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Caen</a:t>
            </a:r>
          </a:p>
        </p:txBody>
      </p:sp>
      <p:sp>
        <p:nvSpPr>
          <p:cNvPr id="26" name="ZoneTexte 25"/>
          <p:cNvSpPr txBox="1"/>
          <p:nvPr/>
        </p:nvSpPr>
        <p:spPr>
          <a:xfrm>
            <a:off x="5436096" y="3137361"/>
            <a:ext cx="1152128" cy="307777"/>
          </a:xfrm>
          <a:prstGeom prst="rect">
            <a:avLst/>
          </a:prstGeom>
          <a:noFill/>
          <a:ln>
            <a:solidFill>
              <a:schemeClr val="tx1"/>
            </a:solidFill>
          </a:ln>
        </p:spPr>
        <p:txBody>
          <a:bodyPr wrap="square" rtlCol="0">
            <a:spAutoFit/>
          </a:bodyPr>
          <a:lstStyle/>
          <a:p>
            <a:pPr algn="ctr"/>
            <a:r>
              <a:rPr lang="fr-FR" sz="1400" b="1" dirty="0"/>
              <a:t>Rennes</a:t>
            </a:r>
          </a:p>
        </p:txBody>
      </p:sp>
      <p:sp>
        <p:nvSpPr>
          <p:cNvPr id="31" name="ZoneTexte 30"/>
          <p:cNvSpPr txBox="1"/>
          <p:nvPr/>
        </p:nvSpPr>
        <p:spPr>
          <a:xfrm>
            <a:off x="5436096" y="2777321"/>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Caen</a:t>
            </a:r>
          </a:p>
        </p:txBody>
      </p:sp>
      <p:sp>
        <p:nvSpPr>
          <p:cNvPr id="32" name="ZoneTexte 31"/>
          <p:cNvSpPr txBox="1"/>
          <p:nvPr/>
        </p:nvSpPr>
        <p:spPr>
          <a:xfrm>
            <a:off x="5436096" y="3497401"/>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Caen</a:t>
            </a:r>
          </a:p>
        </p:txBody>
      </p:sp>
      <p:sp>
        <p:nvSpPr>
          <p:cNvPr id="33" name="ZoneTexte 32"/>
          <p:cNvSpPr txBox="1"/>
          <p:nvPr/>
        </p:nvSpPr>
        <p:spPr>
          <a:xfrm>
            <a:off x="5436096" y="4217481"/>
            <a:ext cx="1152128" cy="307777"/>
          </a:xfrm>
          <a:prstGeom prst="rect">
            <a:avLst/>
          </a:prstGeom>
          <a:noFill/>
          <a:ln>
            <a:solidFill>
              <a:schemeClr val="tx1"/>
            </a:solidFill>
          </a:ln>
        </p:spPr>
        <p:txBody>
          <a:bodyPr wrap="square" rtlCol="0">
            <a:spAutoFit/>
          </a:bodyPr>
          <a:lstStyle/>
          <a:p>
            <a:pPr algn="ctr"/>
            <a:r>
              <a:rPr lang="fr-FR" sz="1400" b="1" dirty="0"/>
              <a:t>Rennes</a:t>
            </a:r>
          </a:p>
        </p:txBody>
      </p:sp>
      <p:sp>
        <p:nvSpPr>
          <p:cNvPr id="34" name="ZoneTexte 33"/>
          <p:cNvSpPr txBox="1"/>
          <p:nvPr/>
        </p:nvSpPr>
        <p:spPr>
          <a:xfrm>
            <a:off x="5436096" y="3857441"/>
            <a:ext cx="1152128" cy="307777"/>
          </a:xfrm>
          <a:prstGeom prst="rect">
            <a:avLst/>
          </a:prstGeom>
          <a:noFill/>
          <a:ln>
            <a:solidFill>
              <a:schemeClr val="tx1"/>
            </a:solidFill>
          </a:ln>
        </p:spPr>
        <p:txBody>
          <a:bodyPr wrap="square" rtlCol="0">
            <a:spAutoFit/>
          </a:bodyPr>
          <a:lstStyle/>
          <a:p>
            <a:pPr algn="ctr"/>
            <a:r>
              <a:rPr lang="fr-FR" sz="1400" b="1" dirty="0"/>
              <a:t>Rennes</a:t>
            </a:r>
          </a:p>
        </p:txBody>
      </p:sp>
      <p:cxnSp>
        <p:nvCxnSpPr>
          <p:cNvPr id="36" name="Connecteur droit 35"/>
          <p:cNvCxnSpPr/>
          <p:nvPr/>
        </p:nvCxnSpPr>
        <p:spPr>
          <a:xfrm>
            <a:off x="5436096" y="2437026"/>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5076056" y="245851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8" name="Rectangle 37"/>
          <p:cNvSpPr/>
          <p:nvPr/>
        </p:nvSpPr>
        <p:spPr>
          <a:xfrm>
            <a:off x="5076056" y="279706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9" name="Rectangle 38"/>
          <p:cNvSpPr/>
          <p:nvPr/>
        </p:nvSpPr>
        <p:spPr>
          <a:xfrm>
            <a:off x="5076056" y="315710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0" name="ZoneTexte 39"/>
          <p:cNvSpPr txBox="1"/>
          <p:nvPr/>
        </p:nvSpPr>
        <p:spPr>
          <a:xfrm>
            <a:off x="5076056" y="2458512"/>
            <a:ext cx="288032" cy="338554"/>
          </a:xfrm>
          <a:prstGeom prst="rect">
            <a:avLst/>
          </a:prstGeom>
          <a:noFill/>
        </p:spPr>
        <p:txBody>
          <a:bodyPr wrap="square" rtlCol="0">
            <a:spAutoFit/>
          </a:bodyPr>
          <a:lstStyle/>
          <a:p>
            <a:r>
              <a:rPr lang="fr-FR" sz="1600" b="1" dirty="0"/>
              <a:t>1</a:t>
            </a:r>
          </a:p>
        </p:txBody>
      </p:sp>
      <p:sp>
        <p:nvSpPr>
          <p:cNvPr id="41" name="ZoneTexte 40"/>
          <p:cNvSpPr txBox="1"/>
          <p:nvPr/>
        </p:nvSpPr>
        <p:spPr>
          <a:xfrm>
            <a:off x="5076056" y="2797066"/>
            <a:ext cx="288032" cy="338554"/>
          </a:xfrm>
          <a:prstGeom prst="rect">
            <a:avLst/>
          </a:prstGeom>
          <a:noFill/>
        </p:spPr>
        <p:txBody>
          <a:bodyPr wrap="square" rtlCol="0">
            <a:spAutoFit/>
          </a:bodyPr>
          <a:lstStyle/>
          <a:p>
            <a:r>
              <a:rPr lang="fr-FR" sz="1600" b="1" dirty="0"/>
              <a:t>2</a:t>
            </a:r>
          </a:p>
        </p:txBody>
      </p:sp>
      <p:sp>
        <p:nvSpPr>
          <p:cNvPr id="42" name="ZoneTexte 41"/>
          <p:cNvSpPr txBox="1"/>
          <p:nvPr/>
        </p:nvSpPr>
        <p:spPr>
          <a:xfrm>
            <a:off x="5076056" y="3157106"/>
            <a:ext cx="288032" cy="338554"/>
          </a:xfrm>
          <a:prstGeom prst="rect">
            <a:avLst/>
          </a:prstGeom>
          <a:noFill/>
        </p:spPr>
        <p:txBody>
          <a:bodyPr wrap="square" rtlCol="0">
            <a:spAutoFit/>
          </a:bodyPr>
          <a:lstStyle/>
          <a:p>
            <a:r>
              <a:rPr lang="fr-FR" sz="1600" b="1" dirty="0"/>
              <a:t>3</a:t>
            </a:r>
          </a:p>
        </p:txBody>
      </p:sp>
      <p:sp>
        <p:nvSpPr>
          <p:cNvPr id="43" name="Rectangle 42"/>
          <p:cNvSpPr/>
          <p:nvPr/>
        </p:nvSpPr>
        <p:spPr>
          <a:xfrm>
            <a:off x="5076056" y="351714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4" name="ZoneTexte 43"/>
          <p:cNvSpPr txBox="1"/>
          <p:nvPr/>
        </p:nvSpPr>
        <p:spPr>
          <a:xfrm>
            <a:off x="5076056" y="3517146"/>
            <a:ext cx="288032" cy="338554"/>
          </a:xfrm>
          <a:prstGeom prst="rect">
            <a:avLst/>
          </a:prstGeom>
          <a:noFill/>
        </p:spPr>
        <p:txBody>
          <a:bodyPr wrap="square" rtlCol="0">
            <a:spAutoFit/>
          </a:bodyPr>
          <a:lstStyle/>
          <a:p>
            <a:r>
              <a:rPr lang="fr-FR" sz="1600" b="1" dirty="0"/>
              <a:t>4</a:t>
            </a:r>
          </a:p>
        </p:txBody>
      </p:sp>
      <p:sp>
        <p:nvSpPr>
          <p:cNvPr id="45" name="Rectangle 44"/>
          <p:cNvSpPr/>
          <p:nvPr/>
        </p:nvSpPr>
        <p:spPr>
          <a:xfrm>
            <a:off x="5076056" y="387718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6" name="ZoneTexte 45"/>
          <p:cNvSpPr txBox="1"/>
          <p:nvPr/>
        </p:nvSpPr>
        <p:spPr>
          <a:xfrm>
            <a:off x="5076056" y="3877186"/>
            <a:ext cx="288032" cy="338554"/>
          </a:xfrm>
          <a:prstGeom prst="rect">
            <a:avLst/>
          </a:prstGeom>
          <a:noFill/>
        </p:spPr>
        <p:txBody>
          <a:bodyPr wrap="square" rtlCol="0">
            <a:spAutoFit/>
          </a:bodyPr>
          <a:lstStyle/>
          <a:p>
            <a:r>
              <a:rPr lang="fr-FR" sz="1600" b="1" dirty="0"/>
              <a:t>5</a:t>
            </a:r>
          </a:p>
        </p:txBody>
      </p:sp>
      <p:sp>
        <p:nvSpPr>
          <p:cNvPr id="47" name="Rectangle 46"/>
          <p:cNvSpPr/>
          <p:nvPr/>
        </p:nvSpPr>
        <p:spPr>
          <a:xfrm>
            <a:off x="5076056" y="423722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8" name="ZoneTexte 47"/>
          <p:cNvSpPr txBox="1"/>
          <p:nvPr/>
        </p:nvSpPr>
        <p:spPr>
          <a:xfrm>
            <a:off x="5076056" y="4237226"/>
            <a:ext cx="288032" cy="338554"/>
          </a:xfrm>
          <a:prstGeom prst="rect">
            <a:avLst/>
          </a:prstGeom>
          <a:noFill/>
        </p:spPr>
        <p:txBody>
          <a:bodyPr wrap="square" rtlCol="0">
            <a:spAutoFit/>
          </a:bodyPr>
          <a:lstStyle/>
          <a:p>
            <a:r>
              <a:rPr lang="fr-FR" sz="1600" b="1" dirty="0"/>
              <a:t>6</a:t>
            </a:r>
          </a:p>
        </p:txBody>
      </p:sp>
      <p:sp>
        <p:nvSpPr>
          <p:cNvPr id="49" name="Rectangle 48"/>
          <p:cNvSpPr/>
          <p:nvPr/>
        </p:nvSpPr>
        <p:spPr>
          <a:xfrm>
            <a:off x="5436096" y="2067694"/>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0" name="ZoneTexte 49"/>
          <p:cNvSpPr txBox="1"/>
          <p:nvPr/>
        </p:nvSpPr>
        <p:spPr>
          <a:xfrm>
            <a:off x="5868144" y="2067694"/>
            <a:ext cx="288032" cy="369332"/>
          </a:xfrm>
          <a:prstGeom prst="rect">
            <a:avLst/>
          </a:prstGeom>
          <a:noFill/>
        </p:spPr>
        <p:txBody>
          <a:bodyPr wrap="square" rtlCol="0">
            <a:spAutoFit/>
          </a:bodyPr>
          <a:lstStyle/>
          <a:p>
            <a:r>
              <a:rPr lang="fr-FR" b="1" dirty="0"/>
              <a:t>A</a:t>
            </a:r>
          </a:p>
        </p:txBody>
      </p:sp>
      <p:sp>
        <p:nvSpPr>
          <p:cNvPr id="51" name="ZoneTexte 50"/>
          <p:cNvSpPr txBox="1"/>
          <p:nvPr/>
        </p:nvSpPr>
        <p:spPr>
          <a:xfrm>
            <a:off x="1043608" y="1779662"/>
            <a:ext cx="4608512" cy="369332"/>
          </a:xfrm>
          <a:prstGeom prst="rect">
            <a:avLst/>
          </a:prstGeom>
          <a:noFill/>
        </p:spPr>
        <p:txBody>
          <a:bodyPr wrap="square" rtlCol="0">
            <a:spAutoFit/>
          </a:bodyPr>
          <a:lstStyle/>
          <a:p>
            <a:r>
              <a:rPr lang="fr-FR" b="1" dirty="0"/>
              <a:t>=NB.SI.ENS(</a:t>
            </a:r>
            <a:r>
              <a:rPr lang="fr-FR" b="1" dirty="0">
                <a:solidFill>
                  <a:srgbClr val="3366CC"/>
                </a:solidFill>
              </a:rPr>
              <a:t>A1:A6</a:t>
            </a:r>
            <a:r>
              <a:rPr lang="fr-FR" b="1" dirty="0"/>
              <a:t>; </a:t>
            </a:r>
            <a:r>
              <a:rPr lang="fr-FR" b="1" dirty="0">
                <a:solidFill>
                  <a:srgbClr val="C00000"/>
                </a:solidFill>
              </a:rPr>
              <a:t>’’Caen’’</a:t>
            </a:r>
            <a:r>
              <a:rPr lang="fr-FR" b="1" dirty="0"/>
              <a:t>;</a:t>
            </a:r>
            <a:r>
              <a:rPr lang="fr-FR" b="1" dirty="0">
                <a:solidFill>
                  <a:srgbClr val="3366CC"/>
                </a:solidFill>
              </a:rPr>
              <a:t> B1:B6</a:t>
            </a:r>
            <a:r>
              <a:rPr lang="fr-FR" b="1" dirty="0"/>
              <a:t>; </a:t>
            </a:r>
            <a:r>
              <a:rPr lang="fr-FR" b="1" dirty="0">
                <a:solidFill>
                  <a:srgbClr val="C00000"/>
                </a:solidFill>
              </a:rPr>
              <a:t>’’&gt;0’’</a:t>
            </a:r>
            <a:r>
              <a:rPr lang="fr-FR" b="1" dirty="0"/>
              <a:t>)</a:t>
            </a:r>
          </a:p>
        </p:txBody>
      </p:sp>
      <p:sp>
        <p:nvSpPr>
          <p:cNvPr id="54" name="ZoneTexte 53"/>
          <p:cNvSpPr txBox="1"/>
          <p:nvPr/>
        </p:nvSpPr>
        <p:spPr>
          <a:xfrm>
            <a:off x="7812360" y="2427734"/>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
        <p:nvSpPr>
          <p:cNvPr id="55" name="ZoneTexte 54"/>
          <p:cNvSpPr txBox="1"/>
          <p:nvPr/>
        </p:nvSpPr>
        <p:spPr>
          <a:xfrm>
            <a:off x="7812360" y="3435846"/>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
        <p:nvSpPr>
          <p:cNvPr id="58" name="Rectangle 57"/>
          <p:cNvSpPr/>
          <p:nvPr/>
        </p:nvSpPr>
        <p:spPr>
          <a:xfrm>
            <a:off x="8100392" y="3651870"/>
            <a:ext cx="288862" cy="338554"/>
          </a:xfrm>
          <a:prstGeom prst="rect">
            <a:avLst/>
          </a:prstGeom>
        </p:spPr>
        <p:txBody>
          <a:bodyPr wrap="square">
            <a:spAutoFit/>
          </a:bodyPr>
          <a:lstStyle/>
          <a:p>
            <a:r>
              <a:rPr lang="fr-FR" sz="1600" b="1" dirty="0">
                <a:solidFill>
                  <a:srgbClr val="008000"/>
                </a:solidFill>
              </a:rPr>
              <a:t>2</a:t>
            </a:r>
            <a:endParaRPr lang="fr-FR" sz="1600" dirty="0">
              <a:solidFill>
                <a:srgbClr val="008000"/>
              </a:solidFill>
            </a:endParaRPr>
          </a:p>
        </p:txBody>
      </p:sp>
      <p:sp>
        <p:nvSpPr>
          <p:cNvPr id="53" name="ZoneTexte 52"/>
          <p:cNvSpPr txBox="1"/>
          <p:nvPr/>
        </p:nvSpPr>
        <p:spPr>
          <a:xfrm>
            <a:off x="1043608" y="1275606"/>
            <a:ext cx="6552728"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COUNTIFS(</a:t>
            </a:r>
            <a:r>
              <a:rPr lang="fr-FR" b="1" dirty="0">
                <a:solidFill>
                  <a:srgbClr val="3366CC"/>
                </a:solidFill>
              </a:rPr>
              <a:t>plage_Critère1</a:t>
            </a:r>
            <a:r>
              <a:rPr lang="fr-FR" b="1" dirty="0"/>
              <a:t>;</a:t>
            </a:r>
            <a:r>
              <a:rPr lang="fr-FR" b="1" dirty="0">
                <a:solidFill>
                  <a:srgbClr val="C00000"/>
                </a:solidFill>
              </a:rPr>
              <a:t>critère1;</a:t>
            </a:r>
            <a:r>
              <a:rPr lang="fr-FR" b="1" dirty="0">
                <a:solidFill>
                  <a:srgbClr val="3366CC"/>
                </a:solidFill>
              </a:rPr>
              <a:t> </a:t>
            </a:r>
            <a:r>
              <a:rPr lang="fr-FR" b="1" dirty="0"/>
              <a:t>[</a:t>
            </a:r>
            <a:r>
              <a:rPr lang="fr-FR" b="1" dirty="0">
                <a:solidFill>
                  <a:srgbClr val="3366CC"/>
                </a:solidFill>
              </a:rPr>
              <a:t>plage_Critère2</a:t>
            </a:r>
            <a:r>
              <a:rPr lang="fr-FR" b="1" dirty="0"/>
              <a:t>;</a:t>
            </a:r>
            <a:r>
              <a:rPr lang="fr-FR" b="1" dirty="0">
                <a:solidFill>
                  <a:srgbClr val="C00000"/>
                </a:solidFill>
              </a:rPr>
              <a:t>critère2</a:t>
            </a:r>
            <a:r>
              <a:rPr lang="fr-FR" b="1" dirty="0"/>
              <a:t>] …)</a:t>
            </a:r>
          </a:p>
        </p:txBody>
      </p:sp>
      <p:sp>
        <p:nvSpPr>
          <p:cNvPr id="57" name="ZoneTexte 56"/>
          <p:cNvSpPr txBox="1"/>
          <p:nvPr/>
        </p:nvSpPr>
        <p:spPr>
          <a:xfrm>
            <a:off x="6660232" y="2438767"/>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4</a:t>
            </a:r>
          </a:p>
        </p:txBody>
      </p:sp>
      <p:sp>
        <p:nvSpPr>
          <p:cNvPr id="61" name="ZoneTexte 60"/>
          <p:cNvSpPr txBox="1"/>
          <p:nvPr/>
        </p:nvSpPr>
        <p:spPr>
          <a:xfrm>
            <a:off x="6660232" y="3137361"/>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1</a:t>
            </a:r>
          </a:p>
        </p:txBody>
      </p:sp>
      <p:sp>
        <p:nvSpPr>
          <p:cNvPr id="69" name="ZoneTexte 68"/>
          <p:cNvSpPr txBox="1"/>
          <p:nvPr/>
        </p:nvSpPr>
        <p:spPr>
          <a:xfrm>
            <a:off x="6660232" y="2777321"/>
            <a:ext cx="1152128" cy="307777"/>
          </a:xfrm>
          <a:prstGeom prst="rect">
            <a:avLst/>
          </a:prstGeom>
          <a:noFill/>
          <a:ln>
            <a:solidFill>
              <a:schemeClr val="tx1"/>
            </a:solidFill>
          </a:ln>
        </p:spPr>
        <p:txBody>
          <a:bodyPr wrap="square" rtlCol="0">
            <a:spAutoFit/>
          </a:bodyPr>
          <a:lstStyle/>
          <a:p>
            <a:pPr algn="ctr"/>
            <a:r>
              <a:rPr lang="fr-FR" sz="1400" b="1" dirty="0"/>
              <a:t>0</a:t>
            </a:r>
          </a:p>
        </p:txBody>
      </p:sp>
      <p:sp>
        <p:nvSpPr>
          <p:cNvPr id="70" name="ZoneTexte 69"/>
          <p:cNvSpPr txBox="1"/>
          <p:nvPr/>
        </p:nvSpPr>
        <p:spPr>
          <a:xfrm>
            <a:off x="6660232" y="3497401"/>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1</a:t>
            </a:r>
          </a:p>
        </p:txBody>
      </p:sp>
      <p:sp>
        <p:nvSpPr>
          <p:cNvPr id="71" name="ZoneTexte 70"/>
          <p:cNvSpPr txBox="1"/>
          <p:nvPr/>
        </p:nvSpPr>
        <p:spPr>
          <a:xfrm>
            <a:off x="6660232" y="4217481"/>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2</a:t>
            </a:r>
          </a:p>
        </p:txBody>
      </p:sp>
      <p:sp>
        <p:nvSpPr>
          <p:cNvPr id="72" name="ZoneTexte 71"/>
          <p:cNvSpPr txBox="1"/>
          <p:nvPr/>
        </p:nvSpPr>
        <p:spPr>
          <a:xfrm>
            <a:off x="6660232" y="3857441"/>
            <a:ext cx="1152128" cy="307777"/>
          </a:xfrm>
          <a:prstGeom prst="rect">
            <a:avLst/>
          </a:prstGeom>
          <a:noFill/>
          <a:ln>
            <a:solidFill>
              <a:schemeClr val="tx1"/>
            </a:solidFill>
          </a:ln>
        </p:spPr>
        <p:txBody>
          <a:bodyPr wrap="square" rtlCol="0">
            <a:spAutoFit/>
          </a:bodyPr>
          <a:lstStyle/>
          <a:p>
            <a:pPr algn="ctr"/>
            <a:r>
              <a:rPr lang="fr-FR" sz="1400" b="1" dirty="0"/>
              <a:t>0</a:t>
            </a:r>
          </a:p>
        </p:txBody>
      </p:sp>
      <p:cxnSp>
        <p:nvCxnSpPr>
          <p:cNvPr id="73" name="Connecteur droit 72"/>
          <p:cNvCxnSpPr/>
          <p:nvPr/>
        </p:nvCxnSpPr>
        <p:spPr>
          <a:xfrm>
            <a:off x="6660232" y="2437026"/>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4" name="Rectangle 73"/>
          <p:cNvSpPr/>
          <p:nvPr/>
        </p:nvSpPr>
        <p:spPr>
          <a:xfrm>
            <a:off x="6660232" y="2067694"/>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5" name="ZoneTexte 74"/>
          <p:cNvSpPr txBox="1"/>
          <p:nvPr/>
        </p:nvSpPr>
        <p:spPr>
          <a:xfrm>
            <a:off x="7092280" y="2067694"/>
            <a:ext cx="288032" cy="369332"/>
          </a:xfrm>
          <a:prstGeom prst="rect">
            <a:avLst/>
          </a:prstGeom>
          <a:noFill/>
        </p:spPr>
        <p:txBody>
          <a:bodyPr wrap="square" rtlCol="0">
            <a:spAutoFit/>
          </a:bodyPr>
          <a:lstStyle/>
          <a:p>
            <a:r>
              <a:rPr lang="fr-FR" b="1" dirty="0"/>
              <a:t>B</a:t>
            </a:r>
          </a:p>
        </p:txBody>
      </p:sp>
      <p:sp>
        <p:nvSpPr>
          <p:cNvPr id="76" name="ZoneTexte 75"/>
          <p:cNvSpPr txBox="1"/>
          <p:nvPr/>
        </p:nvSpPr>
        <p:spPr>
          <a:xfrm>
            <a:off x="107504" y="3075806"/>
            <a:ext cx="4860032" cy="646331"/>
          </a:xfrm>
          <a:prstGeom prst="rect">
            <a:avLst/>
          </a:prstGeom>
          <a:noFill/>
        </p:spPr>
        <p:txBody>
          <a:bodyPr wrap="square" rtlCol="0">
            <a:spAutoFit/>
          </a:bodyPr>
          <a:lstStyle/>
          <a:p>
            <a:r>
              <a:rPr lang="fr-FR" i="1" dirty="0">
                <a:solidFill>
                  <a:srgbClr val="3366CC"/>
                </a:solidFill>
              </a:rPr>
              <a:t>Tous les critères doivent être remplis dans la ligne d’information pour que la ligne soit comptée</a:t>
            </a:r>
          </a:p>
        </p:txBody>
      </p:sp>
      <p:sp>
        <p:nvSpPr>
          <p:cNvPr id="77" name="ZoneTexte 76"/>
          <p:cNvSpPr txBox="1"/>
          <p:nvPr/>
        </p:nvSpPr>
        <p:spPr>
          <a:xfrm>
            <a:off x="1043608" y="2067694"/>
            <a:ext cx="4608512" cy="369332"/>
          </a:xfrm>
          <a:prstGeom prst="rect">
            <a:avLst/>
          </a:prstGeom>
          <a:noFill/>
        </p:spPr>
        <p:txBody>
          <a:bodyPr wrap="square" rtlCol="0">
            <a:spAutoFit/>
          </a:bodyPr>
          <a:lstStyle/>
          <a:p>
            <a:r>
              <a:rPr lang="fr-FR" b="1" dirty="0"/>
              <a:t>=COUNTIFS(</a:t>
            </a:r>
            <a:r>
              <a:rPr lang="fr-FR" b="1" dirty="0">
                <a:solidFill>
                  <a:srgbClr val="3366CC"/>
                </a:solidFill>
              </a:rPr>
              <a:t>A1:A6</a:t>
            </a:r>
            <a:r>
              <a:rPr lang="fr-FR" b="1" dirty="0"/>
              <a:t>; </a:t>
            </a:r>
            <a:r>
              <a:rPr lang="fr-FR" b="1" dirty="0">
                <a:solidFill>
                  <a:srgbClr val="C00000"/>
                </a:solidFill>
              </a:rPr>
              <a:t>’’Caen’’</a:t>
            </a:r>
            <a:r>
              <a:rPr lang="fr-FR" b="1" dirty="0"/>
              <a:t>;</a:t>
            </a:r>
            <a:r>
              <a:rPr lang="fr-FR" b="1" dirty="0">
                <a:solidFill>
                  <a:srgbClr val="3366CC"/>
                </a:solidFill>
              </a:rPr>
              <a:t> B1:B6</a:t>
            </a:r>
            <a:r>
              <a:rPr lang="fr-FR" b="1" dirty="0"/>
              <a:t>; </a:t>
            </a:r>
            <a:r>
              <a:rPr lang="fr-FR" b="1" dirty="0">
                <a:solidFill>
                  <a:srgbClr val="C00000"/>
                </a:solidFill>
              </a:rPr>
              <a:t>’’&gt;0’’</a:t>
            </a:r>
            <a:r>
              <a:rPr lang="fr-FR" b="1" dirty="0"/>
              <a:t>)</a:t>
            </a:r>
          </a:p>
        </p:txBody>
      </p:sp>
      <p:sp>
        <p:nvSpPr>
          <p:cNvPr id="78" name="Accolade fermante 77"/>
          <p:cNvSpPr/>
          <p:nvPr/>
        </p:nvSpPr>
        <p:spPr>
          <a:xfrm rot="5400000">
            <a:off x="2735796" y="1959682"/>
            <a:ext cx="432048" cy="122413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79" name="Accolade fermante 78"/>
          <p:cNvSpPr/>
          <p:nvPr/>
        </p:nvSpPr>
        <p:spPr>
          <a:xfrm rot="5400000">
            <a:off x="4067944" y="1995686"/>
            <a:ext cx="432048" cy="115212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1" name="ZoneTexte 80"/>
          <p:cNvSpPr txBox="1"/>
          <p:nvPr/>
        </p:nvSpPr>
        <p:spPr>
          <a:xfrm>
            <a:off x="2411760" y="2787774"/>
            <a:ext cx="1008112" cy="338554"/>
          </a:xfrm>
          <a:prstGeom prst="rect">
            <a:avLst/>
          </a:prstGeom>
          <a:noFill/>
        </p:spPr>
        <p:txBody>
          <a:bodyPr wrap="square" rtlCol="0">
            <a:spAutoFit/>
          </a:bodyPr>
          <a:lstStyle/>
          <a:p>
            <a:r>
              <a:rPr lang="fr-FR" sz="1600" i="1" dirty="0"/>
              <a:t>1</a:t>
            </a:r>
            <a:r>
              <a:rPr lang="fr-FR" sz="1600" i="1" baseline="30000" dirty="0"/>
              <a:t>er</a:t>
            </a:r>
            <a:r>
              <a:rPr lang="fr-FR" sz="1600" i="1" dirty="0"/>
              <a:t> couple</a:t>
            </a:r>
          </a:p>
        </p:txBody>
      </p:sp>
      <p:sp>
        <p:nvSpPr>
          <p:cNvPr id="82" name="ZoneTexte 81"/>
          <p:cNvSpPr txBox="1"/>
          <p:nvPr/>
        </p:nvSpPr>
        <p:spPr>
          <a:xfrm>
            <a:off x="3779912" y="2787774"/>
            <a:ext cx="1152128" cy="338554"/>
          </a:xfrm>
          <a:prstGeom prst="rect">
            <a:avLst/>
          </a:prstGeom>
          <a:noFill/>
        </p:spPr>
        <p:txBody>
          <a:bodyPr wrap="square" rtlCol="0">
            <a:spAutoFit/>
          </a:bodyPr>
          <a:lstStyle/>
          <a:p>
            <a:r>
              <a:rPr lang="fr-FR" sz="1600" i="1" dirty="0"/>
              <a:t>2</a:t>
            </a:r>
            <a:r>
              <a:rPr lang="fr-FR" sz="1600" i="1" baseline="30000" dirty="0"/>
              <a:t>nd</a:t>
            </a:r>
            <a:r>
              <a:rPr lang="fr-FR" sz="1600" i="1" dirty="0"/>
              <a:t>couple</a:t>
            </a: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7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37" grpId="0" animBg="1"/>
      <p:bldP spid="38" grpId="0" animBg="1"/>
      <p:bldP spid="39" grpId="0" animBg="1"/>
      <p:bldP spid="40" grpId="0"/>
      <p:bldP spid="41" grpId="0"/>
      <p:bldP spid="42" grpId="0"/>
      <p:bldP spid="43" grpId="0" animBg="1"/>
      <p:bldP spid="44" grpId="0"/>
      <p:bldP spid="45" grpId="0" animBg="1"/>
      <p:bldP spid="46" grpId="0"/>
      <p:bldP spid="47" grpId="0" animBg="1"/>
      <p:bldP spid="48" grpId="0"/>
      <p:bldP spid="49" grpId="0" animBg="1"/>
      <p:bldP spid="50" grpId="0"/>
      <p:bldP spid="53" grpId="0" animBg="1"/>
      <p:bldP spid="74" grpId="0" animBg="1"/>
      <p:bldP spid="7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Calculs conditionnels</a:t>
            </a:r>
          </a:p>
          <a:p>
            <a:r>
              <a:rPr lang="fr-FR" sz="1400" dirty="0">
                <a:latin typeface="Arial Black" pitchFamily="34" charset="0"/>
              </a:rPr>
              <a:t>Dénombrements conditionnels sur plusieurs critères</a:t>
            </a:r>
          </a:p>
        </p:txBody>
      </p:sp>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4b</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1043608" y="786065"/>
            <a:ext cx="6552728"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NB.SI.ENS(</a:t>
            </a:r>
            <a:r>
              <a:rPr lang="fr-FR" b="1" dirty="0">
                <a:solidFill>
                  <a:srgbClr val="3366CC"/>
                </a:solidFill>
              </a:rPr>
              <a:t>plage_Critère1</a:t>
            </a:r>
            <a:r>
              <a:rPr lang="fr-FR" b="1" dirty="0"/>
              <a:t>;</a:t>
            </a:r>
            <a:r>
              <a:rPr lang="fr-FR" b="1" dirty="0">
                <a:solidFill>
                  <a:srgbClr val="C00000"/>
                </a:solidFill>
              </a:rPr>
              <a:t>critère1;</a:t>
            </a:r>
            <a:r>
              <a:rPr lang="fr-FR" b="1" dirty="0">
                <a:solidFill>
                  <a:srgbClr val="3366CC"/>
                </a:solidFill>
              </a:rPr>
              <a:t> </a:t>
            </a:r>
            <a:r>
              <a:rPr lang="fr-FR" b="1" dirty="0"/>
              <a:t>[</a:t>
            </a:r>
            <a:r>
              <a:rPr lang="fr-FR" b="1" dirty="0">
                <a:solidFill>
                  <a:srgbClr val="3366CC"/>
                </a:solidFill>
              </a:rPr>
              <a:t>plage_Critère2</a:t>
            </a:r>
            <a:r>
              <a:rPr lang="fr-FR" b="1" dirty="0"/>
              <a:t>;</a:t>
            </a:r>
            <a:r>
              <a:rPr lang="fr-FR" b="1" dirty="0">
                <a:solidFill>
                  <a:srgbClr val="C00000"/>
                </a:solidFill>
              </a:rPr>
              <a:t>critère2</a:t>
            </a:r>
            <a:r>
              <a:rPr lang="fr-FR" b="1" dirty="0"/>
              <a:t>] …)</a:t>
            </a:r>
          </a:p>
        </p:txBody>
      </p:sp>
      <p:pic>
        <p:nvPicPr>
          <p:cNvPr id="18" name="Image 17"/>
          <p:cNvPicPr/>
          <p:nvPr/>
        </p:nvPicPr>
        <p:blipFill>
          <a:blip r:embed="rId3" cstate="print">
            <a:clrChange>
              <a:clrFrom>
                <a:srgbClr val="FEF9FB"/>
              </a:clrFrom>
              <a:clrTo>
                <a:srgbClr val="FEF9FB">
                  <a:alpha val="0"/>
                </a:srgbClr>
              </a:clrTo>
            </a:clrChange>
          </a:blip>
          <a:srcRect/>
          <a:stretch>
            <a:fillRect/>
          </a:stretch>
        </p:blipFill>
        <p:spPr bwMode="auto">
          <a:xfrm>
            <a:off x="611560" y="843558"/>
            <a:ext cx="360040" cy="432048"/>
          </a:xfrm>
          <a:prstGeom prst="rect">
            <a:avLst/>
          </a:prstGeom>
          <a:noFill/>
          <a:ln w="9525">
            <a:noFill/>
            <a:miter lim="800000"/>
            <a:headEnd/>
            <a:tailEnd/>
          </a:ln>
        </p:spPr>
      </p:pic>
      <p:pic>
        <p:nvPicPr>
          <p:cNvPr id="19" name="Image 18"/>
          <p:cNvPicPr/>
          <p:nvPr/>
        </p:nvPicPr>
        <p:blipFill>
          <a:blip r:embed="rId4" cstate="print"/>
          <a:srcRect/>
          <a:stretch>
            <a:fillRect/>
          </a:stretch>
        </p:blipFill>
        <p:spPr bwMode="auto">
          <a:xfrm>
            <a:off x="251520" y="882467"/>
            <a:ext cx="360040" cy="360040"/>
          </a:xfrm>
          <a:prstGeom prst="rect">
            <a:avLst/>
          </a:prstGeom>
          <a:noFill/>
          <a:ln w="9525">
            <a:noFill/>
            <a:miter lim="800000"/>
            <a:headEnd/>
            <a:tailEnd/>
          </a:ln>
        </p:spPr>
      </p:pic>
      <p:pic>
        <p:nvPicPr>
          <p:cNvPr id="23" name="Image 22"/>
          <p:cNvPicPr/>
          <p:nvPr/>
        </p:nvPicPr>
        <p:blipFill>
          <a:blip r:embed="rId5" cstate="print"/>
          <a:srcRect/>
          <a:stretch>
            <a:fillRect/>
          </a:stretch>
        </p:blipFill>
        <p:spPr bwMode="auto">
          <a:xfrm>
            <a:off x="611560" y="1347614"/>
            <a:ext cx="360040" cy="360040"/>
          </a:xfrm>
          <a:prstGeom prst="rect">
            <a:avLst/>
          </a:prstGeom>
          <a:noFill/>
          <a:ln w="9525">
            <a:noFill/>
            <a:miter lim="800000"/>
            <a:headEnd/>
            <a:tailEnd/>
          </a:ln>
        </p:spPr>
      </p:pic>
      <p:sp>
        <p:nvSpPr>
          <p:cNvPr id="37" name="Rectangle 36"/>
          <p:cNvSpPr/>
          <p:nvPr/>
        </p:nvSpPr>
        <p:spPr>
          <a:xfrm>
            <a:off x="6228184" y="245851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8" name="Rectangle 37"/>
          <p:cNvSpPr/>
          <p:nvPr/>
        </p:nvSpPr>
        <p:spPr>
          <a:xfrm>
            <a:off x="6228184" y="279706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9" name="Rectangle 38"/>
          <p:cNvSpPr/>
          <p:nvPr/>
        </p:nvSpPr>
        <p:spPr>
          <a:xfrm>
            <a:off x="6228184" y="315710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0" name="ZoneTexte 39"/>
          <p:cNvSpPr txBox="1"/>
          <p:nvPr/>
        </p:nvSpPr>
        <p:spPr>
          <a:xfrm>
            <a:off x="6228184" y="2458512"/>
            <a:ext cx="288032" cy="338554"/>
          </a:xfrm>
          <a:prstGeom prst="rect">
            <a:avLst/>
          </a:prstGeom>
          <a:noFill/>
        </p:spPr>
        <p:txBody>
          <a:bodyPr wrap="square" rtlCol="0">
            <a:spAutoFit/>
          </a:bodyPr>
          <a:lstStyle/>
          <a:p>
            <a:r>
              <a:rPr lang="fr-FR" sz="1600" b="1" dirty="0"/>
              <a:t>1</a:t>
            </a:r>
          </a:p>
        </p:txBody>
      </p:sp>
      <p:sp>
        <p:nvSpPr>
          <p:cNvPr id="41" name="ZoneTexte 40"/>
          <p:cNvSpPr txBox="1"/>
          <p:nvPr/>
        </p:nvSpPr>
        <p:spPr>
          <a:xfrm>
            <a:off x="6228184" y="2797066"/>
            <a:ext cx="288032" cy="338554"/>
          </a:xfrm>
          <a:prstGeom prst="rect">
            <a:avLst/>
          </a:prstGeom>
          <a:noFill/>
        </p:spPr>
        <p:txBody>
          <a:bodyPr wrap="square" rtlCol="0">
            <a:spAutoFit/>
          </a:bodyPr>
          <a:lstStyle/>
          <a:p>
            <a:r>
              <a:rPr lang="fr-FR" sz="1600" b="1" dirty="0"/>
              <a:t>2</a:t>
            </a:r>
          </a:p>
        </p:txBody>
      </p:sp>
      <p:sp>
        <p:nvSpPr>
          <p:cNvPr id="42" name="ZoneTexte 41"/>
          <p:cNvSpPr txBox="1"/>
          <p:nvPr/>
        </p:nvSpPr>
        <p:spPr>
          <a:xfrm>
            <a:off x="6228184" y="3157106"/>
            <a:ext cx="288032" cy="338554"/>
          </a:xfrm>
          <a:prstGeom prst="rect">
            <a:avLst/>
          </a:prstGeom>
          <a:noFill/>
        </p:spPr>
        <p:txBody>
          <a:bodyPr wrap="square" rtlCol="0">
            <a:spAutoFit/>
          </a:bodyPr>
          <a:lstStyle/>
          <a:p>
            <a:r>
              <a:rPr lang="fr-FR" sz="1600" b="1" dirty="0"/>
              <a:t>3</a:t>
            </a:r>
          </a:p>
        </p:txBody>
      </p:sp>
      <p:sp>
        <p:nvSpPr>
          <p:cNvPr id="43" name="Rectangle 42"/>
          <p:cNvSpPr/>
          <p:nvPr/>
        </p:nvSpPr>
        <p:spPr>
          <a:xfrm>
            <a:off x="6228184" y="351714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4" name="ZoneTexte 43"/>
          <p:cNvSpPr txBox="1"/>
          <p:nvPr/>
        </p:nvSpPr>
        <p:spPr>
          <a:xfrm>
            <a:off x="6228184" y="3517146"/>
            <a:ext cx="288032" cy="338554"/>
          </a:xfrm>
          <a:prstGeom prst="rect">
            <a:avLst/>
          </a:prstGeom>
          <a:noFill/>
        </p:spPr>
        <p:txBody>
          <a:bodyPr wrap="square" rtlCol="0">
            <a:spAutoFit/>
          </a:bodyPr>
          <a:lstStyle/>
          <a:p>
            <a:r>
              <a:rPr lang="fr-FR" sz="1600" b="1" dirty="0"/>
              <a:t>4</a:t>
            </a:r>
          </a:p>
        </p:txBody>
      </p:sp>
      <p:sp>
        <p:nvSpPr>
          <p:cNvPr id="45" name="Rectangle 44"/>
          <p:cNvSpPr/>
          <p:nvPr/>
        </p:nvSpPr>
        <p:spPr>
          <a:xfrm>
            <a:off x="6228184" y="387718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6" name="ZoneTexte 45"/>
          <p:cNvSpPr txBox="1"/>
          <p:nvPr/>
        </p:nvSpPr>
        <p:spPr>
          <a:xfrm>
            <a:off x="6228184" y="3877186"/>
            <a:ext cx="288032" cy="338554"/>
          </a:xfrm>
          <a:prstGeom prst="rect">
            <a:avLst/>
          </a:prstGeom>
          <a:noFill/>
        </p:spPr>
        <p:txBody>
          <a:bodyPr wrap="square" rtlCol="0">
            <a:spAutoFit/>
          </a:bodyPr>
          <a:lstStyle/>
          <a:p>
            <a:r>
              <a:rPr lang="fr-FR" sz="1600" b="1" dirty="0"/>
              <a:t>5</a:t>
            </a:r>
          </a:p>
        </p:txBody>
      </p:sp>
      <p:sp>
        <p:nvSpPr>
          <p:cNvPr id="47" name="Rectangle 46"/>
          <p:cNvSpPr/>
          <p:nvPr/>
        </p:nvSpPr>
        <p:spPr>
          <a:xfrm>
            <a:off x="6228184" y="423722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8" name="ZoneTexte 47"/>
          <p:cNvSpPr txBox="1"/>
          <p:nvPr/>
        </p:nvSpPr>
        <p:spPr>
          <a:xfrm>
            <a:off x="6228184" y="4237226"/>
            <a:ext cx="288032" cy="338554"/>
          </a:xfrm>
          <a:prstGeom prst="rect">
            <a:avLst/>
          </a:prstGeom>
          <a:noFill/>
        </p:spPr>
        <p:txBody>
          <a:bodyPr wrap="square" rtlCol="0">
            <a:spAutoFit/>
          </a:bodyPr>
          <a:lstStyle/>
          <a:p>
            <a:r>
              <a:rPr lang="fr-FR" sz="1600" b="1" dirty="0"/>
              <a:t>6</a:t>
            </a:r>
          </a:p>
        </p:txBody>
      </p:sp>
      <p:sp>
        <p:nvSpPr>
          <p:cNvPr id="54" name="ZoneTexte 53"/>
          <p:cNvSpPr txBox="1"/>
          <p:nvPr/>
        </p:nvSpPr>
        <p:spPr>
          <a:xfrm>
            <a:off x="7812360" y="4155926"/>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
        <p:nvSpPr>
          <p:cNvPr id="55" name="ZoneTexte 54"/>
          <p:cNvSpPr txBox="1"/>
          <p:nvPr/>
        </p:nvSpPr>
        <p:spPr>
          <a:xfrm>
            <a:off x="7812360" y="3435846"/>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
        <p:nvSpPr>
          <p:cNvPr id="58" name="Rectangle 57"/>
          <p:cNvSpPr/>
          <p:nvPr/>
        </p:nvSpPr>
        <p:spPr>
          <a:xfrm>
            <a:off x="8100392" y="3651870"/>
            <a:ext cx="288862" cy="338554"/>
          </a:xfrm>
          <a:prstGeom prst="rect">
            <a:avLst/>
          </a:prstGeom>
        </p:spPr>
        <p:txBody>
          <a:bodyPr wrap="square">
            <a:spAutoFit/>
          </a:bodyPr>
          <a:lstStyle/>
          <a:p>
            <a:r>
              <a:rPr lang="fr-FR" sz="1600" b="1" dirty="0">
                <a:solidFill>
                  <a:srgbClr val="008000"/>
                </a:solidFill>
              </a:rPr>
              <a:t>3</a:t>
            </a:r>
            <a:endParaRPr lang="fr-FR" sz="1600" dirty="0">
              <a:solidFill>
                <a:srgbClr val="008000"/>
              </a:solidFill>
            </a:endParaRPr>
          </a:p>
        </p:txBody>
      </p:sp>
      <p:sp>
        <p:nvSpPr>
          <p:cNvPr id="53" name="ZoneTexte 52"/>
          <p:cNvSpPr txBox="1"/>
          <p:nvPr/>
        </p:nvSpPr>
        <p:spPr>
          <a:xfrm>
            <a:off x="1043608" y="1275606"/>
            <a:ext cx="6552728"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COUNTIFS(</a:t>
            </a:r>
            <a:r>
              <a:rPr lang="fr-FR" b="1" dirty="0">
                <a:solidFill>
                  <a:srgbClr val="3366CC"/>
                </a:solidFill>
              </a:rPr>
              <a:t>plage_Critère1</a:t>
            </a:r>
            <a:r>
              <a:rPr lang="fr-FR" b="1" dirty="0"/>
              <a:t>;</a:t>
            </a:r>
            <a:r>
              <a:rPr lang="fr-FR" b="1" dirty="0">
                <a:solidFill>
                  <a:srgbClr val="C00000"/>
                </a:solidFill>
              </a:rPr>
              <a:t>critère1;</a:t>
            </a:r>
            <a:r>
              <a:rPr lang="fr-FR" b="1" dirty="0">
                <a:solidFill>
                  <a:srgbClr val="3366CC"/>
                </a:solidFill>
              </a:rPr>
              <a:t> </a:t>
            </a:r>
            <a:r>
              <a:rPr lang="fr-FR" b="1" dirty="0"/>
              <a:t>[</a:t>
            </a:r>
            <a:r>
              <a:rPr lang="fr-FR" b="1" dirty="0">
                <a:solidFill>
                  <a:srgbClr val="3366CC"/>
                </a:solidFill>
              </a:rPr>
              <a:t>plage_Critère2</a:t>
            </a:r>
            <a:r>
              <a:rPr lang="fr-FR" b="1" dirty="0"/>
              <a:t>;</a:t>
            </a:r>
            <a:r>
              <a:rPr lang="fr-FR" b="1" dirty="0">
                <a:solidFill>
                  <a:srgbClr val="C00000"/>
                </a:solidFill>
              </a:rPr>
              <a:t>critère2</a:t>
            </a:r>
            <a:r>
              <a:rPr lang="fr-FR" b="1" dirty="0"/>
              <a:t>] …)</a:t>
            </a:r>
          </a:p>
        </p:txBody>
      </p:sp>
      <p:sp>
        <p:nvSpPr>
          <p:cNvPr id="57" name="ZoneTexte 56"/>
          <p:cNvSpPr txBox="1"/>
          <p:nvPr/>
        </p:nvSpPr>
        <p:spPr>
          <a:xfrm>
            <a:off x="6660232" y="2438767"/>
            <a:ext cx="1152128" cy="307777"/>
          </a:xfrm>
          <a:prstGeom prst="rect">
            <a:avLst/>
          </a:prstGeom>
          <a:noFill/>
          <a:ln>
            <a:solidFill>
              <a:schemeClr val="tx1"/>
            </a:solidFill>
          </a:ln>
        </p:spPr>
        <p:txBody>
          <a:bodyPr wrap="square" rtlCol="0">
            <a:spAutoFit/>
          </a:bodyPr>
          <a:lstStyle/>
          <a:p>
            <a:pPr algn="ctr"/>
            <a:r>
              <a:rPr lang="fr-FR" sz="1400" b="1" dirty="0"/>
              <a:t>4</a:t>
            </a:r>
          </a:p>
        </p:txBody>
      </p:sp>
      <p:sp>
        <p:nvSpPr>
          <p:cNvPr id="61" name="ZoneTexte 60"/>
          <p:cNvSpPr txBox="1"/>
          <p:nvPr/>
        </p:nvSpPr>
        <p:spPr>
          <a:xfrm>
            <a:off x="6660232" y="3137361"/>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1</a:t>
            </a:r>
          </a:p>
        </p:txBody>
      </p:sp>
      <p:sp>
        <p:nvSpPr>
          <p:cNvPr id="69" name="ZoneTexte 68"/>
          <p:cNvSpPr txBox="1"/>
          <p:nvPr/>
        </p:nvSpPr>
        <p:spPr>
          <a:xfrm>
            <a:off x="6660232" y="2777321"/>
            <a:ext cx="1152128" cy="307777"/>
          </a:xfrm>
          <a:prstGeom prst="rect">
            <a:avLst/>
          </a:prstGeom>
          <a:noFill/>
          <a:ln>
            <a:solidFill>
              <a:schemeClr val="tx1"/>
            </a:solidFill>
          </a:ln>
        </p:spPr>
        <p:txBody>
          <a:bodyPr wrap="square" rtlCol="0">
            <a:spAutoFit/>
          </a:bodyPr>
          <a:lstStyle/>
          <a:p>
            <a:pPr algn="ctr"/>
            <a:r>
              <a:rPr lang="fr-FR" sz="1400" b="1" dirty="0"/>
              <a:t>0</a:t>
            </a:r>
          </a:p>
        </p:txBody>
      </p:sp>
      <p:sp>
        <p:nvSpPr>
          <p:cNvPr id="70" name="ZoneTexte 69"/>
          <p:cNvSpPr txBox="1"/>
          <p:nvPr/>
        </p:nvSpPr>
        <p:spPr>
          <a:xfrm>
            <a:off x="6660232" y="3497401"/>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1</a:t>
            </a:r>
          </a:p>
        </p:txBody>
      </p:sp>
      <p:sp>
        <p:nvSpPr>
          <p:cNvPr id="71" name="ZoneTexte 70"/>
          <p:cNvSpPr txBox="1"/>
          <p:nvPr/>
        </p:nvSpPr>
        <p:spPr>
          <a:xfrm>
            <a:off x="6660232" y="4217481"/>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2</a:t>
            </a:r>
          </a:p>
        </p:txBody>
      </p:sp>
      <p:sp>
        <p:nvSpPr>
          <p:cNvPr id="72" name="ZoneTexte 71"/>
          <p:cNvSpPr txBox="1"/>
          <p:nvPr/>
        </p:nvSpPr>
        <p:spPr>
          <a:xfrm>
            <a:off x="6660232" y="3857441"/>
            <a:ext cx="1152128" cy="307777"/>
          </a:xfrm>
          <a:prstGeom prst="rect">
            <a:avLst/>
          </a:prstGeom>
          <a:noFill/>
          <a:ln>
            <a:solidFill>
              <a:schemeClr val="tx1"/>
            </a:solidFill>
          </a:ln>
        </p:spPr>
        <p:txBody>
          <a:bodyPr wrap="square" rtlCol="0">
            <a:spAutoFit/>
          </a:bodyPr>
          <a:lstStyle/>
          <a:p>
            <a:pPr algn="ctr"/>
            <a:r>
              <a:rPr lang="fr-FR" sz="1400" b="1" dirty="0"/>
              <a:t>0</a:t>
            </a:r>
          </a:p>
        </p:txBody>
      </p:sp>
      <p:sp>
        <p:nvSpPr>
          <p:cNvPr id="74" name="Rectangle 73"/>
          <p:cNvSpPr/>
          <p:nvPr/>
        </p:nvSpPr>
        <p:spPr>
          <a:xfrm>
            <a:off x="6660232" y="2067694"/>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5" name="ZoneTexte 74"/>
          <p:cNvSpPr txBox="1"/>
          <p:nvPr/>
        </p:nvSpPr>
        <p:spPr>
          <a:xfrm>
            <a:off x="7092280" y="2067694"/>
            <a:ext cx="288032" cy="369332"/>
          </a:xfrm>
          <a:prstGeom prst="rect">
            <a:avLst/>
          </a:prstGeom>
          <a:noFill/>
        </p:spPr>
        <p:txBody>
          <a:bodyPr wrap="square" rtlCol="0">
            <a:spAutoFit/>
          </a:bodyPr>
          <a:lstStyle/>
          <a:p>
            <a:r>
              <a:rPr lang="fr-FR" b="1" dirty="0"/>
              <a:t>B</a:t>
            </a:r>
          </a:p>
        </p:txBody>
      </p:sp>
      <p:sp>
        <p:nvSpPr>
          <p:cNvPr id="83" name="ZoneTexte 82"/>
          <p:cNvSpPr txBox="1"/>
          <p:nvPr/>
        </p:nvSpPr>
        <p:spPr>
          <a:xfrm>
            <a:off x="899592" y="2562458"/>
            <a:ext cx="4680520" cy="338554"/>
          </a:xfrm>
          <a:prstGeom prst="rect">
            <a:avLst/>
          </a:prstGeom>
          <a:noFill/>
        </p:spPr>
        <p:txBody>
          <a:bodyPr wrap="square" rtlCol="0">
            <a:spAutoFit/>
          </a:bodyPr>
          <a:lstStyle/>
          <a:p>
            <a:r>
              <a:rPr lang="fr-FR" sz="1600" i="1" dirty="0"/>
              <a:t>Le critère peut-être aussi … une fourchette de valeurs :</a:t>
            </a:r>
          </a:p>
        </p:txBody>
      </p:sp>
      <p:sp>
        <p:nvSpPr>
          <p:cNvPr id="84" name="ZoneTexte 83"/>
          <p:cNvSpPr txBox="1"/>
          <p:nvPr/>
        </p:nvSpPr>
        <p:spPr>
          <a:xfrm>
            <a:off x="971600" y="2922498"/>
            <a:ext cx="4608512" cy="369332"/>
          </a:xfrm>
          <a:prstGeom prst="rect">
            <a:avLst/>
          </a:prstGeom>
          <a:noFill/>
        </p:spPr>
        <p:txBody>
          <a:bodyPr wrap="square" rtlCol="0">
            <a:spAutoFit/>
          </a:bodyPr>
          <a:lstStyle/>
          <a:p>
            <a:r>
              <a:rPr lang="fr-FR" b="1" dirty="0"/>
              <a:t>=NB.SI.ENS(</a:t>
            </a:r>
            <a:r>
              <a:rPr lang="fr-FR" b="1" dirty="0">
                <a:solidFill>
                  <a:srgbClr val="3366CC"/>
                </a:solidFill>
              </a:rPr>
              <a:t>B1:B6</a:t>
            </a:r>
            <a:r>
              <a:rPr lang="fr-FR" b="1" dirty="0"/>
              <a:t>; </a:t>
            </a:r>
            <a:r>
              <a:rPr lang="fr-FR" b="1" dirty="0">
                <a:solidFill>
                  <a:srgbClr val="C00000"/>
                </a:solidFill>
              </a:rPr>
              <a:t>’’&gt;=1’’</a:t>
            </a:r>
            <a:r>
              <a:rPr lang="fr-FR" b="1" dirty="0"/>
              <a:t>;</a:t>
            </a:r>
            <a:r>
              <a:rPr lang="fr-FR" b="1" dirty="0">
                <a:solidFill>
                  <a:srgbClr val="3366CC"/>
                </a:solidFill>
              </a:rPr>
              <a:t> B1:B6</a:t>
            </a:r>
            <a:r>
              <a:rPr lang="fr-FR" b="1" dirty="0"/>
              <a:t>; </a:t>
            </a:r>
            <a:r>
              <a:rPr lang="fr-FR" b="1" dirty="0">
                <a:solidFill>
                  <a:srgbClr val="C00000"/>
                </a:solidFill>
              </a:rPr>
              <a:t>’’&lt;4’’</a:t>
            </a:r>
            <a:r>
              <a:rPr lang="fr-FR" b="1" dirty="0"/>
              <a:t>)</a:t>
            </a:r>
          </a:p>
        </p:txBody>
      </p:sp>
      <p:sp>
        <p:nvSpPr>
          <p:cNvPr id="85" name="ZoneTexte 84"/>
          <p:cNvSpPr txBox="1"/>
          <p:nvPr/>
        </p:nvSpPr>
        <p:spPr>
          <a:xfrm>
            <a:off x="971600" y="3210530"/>
            <a:ext cx="4608512" cy="369332"/>
          </a:xfrm>
          <a:prstGeom prst="rect">
            <a:avLst/>
          </a:prstGeom>
          <a:noFill/>
        </p:spPr>
        <p:txBody>
          <a:bodyPr wrap="square" rtlCol="0">
            <a:spAutoFit/>
          </a:bodyPr>
          <a:lstStyle/>
          <a:p>
            <a:r>
              <a:rPr lang="fr-FR" b="1" dirty="0"/>
              <a:t>=COUNTIFS(</a:t>
            </a:r>
            <a:r>
              <a:rPr lang="fr-FR" b="1" dirty="0">
                <a:solidFill>
                  <a:srgbClr val="3366CC"/>
                </a:solidFill>
              </a:rPr>
              <a:t>B1:B6</a:t>
            </a:r>
            <a:r>
              <a:rPr lang="fr-FR" b="1" dirty="0"/>
              <a:t>; </a:t>
            </a:r>
            <a:r>
              <a:rPr lang="fr-FR" b="1" dirty="0">
                <a:solidFill>
                  <a:srgbClr val="C00000"/>
                </a:solidFill>
              </a:rPr>
              <a:t>’’&gt;=1’’</a:t>
            </a:r>
            <a:r>
              <a:rPr lang="fr-FR" b="1" dirty="0"/>
              <a:t>;</a:t>
            </a:r>
            <a:r>
              <a:rPr lang="fr-FR" b="1" dirty="0">
                <a:solidFill>
                  <a:srgbClr val="3366CC"/>
                </a:solidFill>
              </a:rPr>
              <a:t> B1:B6</a:t>
            </a:r>
            <a:r>
              <a:rPr lang="fr-FR" b="1" dirty="0"/>
              <a:t>; </a:t>
            </a:r>
            <a:r>
              <a:rPr lang="fr-FR" b="1" dirty="0">
                <a:solidFill>
                  <a:srgbClr val="C00000"/>
                </a:solidFill>
              </a:rPr>
              <a:t>’’&lt;4’</a:t>
            </a:r>
            <a:r>
              <a:rPr lang="fr-FR" b="1" dirty="0"/>
              <a:t>)</a:t>
            </a:r>
          </a:p>
        </p:txBody>
      </p:sp>
      <p:sp>
        <p:nvSpPr>
          <p:cNvPr id="56" name="ZoneTexte 55"/>
          <p:cNvSpPr txBox="1"/>
          <p:nvPr/>
        </p:nvSpPr>
        <p:spPr>
          <a:xfrm>
            <a:off x="7812360" y="3075806"/>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37" grpId="0" animBg="1"/>
      <p:bldP spid="38" grpId="0" animBg="1"/>
      <p:bldP spid="39" grpId="0" animBg="1"/>
      <p:bldP spid="40" grpId="0"/>
      <p:bldP spid="41" grpId="0"/>
      <p:bldP spid="42" grpId="0"/>
      <p:bldP spid="43" grpId="0" animBg="1"/>
      <p:bldP spid="44" grpId="0"/>
      <p:bldP spid="45" grpId="0" animBg="1"/>
      <p:bldP spid="46" grpId="0"/>
      <p:bldP spid="47" grpId="0" animBg="1"/>
      <p:bldP spid="48" grpId="0"/>
      <p:bldP spid="53" grpId="0" animBg="1"/>
      <p:bldP spid="74" grpId="0" animBg="1"/>
      <p:bldP spid="7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Calculs conditionnels</a:t>
            </a:r>
          </a:p>
          <a:p>
            <a:r>
              <a:rPr lang="fr-FR" sz="1400" dirty="0">
                <a:latin typeface="Arial Black" pitchFamily="34" charset="0"/>
              </a:rPr>
              <a:t>Sommes et moyennes conditionnelles</a:t>
            </a:r>
          </a:p>
        </p:txBody>
      </p:sp>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4c</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792088" y="987574"/>
            <a:ext cx="8244408"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solidFill>
                  <a:schemeClr val="bg2">
                    <a:lumMod val="50000"/>
                  </a:schemeClr>
                </a:solidFill>
              </a:rPr>
              <a:t>SOMME</a:t>
            </a:r>
            <a:r>
              <a:rPr lang="fr-FR" b="1" dirty="0"/>
              <a:t>.SI.ENS(</a:t>
            </a:r>
            <a:r>
              <a:rPr lang="fr-FR" b="1" dirty="0">
                <a:solidFill>
                  <a:srgbClr val="008000"/>
                </a:solidFill>
              </a:rPr>
              <a:t>plage_</a:t>
            </a:r>
            <a:r>
              <a:rPr lang="fr-FR" b="1" dirty="0">
                <a:solidFill>
                  <a:schemeClr val="bg2">
                    <a:lumMod val="50000"/>
                  </a:schemeClr>
                </a:solidFill>
              </a:rPr>
              <a:t>somme</a:t>
            </a:r>
            <a:r>
              <a:rPr lang="fr-FR" b="1" dirty="0"/>
              <a:t>;</a:t>
            </a:r>
            <a:r>
              <a:rPr lang="fr-FR" b="1" dirty="0">
                <a:solidFill>
                  <a:srgbClr val="3366CC"/>
                </a:solidFill>
              </a:rPr>
              <a:t>plage_Critère1</a:t>
            </a:r>
            <a:r>
              <a:rPr lang="fr-FR" b="1" dirty="0"/>
              <a:t>;</a:t>
            </a:r>
            <a:r>
              <a:rPr lang="fr-FR" b="1" dirty="0">
                <a:solidFill>
                  <a:srgbClr val="C00000"/>
                </a:solidFill>
              </a:rPr>
              <a:t>critère1;</a:t>
            </a:r>
            <a:r>
              <a:rPr lang="fr-FR" b="1" dirty="0">
                <a:solidFill>
                  <a:srgbClr val="3366CC"/>
                </a:solidFill>
              </a:rPr>
              <a:t> </a:t>
            </a:r>
            <a:r>
              <a:rPr lang="fr-FR" b="1" dirty="0"/>
              <a:t>[</a:t>
            </a:r>
            <a:r>
              <a:rPr lang="fr-FR" b="1" dirty="0">
                <a:solidFill>
                  <a:srgbClr val="3366CC"/>
                </a:solidFill>
              </a:rPr>
              <a:t>plage_Critère2</a:t>
            </a:r>
            <a:r>
              <a:rPr lang="fr-FR" b="1" dirty="0"/>
              <a:t>;</a:t>
            </a:r>
            <a:r>
              <a:rPr lang="fr-FR" b="1" dirty="0">
                <a:solidFill>
                  <a:srgbClr val="C00000"/>
                </a:solidFill>
              </a:rPr>
              <a:t>critère2</a:t>
            </a:r>
            <a:r>
              <a:rPr lang="fr-FR" b="1" dirty="0"/>
              <a:t>] …)</a:t>
            </a:r>
          </a:p>
        </p:txBody>
      </p:sp>
      <p:pic>
        <p:nvPicPr>
          <p:cNvPr id="18" name="Image 17"/>
          <p:cNvPicPr/>
          <p:nvPr/>
        </p:nvPicPr>
        <p:blipFill>
          <a:blip r:embed="rId2" cstate="print">
            <a:clrChange>
              <a:clrFrom>
                <a:srgbClr val="FEF9FB"/>
              </a:clrFrom>
              <a:clrTo>
                <a:srgbClr val="FEF9FB">
                  <a:alpha val="0"/>
                </a:srgbClr>
              </a:clrTo>
            </a:clrChange>
          </a:blip>
          <a:srcRect/>
          <a:stretch>
            <a:fillRect/>
          </a:stretch>
        </p:blipFill>
        <p:spPr bwMode="auto">
          <a:xfrm>
            <a:off x="395536" y="1261091"/>
            <a:ext cx="360040" cy="432048"/>
          </a:xfrm>
          <a:prstGeom prst="rect">
            <a:avLst/>
          </a:prstGeom>
          <a:noFill/>
          <a:ln w="9525">
            <a:noFill/>
            <a:miter lim="800000"/>
            <a:headEnd/>
            <a:tailEnd/>
          </a:ln>
        </p:spPr>
      </p:pic>
      <p:pic>
        <p:nvPicPr>
          <p:cNvPr id="19" name="Image 18"/>
          <p:cNvPicPr/>
          <p:nvPr/>
        </p:nvPicPr>
        <p:blipFill>
          <a:blip r:embed="rId3" cstate="print"/>
          <a:srcRect/>
          <a:stretch>
            <a:fillRect/>
          </a:stretch>
        </p:blipFill>
        <p:spPr bwMode="auto">
          <a:xfrm>
            <a:off x="35496" y="1261091"/>
            <a:ext cx="360040" cy="360040"/>
          </a:xfrm>
          <a:prstGeom prst="rect">
            <a:avLst/>
          </a:prstGeom>
          <a:noFill/>
          <a:ln w="9525">
            <a:noFill/>
            <a:miter lim="800000"/>
            <a:headEnd/>
            <a:tailEnd/>
          </a:ln>
        </p:spPr>
      </p:pic>
      <p:sp>
        <p:nvSpPr>
          <p:cNvPr id="25" name="ZoneTexte 24"/>
          <p:cNvSpPr txBox="1"/>
          <p:nvPr/>
        </p:nvSpPr>
        <p:spPr>
          <a:xfrm>
            <a:off x="6012160" y="2510775"/>
            <a:ext cx="1152128" cy="307777"/>
          </a:xfrm>
          <a:prstGeom prst="rect">
            <a:avLst/>
          </a:prstGeom>
          <a:solidFill>
            <a:schemeClr val="accent3">
              <a:lumMod val="40000"/>
              <a:lumOff val="60000"/>
            </a:schemeClr>
          </a:solidFill>
          <a:ln w="28575">
            <a:solidFill>
              <a:schemeClr val="tx1"/>
            </a:solidFill>
          </a:ln>
        </p:spPr>
        <p:txBody>
          <a:bodyPr wrap="square" rtlCol="0">
            <a:spAutoFit/>
          </a:bodyPr>
          <a:lstStyle/>
          <a:p>
            <a:pPr algn="ctr"/>
            <a:r>
              <a:rPr lang="fr-FR" sz="1400" b="1" dirty="0"/>
              <a:t>Caen</a:t>
            </a:r>
          </a:p>
        </p:txBody>
      </p:sp>
      <p:sp>
        <p:nvSpPr>
          <p:cNvPr id="26" name="ZoneTexte 25"/>
          <p:cNvSpPr txBox="1"/>
          <p:nvPr/>
        </p:nvSpPr>
        <p:spPr>
          <a:xfrm>
            <a:off x="6012160" y="3209369"/>
            <a:ext cx="1152128" cy="307777"/>
          </a:xfrm>
          <a:prstGeom prst="rect">
            <a:avLst/>
          </a:prstGeom>
          <a:noFill/>
          <a:ln>
            <a:solidFill>
              <a:schemeClr val="tx1"/>
            </a:solidFill>
          </a:ln>
        </p:spPr>
        <p:txBody>
          <a:bodyPr wrap="square" rtlCol="0">
            <a:spAutoFit/>
          </a:bodyPr>
          <a:lstStyle/>
          <a:p>
            <a:pPr algn="ctr"/>
            <a:r>
              <a:rPr lang="fr-FR" sz="1400" b="1" dirty="0"/>
              <a:t>Rennes</a:t>
            </a:r>
          </a:p>
        </p:txBody>
      </p:sp>
      <p:sp>
        <p:nvSpPr>
          <p:cNvPr id="31" name="ZoneTexte 30"/>
          <p:cNvSpPr txBox="1"/>
          <p:nvPr/>
        </p:nvSpPr>
        <p:spPr>
          <a:xfrm>
            <a:off x="6012160" y="2849329"/>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Caen</a:t>
            </a:r>
          </a:p>
        </p:txBody>
      </p:sp>
      <p:sp>
        <p:nvSpPr>
          <p:cNvPr id="32" name="ZoneTexte 31"/>
          <p:cNvSpPr txBox="1"/>
          <p:nvPr/>
        </p:nvSpPr>
        <p:spPr>
          <a:xfrm>
            <a:off x="6012160" y="3569409"/>
            <a:ext cx="1152128" cy="307777"/>
          </a:xfrm>
          <a:prstGeom prst="rect">
            <a:avLst/>
          </a:prstGeom>
          <a:solidFill>
            <a:schemeClr val="accent3">
              <a:lumMod val="40000"/>
              <a:lumOff val="60000"/>
            </a:schemeClr>
          </a:solidFill>
          <a:ln w="28575">
            <a:solidFill>
              <a:schemeClr val="tx1"/>
            </a:solidFill>
          </a:ln>
        </p:spPr>
        <p:txBody>
          <a:bodyPr wrap="square" rtlCol="0">
            <a:spAutoFit/>
          </a:bodyPr>
          <a:lstStyle/>
          <a:p>
            <a:pPr algn="ctr"/>
            <a:r>
              <a:rPr lang="fr-FR" sz="1400" b="1" dirty="0"/>
              <a:t>Caen</a:t>
            </a:r>
          </a:p>
        </p:txBody>
      </p:sp>
      <p:sp>
        <p:nvSpPr>
          <p:cNvPr id="33" name="ZoneTexte 32"/>
          <p:cNvSpPr txBox="1"/>
          <p:nvPr/>
        </p:nvSpPr>
        <p:spPr>
          <a:xfrm>
            <a:off x="6012160" y="4289489"/>
            <a:ext cx="1152128" cy="307777"/>
          </a:xfrm>
          <a:prstGeom prst="rect">
            <a:avLst/>
          </a:prstGeom>
          <a:noFill/>
          <a:ln>
            <a:solidFill>
              <a:schemeClr val="tx1"/>
            </a:solidFill>
          </a:ln>
        </p:spPr>
        <p:txBody>
          <a:bodyPr wrap="square" rtlCol="0">
            <a:spAutoFit/>
          </a:bodyPr>
          <a:lstStyle/>
          <a:p>
            <a:pPr algn="ctr"/>
            <a:r>
              <a:rPr lang="fr-FR" sz="1400" b="1" dirty="0"/>
              <a:t>Rennes</a:t>
            </a:r>
          </a:p>
        </p:txBody>
      </p:sp>
      <p:sp>
        <p:nvSpPr>
          <p:cNvPr id="34" name="ZoneTexte 33"/>
          <p:cNvSpPr txBox="1"/>
          <p:nvPr/>
        </p:nvSpPr>
        <p:spPr>
          <a:xfrm>
            <a:off x="6012160" y="3929449"/>
            <a:ext cx="1152128" cy="307777"/>
          </a:xfrm>
          <a:prstGeom prst="rect">
            <a:avLst/>
          </a:prstGeom>
          <a:noFill/>
          <a:ln>
            <a:solidFill>
              <a:schemeClr val="tx1"/>
            </a:solidFill>
          </a:ln>
        </p:spPr>
        <p:txBody>
          <a:bodyPr wrap="square" rtlCol="0">
            <a:spAutoFit/>
          </a:bodyPr>
          <a:lstStyle/>
          <a:p>
            <a:pPr algn="ctr"/>
            <a:r>
              <a:rPr lang="fr-FR" sz="1400" b="1" dirty="0"/>
              <a:t>Rennes</a:t>
            </a:r>
          </a:p>
        </p:txBody>
      </p:sp>
      <p:cxnSp>
        <p:nvCxnSpPr>
          <p:cNvPr id="36" name="Connecteur droit 35"/>
          <p:cNvCxnSpPr/>
          <p:nvPr/>
        </p:nvCxnSpPr>
        <p:spPr>
          <a:xfrm>
            <a:off x="6012160" y="2509034"/>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5652120" y="253052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8" name="Rectangle 37"/>
          <p:cNvSpPr/>
          <p:nvPr/>
        </p:nvSpPr>
        <p:spPr>
          <a:xfrm>
            <a:off x="5652120" y="286907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9" name="Rectangle 38"/>
          <p:cNvSpPr/>
          <p:nvPr/>
        </p:nvSpPr>
        <p:spPr>
          <a:xfrm>
            <a:off x="5652120" y="322911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0" name="ZoneTexte 39"/>
          <p:cNvSpPr txBox="1"/>
          <p:nvPr/>
        </p:nvSpPr>
        <p:spPr>
          <a:xfrm>
            <a:off x="5652120" y="2530520"/>
            <a:ext cx="288032" cy="338554"/>
          </a:xfrm>
          <a:prstGeom prst="rect">
            <a:avLst/>
          </a:prstGeom>
          <a:noFill/>
        </p:spPr>
        <p:txBody>
          <a:bodyPr wrap="square" rtlCol="0">
            <a:spAutoFit/>
          </a:bodyPr>
          <a:lstStyle/>
          <a:p>
            <a:r>
              <a:rPr lang="fr-FR" sz="1600" b="1" dirty="0"/>
              <a:t>1</a:t>
            </a:r>
          </a:p>
        </p:txBody>
      </p:sp>
      <p:sp>
        <p:nvSpPr>
          <p:cNvPr id="41" name="ZoneTexte 40"/>
          <p:cNvSpPr txBox="1"/>
          <p:nvPr/>
        </p:nvSpPr>
        <p:spPr>
          <a:xfrm>
            <a:off x="5652120" y="2869074"/>
            <a:ext cx="288032" cy="338554"/>
          </a:xfrm>
          <a:prstGeom prst="rect">
            <a:avLst/>
          </a:prstGeom>
          <a:noFill/>
        </p:spPr>
        <p:txBody>
          <a:bodyPr wrap="square" rtlCol="0">
            <a:spAutoFit/>
          </a:bodyPr>
          <a:lstStyle/>
          <a:p>
            <a:r>
              <a:rPr lang="fr-FR" sz="1600" b="1" dirty="0"/>
              <a:t>2</a:t>
            </a:r>
          </a:p>
        </p:txBody>
      </p:sp>
      <p:sp>
        <p:nvSpPr>
          <p:cNvPr id="42" name="ZoneTexte 41"/>
          <p:cNvSpPr txBox="1"/>
          <p:nvPr/>
        </p:nvSpPr>
        <p:spPr>
          <a:xfrm>
            <a:off x="5652120" y="3229114"/>
            <a:ext cx="288032" cy="338554"/>
          </a:xfrm>
          <a:prstGeom prst="rect">
            <a:avLst/>
          </a:prstGeom>
          <a:noFill/>
        </p:spPr>
        <p:txBody>
          <a:bodyPr wrap="square" rtlCol="0">
            <a:spAutoFit/>
          </a:bodyPr>
          <a:lstStyle/>
          <a:p>
            <a:r>
              <a:rPr lang="fr-FR" sz="1600" b="1" dirty="0"/>
              <a:t>3</a:t>
            </a:r>
          </a:p>
        </p:txBody>
      </p:sp>
      <p:sp>
        <p:nvSpPr>
          <p:cNvPr id="43" name="Rectangle 42"/>
          <p:cNvSpPr/>
          <p:nvPr/>
        </p:nvSpPr>
        <p:spPr>
          <a:xfrm>
            <a:off x="5652120" y="358915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4" name="ZoneTexte 43"/>
          <p:cNvSpPr txBox="1"/>
          <p:nvPr/>
        </p:nvSpPr>
        <p:spPr>
          <a:xfrm>
            <a:off x="5652120" y="3589154"/>
            <a:ext cx="288032" cy="338554"/>
          </a:xfrm>
          <a:prstGeom prst="rect">
            <a:avLst/>
          </a:prstGeom>
          <a:noFill/>
        </p:spPr>
        <p:txBody>
          <a:bodyPr wrap="square" rtlCol="0">
            <a:spAutoFit/>
          </a:bodyPr>
          <a:lstStyle/>
          <a:p>
            <a:r>
              <a:rPr lang="fr-FR" sz="1600" b="1" dirty="0"/>
              <a:t>4</a:t>
            </a:r>
          </a:p>
        </p:txBody>
      </p:sp>
      <p:sp>
        <p:nvSpPr>
          <p:cNvPr id="45" name="Rectangle 44"/>
          <p:cNvSpPr/>
          <p:nvPr/>
        </p:nvSpPr>
        <p:spPr>
          <a:xfrm>
            <a:off x="5652120" y="394919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6" name="ZoneTexte 45"/>
          <p:cNvSpPr txBox="1"/>
          <p:nvPr/>
        </p:nvSpPr>
        <p:spPr>
          <a:xfrm>
            <a:off x="5652120" y="3949194"/>
            <a:ext cx="288032" cy="338554"/>
          </a:xfrm>
          <a:prstGeom prst="rect">
            <a:avLst/>
          </a:prstGeom>
          <a:noFill/>
        </p:spPr>
        <p:txBody>
          <a:bodyPr wrap="square" rtlCol="0">
            <a:spAutoFit/>
          </a:bodyPr>
          <a:lstStyle/>
          <a:p>
            <a:r>
              <a:rPr lang="fr-FR" sz="1600" b="1" dirty="0"/>
              <a:t>5</a:t>
            </a:r>
          </a:p>
        </p:txBody>
      </p:sp>
      <p:sp>
        <p:nvSpPr>
          <p:cNvPr id="47" name="Rectangle 46"/>
          <p:cNvSpPr/>
          <p:nvPr/>
        </p:nvSpPr>
        <p:spPr>
          <a:xfrm>
            <a:off x="5652120" y="430923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8" name="ZoneTexte 47"/>
          <p:cNvSpPr txBox="1"/>
          <p:nvPr/>
        </p:nvSpPr>
        <p:spPr>
          <a:xfrm>
            <a:off x="5652120" y="4309234"/>
            <a:ext cx="288032" cy="338554"/>
          </a:xfrm>
          <a:prstGeom prst="rect">
            <a:avLst/>
          </a:prstGeom>
          <a:noFill/>
        </p:spPr>
        <p:txBody>
          <a:bodyPr wrap="square" rtlCol="0">
            <a:spAutoFit/>
          </a:bodyPr>
          <a:lstStyle/>
          <a:p>
            <a:r>
              <a:rPr lang="fr-FR" sz="1600" b="1" dirty="0"/>
              <a:t>6</a:t>
            </a:r>
          </a:p>
        </p:txBody>
      </p:sp>
      <p:sp>
        <p:nvSpPr>
          <p:cNvPr id="49" name="Rectangle 48"/>
          <p:cNvSpPr/>
          <p:nvPr/>
        </p:nvSpPr>
        <p:spPr>
          <a:xfrm>
            <a:off x="6012160" y="2139702"/>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0" name="ZoneTexte 49"/>
          <p:cNvSpPr txBox="1"/>
          <p:nvPr/>
        </p:nvSpPr>
        <p:spPr>
          <a:xfrm>
            <a:off x="6444208" y="2139702"/>
            <a:ext cx="288032" cy="369332"/>
          </a:xfrm>
          <a:prstGeom prst="rect">
            <a:avLst/>
          </a:prstGeom>
          <a:noFill/>
        </p:spPr>
        <p:txBody>
          <a:bodyPr wrap="square" rtlCol="0">
            <a:spAutoFit/>
          </a:bodyPr>
          <a:lstStyle/>
          <a:p>
            <a:r>
              <a:rPr lang="fr-FR" b="1" dirty="0"/>
              <a:t>A</a:t>
            </a:r>
          </a:p>
        </p:txBody>
      </p:sp>
      <p:sp>
        <p:nvSpPr>
          <p:cNvPr id="54" name="ZoneTexte 53"/>
          <p:cNvSpPr txBox="1"/>
          <p:nvPr/>
        </p:nvSpPr>
        <p:spPr>
          <a:xfrm>
            <a:off x="8388424" y="2499742"/>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
        <p:nvSpPr>
          <p:cNvPr id="55" name="ZoneTexte 54"/>
          <p:cNvSpPr txBox="1"/>
          <p:nvPr/>
        </p:nvSpPr>
        <p:spPr>
          <a:xfrm>
            <a:off x="8388424" y="3507854"/>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
        <p:nvSpPr>
          <p:cNvPr id="58" name="Rectangle 57"/>
          <p:cNvSpPr/>
          <p:nvPr/>
        </p:nvSpPr>
        <p:spPr>
          <a:xfrm>
            <a:off x="8640960" y="3579862"/>
            <a:ext cx="503040" cy="338554"/>
          </a:xfrm>
          <a:prstGeom prst="rect">
            <a:avLst/>
          </a:prstGeom>
        </p:spPr>
        <p:txBody>
          <a:bodyPr wrap="square">
            <a:spAutoFit/>
          </a:bodyPr>
          <a:lstStyle/>
          <a:p>
            <a:r>
              <a:rPr lang="fr-FR" sz="1600" b="1" dirty="0">
                <a:solidFill>
                  <a:srgbClr val="008000"/>
                </a:solidFill>
              </a:rPr>
              <a:t>2,5</a:t>
            </a:r>
            <a:endParaRPr lang="fr-FR" sz="1600" dirty="0">
              <a:solidFill>
                <a:srgbClr val="008000"/>
              </a:solidFill>
            </a:endParaRPr>
          </a:p>
        </p:txBody>
      </p:sp>
      <p:sp>
        <p:nvSpPr>
          <p:cNvPr id="57" name="ZoneTexte 56"/>
          <p:cNvSpPr txBox="1"/>
          <p:nvPr/>
        </p:nvSpPr>
        <p:spPr>
          <a:xfrm>
            <a:off x="7236296" y="2510775"/>
            <a:ext cx="1152128" cy="307777"/>
          </a:xfrm>
          <a:prstGeom prst="rect">
            <a:avLst/>
          </a:prstGeom>
          <a:solidFill>
            <a:schemeClr val="accent3">
              <a:lumMod val="40000"/>
              <a:lumOff val="60000"/>
            </a:schemeClr>
          </a:solidFill>
          <a:ln w="28575">
            <a:solidFill>
              <a:schemeClr val="tx1"/>
            </a:solidFill>
          </a:ln>
        </p:spPr>
        <p:txBody>
          <a:bodyPr wrap="square" rtlCol="0">
            <a:spAutoFit/>
          </a:bodyPr>
          <a:lstStyle/>
          <a:p>
            <a:pPr algn="ctr"/>
            <a:r>
              <a:rPr lang="fr-FR" sz="1400" b="1" dirty="0"/>
              <a:t>4</a:t>
            </a:r>
          </a:p>
        </p:txBody>
      </p:sp>
      <p:sp>
        <p:nvSpPr>
          <p:cNvPr id="61" name="ZoneTexte 60"/>
          <p:cNvSpPr txBox="1"/>
          <p:nvPr/>
        </p:nvSpPr>
        <p:spPr>
          <a:xfrm>
            <a:off x="7236296" y="3209369"/>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1</a:t>
            </a:r>
          </a:p>
        </p:txBody>
      </p:sp>
      <p:sp>
        <p:nvSpPr>
          <p:cNvPr id="69" name="ZoneTexte 68"/>
          <p:cNvSpPr txBox="1"/>
          <p:nvPr/>
        </p:nvSpPr>
        <p:spPr>
          <a:xfrm>
            <a:off x="7236296" y="2849329"/>
            <a:ext cx="1152128" cy="307777"/>
          </a:xfrm>
          <a:prstGeom prst="rect">
            <a:avLst/>
          </a:prstGeom>
          <a:noFill/>
          <a:ln>
            <a:solidFill>
              <a:schemeClr val="tx1"/>
            </a:solidFill>
          </a:ln>
        </p:spPr>
        <p:txBody>
          <a:bodyPr wrap="square" rtlCol="0">
            <a:spAutoFit/>
          </a:bodyPr>
          <a:lstStyle/>
          <a:p>
            <a:pPr algn="ctr"/>
            <a:r>
              <a:rPr lang="fr-FR" sz="1400" b="1" dirty="0"/>
              <a:t>0</a:t>
            </a:r>
          </a:p>
        </p:txBody>
      </p:sp>
      <p:sp>
        <p:nvSpPr>
          <p:cNvPr id="70" name="ZoneTexte 69"/>
          <p:cNvSpPr txBox="1"/>
          <p:nvPr/>
        </p:nvSpPr>
        <p:spPr>
          <a:xfrm>
            <a:off x="7236296" y="3569409"/>
            <a:ext cx="1152128" cy="307777"/>
          </a:xfrm>
          <a:prstGeom prst="rect">
            <a:avLst/>
          </a:prstGeom>
          <a:solidFill>
            <a:schemeClr val="accent3">
              <a:lumMod val="40000"/>
              <a:lumOff val="60000"/>
            </a:schemeClr>
          </a:solidFill>
          <a:ln w="28575">
            <a:solidFill>
              <a:schemeClr val="tx1"/>
            </a:solidFill>
          </a:ln>
        </p:spPr>
        <p:txBody>
          <a:bodyPr wrap="square" rtlCol="0">
            <a:spAutoFit/>
          </a:bodyPr>
          <a:lstStyle/>
          <a:p>
            <a:pPr algn="ctr"/>
            <a:r>
              <a:rPr lang="fr-FR" sz="1400" b="1" dirty="0"/>
              <a:t>1</a:t>
            </a:r>
          </a:p>
        </p:txBody>
      </p:sp>
      <p:sp>
        <p:nvSpPr>
          <p:cNvPr id="71" name="ZoneTexte 70"/>
          <p:cNvSpPr txBox="1"/>
          <p:nvPr/>
        </p:nvSpPr>
        <p:spPr>
          <a:xfrm>
            <a:off x="7236296" y="4289489"/>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2</a:t>
            </a:r>
          </a:p>
        </p:txBody>
      </p:sp>
      <p:sp>
        <p:nvSpPr>
          <p:cNvPr id="72" name="ZoneTexte 71"/>
          <p:cNvSpPr txBox="1"/>
          <p:nvPr/>
        </p:nvSpPr>
        <p:spPr>
          <a:xfrm>
            <a:off x="7236296" y="3929449"/>
            <a:ext cx="1152128" cy="307777"/>
          </a:xfrm>
          <a:prstGeom prst="rect">
            <a:avLst/>
          </a:prstGeom>
          <a:noFill/>
          <a:ln>
            <a:solidFill>
              <a:schemeClr val="tx1"/>
            </a:solidFill>
          </a:ln>
        </p:spPr>
        <p:txBody>
          <a:bodyPr wrap="square" rtlCol="0">
            <a:spAutoFit/>
          </a:bodyPr>
          <a:lstStyle/>
          <a:p>
            <a:pPr algn="ctr"/>
            <a:r>
              <a:rPr lang="fr-FR" sz="1400" b="1" dirty="0"/>
              <a:t>0</a:t>
            </a:r>
          </a:p>
        </p:txBody>
      </p:sp>
      <p:cxnSp>
        <p:nvCxnSpPr>
          <p:cNvPr id="73" name="Connecteur droit 72"/>
          <p:cNvCxnSpPr/>
          <p:nvPr/>
        </p:nvCxnSpPr>
        <p:spPr>
          <a:xfrm>
            <a:off x="7236296" y="2509034"/>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4" name="Rectangle 73"/>
          <p:cNvSpPr/>
          <p:nvPr/>
        </p:nvSpPr>
        <p:spPr>
          <a:xfrm>
            <a:off x="7236296" y="2139702"/>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5" name="ZoneTexte 74"/>
          <p:cNvSpPr txBox="1"/>
          <p:nvPr/>
        </p:nvSpPr>
        <p:spPr>
          <a:xfrm>
            <a:off x="7668344" y="2139702"/>
            <a:ext cx="288032" cy="369332"/>
          </a:xfrm>
          <a:prstGeom prst="rect">
            <a:avLst/>
          </a:prstGeom>
          <a:noFill/>
        </p:spPr>
        <p:txBody>
          <a:bodyPr wrap="square" rtlCol="0">
            <a:spAutoFit/>
          </a:bodyPr>
          <a:lstStyle/>
          <a:p>
            <a:r>
              <a:rPr lang="fr-FR" b="1" dirty="0"/>
              <a:t>B</a:t>
            </a:r>
          </a:p>
        </p:txBody>
      </p:sp>
      <p:sp>
        <p:nvSpPr>
          <p:cNvPr id="56" name="ZoneTexte 55"/>
          <p:cNvSpPr txBox="1"/>
          <p:nvPr/>
        </p:nvSpPr>
        <p:spPr>
          <a:xfrm>
            <a:off x="792088" y="1477115"/>
            <a:ext cx="8244408"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solidFill>
                  <a:schemeClr val="bg2">
                    <a:lumMod val="50000"/>
                  </a:schemeClr>
                </a:solidFill>
              </a:rPr>
              <a:t>MOYENNE</a:t>
            </a:r>
            <a:r>
              <a:rPr lang="fr-FR" b="1" dirty="0"/>
              <a:t>.SI.ENS(</a:t>
            </a:r>
            <a:r>
              <a:rPr lang="fr-FR" b="1" dirty="0">
                <a:solidFill>
                  <a:srgbClr val="008000"/>
                </a:solidFill>
              </a:rPr>
              <a:t>plage_</a:t>
            </a:r>
            <a:r>
              <a:rPr lang="fr-FR" b="1" dirty="0">
                <a:solidFill>
                  <a:schemeClr val="bg2">
                    <a:lumMod val="50000"/>
                  </a:schemeClr>
                </a:solidFill>
              </a:rPr>
              <a:t>moy</a:t>
            </a:r>
            <a:r>
              <a:rPr lang="fr-FR" b="1" dirty="0"/>
              <a:t>;</a:t>
            </a:r>
            <a:r>
              <a:rPr lang="fr-FR" b="1" dirty="0">
                <a:solidFill>
                  <a:srgbClr val="3366CC"/>
                </a:solidFill>
              </a:rPr>
              <a:t>plage_Critère1</a:t>
            </a:r>
            <a:r>
              <a:rPr lang="fr-FR" b="1" dirty="0"/>
              <a:t>;</a:t>
            </a:r>
            <a:r>
              <a:rPr lang="fr-FR" b="1" dirty="0">
                <a:solidFill>
                  <a:srgbClr val="C00000"/>
                </a:solidFill>
              </a:rPr>
              <a:t>critère1;</a:t>
            </a:r>
            <a:r>
              <a:rPr lang="fr-FR" b="1" dirty="0">
                <a:solidFill>
                  <a:srgbClr val="3366CC"/>
                </a:solidFill>
              </a:rPr>
              <a:t> </a:t>
            </a:r>
            <a:r>
              <a:rPr lang="fr-FR" b="1" dirty="0"/>
              <a:t>[</a:t>
            </a:r>
            <a:r>
              <a:rPr lang="fr-FR" b="1" dirty="0">
                <a:solidFill>
                  <a:srgbClr val="3366CC"/>
                </a:solidFill>
              </a:rPr>
              <a:t>plage_Critère2</a:t>
            </a:r>
            <a:r>
              <a:rPr lang="fr-FR" b="1" dirty="0"/>
              <a:t>;</a:t>
            </a:r>
            <a:r>
              <a:rPr lang="fr-FR" b="1" dirty="0">
                <a:solidFill>
                  <a:srgbClr val="C00000"/>
                </a:solidFill>
              </a:rPr>
              <a:t>critère2</a:t>
            </a:r>
            <a:r>
              <a:rPr lang="fr-FR" b="1" dirty="0"/>
              <a:t>] …)</a:t>
            </a:r>
          </a:p>
        </p:txBody>
      </p:sp>
      <p:sp>
        <p:nvSpPr>
          <p:cNvPr id="59" name="ZoneTexte 58"/>
          <p:cNvSpPr txBox="1"/>
          <p:nvPr/>
        </p:nvSpPr>
        <p:spPr>
          <a:xfrm>
            <a:off x="827584" y="2067694"/>
            <a:ext cx="388843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solidFill>
                  <a:schemeClr val="bg2">
                    <a:lumMod val="50000"/>
                  </a:schemeClr>
                </a:solidFill>
              </a:rPr>
              <a:t>SUM</a:t>
            </a:r>
            <a:r>
              <a:rPr lang="fr-FR" b="1" dirty="0"/>
              <a:t>IFS(</a:t>
            </a:r>
            <a:r>
              <a:rPr lang="fr-FR" b="1" dirty="0" err="1">
                <a:solidFill>
                  <a:srgbClr val="008000"/>
                </a:solidFill>
              </a:rPr>
              <a:t>plage_</a:t>
            </a:r>
            <a:r>
              <a:rPr lang="fr-FR" b="1" dirty="0" err="1">
                <a:solidFill>
                  <a:schemeClr val="bg2">
                    <a:lumMod val="50000"/>
                  </a:schemeClr>
                </a:solidFill>
              </a:rPr>
              <a:t>somme</a:t>
            </a:r>
            <a:r>
              <a:rPr lang="fr-FR" b="1" dirty="0"/>
              <a:t>; </a:t>
            </a:r>
            <a:r>
              <a:rPr lang="fr-FR" b="1" dirty="0">
                <a:solidFill>
                  <a:srgbClr val="3366CC"/>
                </a:solidFill>
              </a:rPr>
              <a:t>Plage </a:t>
            </a:r>
            <a:r>
              <a:rPr lang="fr-FR" b="1" dirty="0"/>
              <a:t>…)</a:t>
            </a:r>
          </a:p>
        </p:txBody>
      </p:sp>
      <p:sp>
        <p:nvSpPr>
          <p:cNvPr id="60" name="ZoneTexte 59"/>
          <p:cNvSpPr txBox="1"/>
          <p:nvPr/>
        </p:nvSpPr>
        <p:spPr>
          <a:xfrm>
            <a:off x="827584" y="2571750"/>
            <a:ext cx="388843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solidFill>
                  <a:schemeClr val="bg2">
                    <a:lumMod val="50000"/>
                  </a:schemeClr>
                </a:solidFill>
              </a:rPr>
              <a:t>AVERAGE</a:t>
            </a:r>
            <a:r>
              <a:rPr lang="fr-FR" b="1" dirty="0"/>
              <a:t>IFS(</a:t>
            </a:r>
            <a:r>
              <a:rPr lang="fr-FR" b="1" dirty="0" err="1">
                <a:solidFill>
                  <a:srgbClr val="008000"/>
                </a:solidFill>
              </a:rPr>
              <a:t>plage_</a:t>
            </a:r>
            <a:r>
              <a:rPr lang="fr-FR" b="1" dirty="0" err="1">
                <a:solidFill>
                  <a:schemeClr val="bg2">
                    <a:lumMod val="50000"/>
                  </a:schemeClr>
                </a:solidFill>
              </a:rPr>
              <a:t>moy</a:t>
            </a:r>
            <a:r>
              <a:rPr lang="fr-FR" b="1" dirty="0"/>
              <a:t>; </a:t>
            </a:r>
            <a:r>
              <a:rPr lang="fr-FR" b="1" dirty="0">
                <a:solidFill>
                  <a:srgbClr val="3366CC"/>
                </a:solidFill>
              </a:rPr>
              <a:t>Plage </a:t>
            </a:r>
            <a:r>
              <a:rPr lang="fr-FR" b="1" dirty="0"/>
              <a:t>…)</a:t>
            </a:r>
          </a:p>
        </p:txBody>
      </p:sp>
      <p:pic>
        <p:nvPicPr>
          <p:cNvPr id="62" name="Image 61"/>
          <p:cNvPicPr/>
          <p:nvPr/>
        </p:nvPicPr>
        <p:blipFill>
          <a:blip r:embed="rId4" cstate="print"/>
          <a:srcRect/>
          <a:stretch>
            <a:fillRect/>
          </a:stretch>
        </p:blipFill>
        <p:spPr bwMode="auto">
          <a:xfrm>
            <a:off x="467544" y="2427734"/>
            <a:ext cx="360040" cy="360040"/>
          </a:xfrm>
          <a:prstGeom prst="rect">
            <a:avLst/>
          </a:prstGeom>
          <a:noFill/>
          <a:ln w="9525">
            <a:noFill/>
            <a:miter lim="800000"/>
            <a:headEnd/>
            <a:tailEnd/>
          </a:ln>
        </p:spPr>
      </p:pic>
      <p:sp>
        <p:nvSpPr>
          <p:cNvPr id="63" name="ZoneTexte 62"/>
          <p:cNvSpPr txBox="1"/>
          <p:nvPr/>
        </p:nvSpPr>
        <p:spPr>
          <a:xfrm>
            <a:off x="179512" y="3147814"/>
            <a:ext cx="5400600" cy="369332"/>
          </a:xfrm>
          <a:prstGeom prst="rect">
            <a:avLst/>
          </a:prstGeom>
          <a:noFill/>
        </p:spPr>
        <p:txBody>
          <a:bodyPr wrap="square" rtlCol="0">
            <a:spAutoFit/>
          </a:bodyPr>
          <a:lstStyle/>
          <a:p>
            <a:r>
              <a:rPr lang="fr-FR" b="1" dirty="0"/>
              <a:t>=MOYENNE.SI.ENS(</a:t>
            </a:r>
            <a:r>
              <a:rPr lang="fr-FR" b="1" dirty="0">
                <a:solidFill>
                  <a:srgbClr val="008000"/>
                </a:solidFill>
              </a:rPr>
              <a:t>B1:B6</a:t>
            </a:r>
            <a:r>
              <a:rPr lang="fr-FR" b="1" dirty="0"/>
              <a:t>;</a:t>
            </a:r>
            <a:r>
              <a:rPr lang="fr-FR" b="1" dirty="0">
                <a:solidFill>
                  <a:srgbClr val="3366CC"/>
                </a:solidFill>
              </a:rPr>
              <a:t>A1:A6</a:t>
            </a:r>
            <a:r>
              <a:rPr lang="fr-FR" b="1" dirty="0"/>
              <a:t>; </a:t>
            </a:r>
            <a:r>
              <a:rPr lang="fr-FR" b="1" dirty="0">
                <a:solidFill>
                  <a:srgbClr val="C00000"/>
                </a:solidFill>
              </a:rPr>
              <a:t>’’Caen’’</a:t>
            </a:r>
            <a:r>
              <a:rPr lang="fr-FR" b="1" dirty="0"/>
              <a:t>;</a:t>
            </a:r>
            <a:r>
              <a:rPr lang="fr-FR" b="1" dirty="0">
                <a:solidFill>
                  <a:srgbClr val="3366CC"/>
                </a:solidFill>
              </a:rPr>
              <a:t> B1:B6</a:t>
            </a:r>
            <a:r>
              <a:rPr lang="fr-FR" b="1" dirty="0"/>
              <a:t>; </a:t>
            </a:r>
            <a:r>
              <a:rPr lang="fr-FR" b="1" dirty="0">
                <a:solidFill>
                  <a:srgbClr val="C00000"/>
                </a:solidFill>
              </a:rPr>
              <a:t>’’&gt;0’’</a:t>
            </a:r>
            <a:r>
              <a:rPr lang="fr-FR" b="1" dirty="0"/>
              <a:t>)</a:t>
            </a:r>
          </a:p>
        </p:txBody>
      </p:sp>
      <p:sp>
        <p:nvSpPr>
          <p:cNvPr id="64" name="ZoneTexte 63"/>
          <p:cNvSpPr txBox="1"/>
          <p:nvPr/>
        </p:nvSpPr>
        <p:spPr>
          <a:xfrm>
            <a:off x="179512" y="3435846"/>
            <a:ext cx="5400600" cy="369332"/>
          </a:xfrm>
          <a:prstGeom prst="rect">
            <a:avLst/>
          </a:prstGeom>
          <a:noFill/>
        </p:spPr>
        <p:txBody>
          <a:bodyPr wrap="square" rtlCol="0">
            <a:spAutoFit/>
          </a:bodyPr>
          <a:lstStyle/>
          <a:p>
            <a:r>
              <a:rPr lang="fr-FR" b="1" dirty="0"/>
              <a:t>=AVERAGEIFS(</a:t>
            </a:r>
            <a:r>
              <a:rPr lang="fr-FR" b="1" dirty="0">
                <a:solidFill>
                  <a:srgbClr val="008000"/>
                </a:solidFill>
              </a:rPr>
              <a:t>B1:B6</a:t>
            </a:r>
            <a:r>
              <a:rPr lang="fr-FR" b="1" dirty="0"/>
              <a:t>;</a:t>
            </a:r>
            <a:r>
              <a:rPr lang="fr-FR" b="1" dirty="0">
                <a:solidFill>
                  <a:srgbClr val="3366CC"/>
                </a:solidFill>
              </a:rPr>
              <a:t>A1:A6</a:t>
            </a:r>
            <a:r>
              <a:rPr lang="fr-FR" b="1" dirty="0"/>
              <a:t>; </a:t>
            </a:r>
            <a:r>
              <a:rPr lang="fr-FR" b="1" dirty="0">
                <a:solidFill>
                  <a:srgbClr val="C00000"/>
                </a:solidFill>
              </a:rPr>
              <a:t>’’Caen’’</a:t>
            </a:r>
            <a:r>
              <a:rPr lang="fr-FR" b="1" dirty="0"/>
              <a:t>;</a:t>
            </a:r>
            <a:r>
              <a:rPr lang="fr-FR" b="1" dirty="0">
                <a:solidFill>
                  <a:srgbClr val="3366CC"/>
                </a:solidFill>
              </a:rPr>
              <a:t> B1:B6</a:t>
            </a:r>
            <a:r>
              <a:rPr lang="fr-FR" b="1" dirty="0"/>
              <a:t>; </a:t>
            </a:r>
            <a:r>
              <a:rPr lang="fr-FR" b="1" dirty="0">
                <a:solidFill>
                  <a:srgbClr val="C00000"/>
                </a:solidFill>
              </a:rPr>
              <a:t>’’&gt;0’’</a:t>
            </a:r>
            <a:r>
              <a:rPr lang="fr-FR" b="1" dirty="0"/>
              <a:t>)</a:t>
            </a:r>
          </a:p>
        </p:txBody>
      </p:sp>
      <p:sp>
        <p:nvSpPr>
          <p:cNvPr id="65" name="Accolade fermante 64"/>
          <p:cNvSpPr/>
          <p:nvPr/>
        </p:nvSpPr>
        <p:spPr>
          <a:xfrm rot="5400000">
            <a:off x="2735796" y="3265119"/>
            <a:ext cx="432048" cy="136815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6" name="Accolade fermante 65"/>
          <p:cNvSpPr/>
          <p:nvPr/>
        </p:nvSpPr>
        <p:spPr>
          <a:xfrm rot="5400000">
            <a:off x="4067944" y="3373131"/>
            <a:ext cx="432048" cy="115212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7" name="ZoneTexte 66"/>
          <p:cNvSpPr txBox="1"/>
          <p:nvPr/>
        </p:nvSpPr>
        <p:spPr>
          <a:xfrm>
            <a:off x="2339752" y="4165219"/>
            <a:ext cx="1008112" cy="338554"/>
          </a:xfrm>
          <a:prstGeom prst="rect">
            <a:avLst/>
          </a:prstGeom>
          <a:noFill/>
        </p:spPr>
        <p:txBody>
          <a:bodyPr wrap="square" rtlCol="0">
            <a:spAutoFit/>
          </a:bodyPr>
          <a:lstStyle/>
          <a:p>
            <a:r>
              <a:rPr lang="fr-FR" sz="1600" i="1" dirty="0"/>
              <a:t>1</a:t>
            </a:r>
            <a:r>
              <a:rPr lang="fr-FR" sz="1600" i="1" baseline="30000" dirty="0"/>
              <a:t>er</a:t>
            </a:r>
            <a:r>
              <a:rPr lang="fr-FR" sz="1600" i="1" dirty="0"/>
              <a:t> couple</a:t>
            </a:r>
          </a:p>
        </p:txBody>
      </p:sp>
      <p:sp>
        <p:nvSpPr>
          <p:cNvPr id="68" name="ZoneTexte 67"/>
          <p:cNvSpPr txBox="1"/>
          <p:nvPr/>
        </p:nvSpPr>
        <p:spPr>
          <a:xfrm>
            <a:off x="3851920" y="4165219"/>
            <a:ext cx="1152128" cy="338554"/>
          </a:xfrm>
          <a:prstGeom prst="rect">
            <a:avLst/>
          </a:prstGeom>
          <a:noFill/>
        </p:spPr>
        <p:txBody>
          <a:bodyPr wrap="square" rtlCol="0">
            <a:spAutoFit/>
          </a:bodyPr>
          <a:lstStyle/>
          <a:p>
            <a:r>
              <a:rPr lang="fr-FR" sz="1600" i="1" dirty="0"/>
              <a:t>2</a:t>
            </a:r>
            <a:r>
              <a:rPr lang="fr-FR" sz="1600" i="1" baseline="30000" dirty="0"/>
              <a:t>nd</a:t>
            </a:r>
            <a:r>
              <a:rPr lang="fr-FR" sz="1600" i="1" dirty="0"/>
              <a:t>couple</a:t>
            </a: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7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37" grpId="0" animBg="1"/>
      <p:bldP spid="38" grpId="0" animBg="1"/>
      <p:bldP spid="39" grpId="0" animBg="1"/>
      <p:bldP spid="40" grpId="0"/>
      <p:bldP spid="41" grpId="0"/>
      <p:bldP spid="42" grpId="0"/>
      <p:bldP spid="43" grpId="0" animBg="1"/>
      <p:bldP spid="44" grpId="0"/>
      <p:bldP spid="45" grpId="0" animBg="1"/>
      <p:bldP spid="46" grpId="0"/>
      <p:bldP spid="47" grpId="0" animBg="1"/>
      <p:bldP spid="48" grpId="0"/>
      <p:bldP spid="49" grpId="0" animBg="1"/>
      <p:bldP spid="50" grpId="0"/>
      <p:bldP spid="74" grpId="0" animBg="1"/>
      <p:bldP spid="75" grpId="0"/>
      <p:bldP spid="56" grpId="0" animBg="1"/>
      <p:bldP spid="59" grpId="0" animBg="1"/>
      <p:bldP spid="6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Rectangle 140"/>
          <p:cNvSpPr/>
          <p:nvPr/>
        </p:nvSpPr>
        <p:spPr>
          <a:xfrm>
            <a:off x="6084168" y="3363838"/>
            <a:ext cx="432048"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Références conditionnées (INDIRECT)</a:t>
            </a:r>
          </a:p>
          <a:p>
            <a:r>
              <a:rPr lang="fr-FR" sz="1400" dirty="0">
                <a:latin typeface="Arial Black" pitchFamily="34" charset="0"/>
              </a:rPr>
              <a:t>Définition et chainage</a:t>
            </a:r>
          </a:p>
        </p:txBody>
      </p:sp>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5a</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52" name="ZoneTexte 51"/>
          <p:cNvSpPr txBox="1"/>
          <p:nvPr/>
        </p:nvSpPr>
        <p:spPr>
          <a:xfrm>
            <a:off x="2483768" y="1275606"/>
            <a:ext cx="280831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INDIRECT( </a:t>
            </a:r>
            <a:r>
              <a:rPr lang="fr-FR" b="1" dirty="0" err="1">
                <a:solidFill>
                  <a:srgbClr val="3366CC"/>
                </a:solidFill>
              </a:rPr>
              <a:t>réf_texte</a:t>
            </a:r>
            <a:r>
              <a:rPr lang="fr-FR" b="1" dirty="0"/>
              <a:t>;</a:t>
            </a:r>
            <a:r>
              <a:rPr lang="fr-FR" b="1" dirty="0">
                <a:solidFill>
                  <a:srgbClr val="008000"/>
                </a:solidFill>
              </a:rPr>
              <a:t> </a:t>
            </a:r>
            <a:r>
              <a:rPr lang="fr-FR" b="1" dirty="0"/>
              <a:t>[</a:t>
            </a:r>
            <a:r>
              <a:rPr lang="fr-FR" b="1" dirty="0">
                <a:solidFill>
                  <a:srgbClr val="C00000"/>
                </a:solidFill>
              </a:rPr>
              <a:t>A1</a:t>
            </a:r>
            <a:r>
              <a:rPr lang="fr-FR" b="1" dirty="0"/>
              <a:t>])</a:t>
            </a:r>
          </a:p>
        </p:txBody>
      </p:sp>
      <p:pic>
        <p:nvPicPr>
          <p:cNvPr id="53" name="Image 52"/>
          <p:cNvPicPr/>
          <p:nvPr/>
        </p:nvPicPr>
        <p:blipFill>
          <a:blip r:embed="rId3" cstate="print">
            <a:clrChange>
              <a:clrFrom>
                <a:srgbClr val="FEF9FB"/>
              </a:clrFrom>
              <a:clrTo>
                <a:srgbClr val="FEF9FB">
                  <a:alpha val="0"/>
                </a:srgbClr>
              </a:clrTo>
            </a:clrChange>
          </a:blip>
          <a:srcRect/>
          <a:stretch>
            <a:fillRect/>
          </a:stretch>
        </p:blipFill>
        <p:spPr bwMode="auto">
          <a:xfrm>
            <a:off x="1691680" y="1347614"/>
            <a:ext cx="360040" cy="432048"/>
          </a:xfrm>
          <a:prstGeom prst="rect">
            <a:avLst/>
          </a:prstGeom>
          <a:noFill/>
          <a:ln w="9525">
            <a:noFill/>
            <a:miter lim="800000"/>
            <a:headEnd/>
            <a:tailEnd/>
          </a:ln>
        </p:spPr>
      </p:pic>
      <p:pic>
        <p:nvPicPr>
          <p:cNvPr id="76" name="Image 75"/>
          <p:cNvPicPr/>
          <p:nvPr/>
        </p:nvPicPr>
        <p:blipFill>
          <a:blip r:embed="rId4" cstate="print"/>
          <a:srcRect/>
          <a:stretch>
            <a:fillRect/>
          </a:stretch>
        </p:blipFill>
        <p:spPr bwMode="auto">
          <a:xfrm>
            <a:off x="1331640" y="1347614"/>
            <a:ext cx="360040" cy="360040"/>
          </a:xfrm>
          <a:prstGeom prst="rect">
            <a:avLst/>
          </a:prstGeom>
          <a:noFill/>
          <a:ln w="9525">
            <a:noFill/>
            <a:miter lim="800000"/>
            <a:headEnd/>
            <a:tailEnd/>
          </a:ln>
        </p:spPr>
      </p:pic>
      <p:pic>
        <p:nvPicPr>
          <p:cNvPr id="77" name="Image 76"/>
          <p:cNvPicPr/>
          <p:nvPr/>
        </p:nvPicPr>
        <p:blipFill>
          <a:blip r:embed="rId5" cstate="print"/>
          <a:srcRect/>
          <a:stretch>
            <a:fillRect/>
          </a:stretch>
        </p:blipFill>
        <p:spPr bwMode="auto">
          <a:xfrm>
            <a:off x="2051720" y="1347614"/>
            <a:ext cx="360040" cy="360040"/>
          </a:xfrm>
          <a:prstGeom prst="rect">
            <a:avLst/>
          </a:prstGeom>
          <a:noFill/>
          <a:ln w="9525">
            <a:noFill/>
            <a:miter lim="800000"/>
            <a:headEnd/>
            <a:tailEnd/>
          </a:ln>
        </p:spPr>
      </p:pic>
      <p:sp>
        <p:nvSpPr>
          <p:cNvPr id="78" name="ZoneTexte 77"/>
          <p:cNvSpPr txBox="1"/>
          <p:nvPr/>
        </p:nvSpPr>
        <p:spPr>
          <a:xfrm>
            <a:off x="755576" y="699542"/>
            <a:ext cx="7488832" cy="584775"/>
          </a:xfrm>
          <a:prstGeom prst="rect">
            <a:avLst/>
          </a:prstGeom>
          <a:noFill/>
        </p:spPr>
        <p:txBody>
          <a:bodyPr wrap="square" rtlCol="0">
            <a:spAutoFit/>
          </a:bodyPr>
          <a:lstStyle/>
          <a:p>
            <a:r>
              <a:rPr lang="fr-FR" sz="1600" dirty="0"/>
              <a:t>INDIRECT permet de reconstituer une référence de plage lorsque celle-ci est variable (définie par l’utilisateur ou un autre calcul)</a:t>
            </a:r>
          </a:p>
        </p:txBody>
      </p:sp>
      <p:sp>
        <p:nvSpPr>
          <p:cNvPr id="79" name="ZoneTexte 78"/>
          <p:cNvSpPr txBox="1"/>
          <p:nvPr/>
        </p:nvSpPr>
        <p:spPr>
          <a:xfrm>
            <a:off x="827584" y="1779662"/>
            <a:ext cx="7488832" cy="338554"/>
          </a:xfrm>
          <a:prstGeom prst="rect">
            <a:avLst/>
          </a:prstGeom>
          <a:noFill/>
        </p:spPr>
        <p:txBody>
          <a:bodyPr wrap="square" rtlCol="0">
            <a:spAutoFit/>
          </a:bodyPr>
          <a:lstStyle/>
          <a:p>
            <a:r>
              <a:rPr lang="fr-FR" sz="1600" b="1" dirty="0" err="1">
                <a:solidFill>
                  <a:srgbClr val="3366CC"/>
                </a:solidFill>
              </a:rPr>
              <a:t>réf_texte</a:t>
            </a:r>
            <a:r>
              <a:rPr lang="fr-FR" sz="1600" b="1" dirty="0">
                <a:solidFill>
                  <a:srgbClr val="3366CC"/>
                </a:solidFill>
              </a:rPr>
              <a:t>  </a:t>
            </a:r>
            <a:r>
              <a:rPr lang="fr-FR" sz="1600" dirty="0"/>
              <a:t>est l’assemblage à reconstituer pour créer la référence complète.</a:t>
            </a:r>
          </a:p>
        </p:txBody>
      </p:sp>
      <p:sp>
        <p:nvSpPr>
          <p:cNvPr id="80" name="ZoneTexte 79"/>
          <p:cNvSpPr txBox="1"/>
          <p:nvPr/>
        </p:nvSpPr>
        <p:spPr>
          <a:xfrm>
            <a:off x="827584" y="2089180"/>
            <a:ext cx="7488832" cy="338554"/>
          </a:xfrm>
          <a:prstGeom prst="rect">
            <a:avLst/>
          </a:prstGeom>
          <a:noFill/>
        </p:spPr>
        <p:txBody>
          <a:bodyPr wrap="square" rtlCol="0">
            <a:spAutoFit/>
          </a:bodyPr>
          <a:lstStyle/>
          <a:p>
            <a:r>
              <a:rPr lang="fr-FR" sz="1600" b="1" dirty="0"/>
              <a:t>[</a:t>
            </a:r>
            <a:r>
              <a:rPr lang="fr-FR" sz="1600" b="1" dirty="0">
                <a:solidFill>
                  <a:srgbClr val="C00000"/>
                </a:solidFill>
              </a:rPr>
              <a:t>A1</a:t>
            </a:r>
            <a:r>
              <a:rPr lang="fr-FR" sz="1600" b="1" dirty="0"/>
              <a:t>]</a:t>
            </a:r>
            <a:r>
              <a:rPr lang="fr-FR" sz="1600" dirty="0"/>
              <a:t> est le format de notation de la référence (Vrai ou omis : A1; Faux : L1LC1)</a:t>
            </a:r>
          </a:p>
        </p:txBody>
      </p:sp>
      <p:sp>
        <p:nvSpPr>
          <p:cNvPr id="81" name="ZoneTexte 80"/>
          <p:cNvSpPr txBox="1"/>
          <p:nvPr/>
        </p:nvSpPr>
        <p:spPr>
          <a:xfrm>
            <a:off x="1187624" y="2955017"/>
            <a:ext cx="1152128" cy="307777"/>
          </a:xfrm>
          <a:prstGeom prst="rect">
            <a:avLst/>
          </a:prstGeom>
          <a:noFill/>
          <a:ln>
            <a:solidFill>
              <a:schemeClr val="tx1"/>
            </a:solidFill>
          </a:ln>
        </p:spPr>
        <p:txBody>
          <a:bodyPr wrap="square" rtlCol="0">
            <a:spAutoFit/>
          </a:bodyPr>
          <a:lstStyle/>
          <a:p>
            <a:pPr algn="ctr"/>
            <a:r>
              <a:rPr lang="fr-FR" sz="1400" b="1" dirty="0"/>
              <a:t>Janvier</a:t>
            </a:r>
          </a:p>
        </p:txBody>
      </p:sp>
      <p:sp>
        <p:nvSpPr>
          <p:cNvPr id="83" name="ZoneTexte 82"/>
          <p:cNvSpPr txBox="1"/>
          <p:nvPr/>
        </p:nvSpPr>
        <p:spPr>
          <a:xfrm>
            <a:off x="1187624" y="3293571"/>
            <a:ext cx="1152128" cy="307777"/>
          </a:xfrm>
          <a:prstGeom prst="rect">
            <a:avLst/>
          </a:prstGeom>
          <a:noFill/>
          <a:ln>
            <a:solidFill>
              <a:schemeClr val="tx1"/>
            </a:solidFill>
          </a:ln>
        </p:spPr>
        <p:txBody>
          <a:bodyPr wrap="square" rtlCol="0">
            <a:spAutoFit/>
          </a:bodyPr>
          <a:lstStyle/>
          <a:p>
            <a:pPr algn="ctr"/>
            <a:r>
              <a:rPr lang="fr-FR" sz="1400" b="1" dirty="0"/>
              <a:t>1 068 745,00</a:t>
            </a:r>
          </a:p>
        </p:txBody>
      </p:sp>
      <p:cxnSp>
        <p:nvCxnSpPr>
          <p:cNvPr id="84" name="Connecteur droit 83"/>
          <p:cNvCxnSpPr/>
          <p:nvPr/>
        </p:nvCxnSpPr>
        <p:spPr>
          <a:xfrm>
            <a:off x="1187624" y="2953276"/>
            <a:ext cx="0" cy="6265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827584" y="297476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86" name="Rectangle 85"/>
          <p:cNvSpPr/>
          <p:nvPr/>
        </p:nvSpPr>
        <p:spPr>
          <a:xfrm>
            <a:off x="827584" y="331331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88" name="ZoneTexte 87"/>
          <p:cNvSpPr txBox="1"/>
          <p:nvPr/>
        </p:nvSpPr>
        <p:spPr>
          <a:xfrm>
            <a:off x="827584" y="2974762"/>
            <a:ext cx="288032" cy="338554"/>
          </a:xfrm>
          <a:prstGeom prst="rect">
            <a:avLst/>
          </a:prstGeom>
          <a:noFill/>
        </p:spPr>
        <p:txBody>
          <a:bodyPr wrap="square" rtlCol="0">
            <a:spAutoFit/>
          </a:bodyPr>
          <a:lstStyle/>
          <a:p>
            <a:r>
              <a:rPr lang="fr-FR" sz="1600" b="1" dirty="0"/>
              <a:t>1</a:t>
            </a:r>
          </a:p>
        </p:txBody>
      </p:sp>
      <p:sp>
        <p:nvSpPr>
          <p:cNvPr id="89" name="ZoneTexte 88"/>
          <p:cNvSpPr txBox="1"/>
          <p:nvPr/>
        </p:nvSpPr>
        <p:spPr>
          <a:xfrm>
            <a:off x="827584" y="3313316"/>
            <a:ext cx="288032" cy="338554"/>
          </a:xfrm>
          <a:prstGeom prst="rect">
            <a:avLst/>
          </a:prstGeom>
          <a:noFill/>
        </p:spPr>
        <p:txBody>
          <a:bodyPr wrap="square" rtlCol="0">
            <a:spAutoFit/>
          </a:bodyPr>
          <a:lstStyle/>
          <a:p>
            <a:r>
              <a:rPr lang="fr-FR" sz="1600" b="1" dirty="0"/>
              <a:t>2</a:t>
            </a:r>
          </a:p>
        </p:txBody>
      </p:sp>
      <p:sp>
        <p:nvSpPr>
          <p:cNvPr id="91" name="Rectangle 90"/>
          <p:cNvSpPr/>
          <p:nvPr/>
        </p:nvSpPr>
        <p:spPr>
          <a:xfrm>
            <a:off x="1187624" y="2583944"/>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2" name="ZoneTexte 91"/>
          <p:cNvSpPr txBox="1"/>
          <p:nvPr/>
        </p:nvSpPr>
        <p:spPr>
          <a:xfrm>
            <a:off x="1619672" y="2583944"/>
            <a:ext cx="288032" cy="369332"/>
          </a:xfrm>
          <a:prstGeom prst="rect">
            <a:avLst/>
          </a:prstGeom>
          <a:noFill/>
        </p:spPr>
        <p:txBody>
          <a:bodyPr wrap="square" rtlCol="0">
            <a:spAutoFit/>
          </a:bodyPr>
          <a:lstStyle/>
          <a:p>
            <a:r>
              <a:rPr lang="fr-FR" b="1" dirty="0"/>
              <a:t>A</a:t>
            </a:r>
          </a:p>
        </p:txBody>
      </p:sp>
      <p:sp>
        <p:nvSpPr>
          <p:cNvPr id="94" name="Rectangle à coins arrondis 93"/>
          <p:cNvSpPr/>
          <p:nvPr/>
        </p:nvSpPr>
        <p:spPr>
          <a:xfrm>
            <a:off x="827584" y="3651870"/>
            <a:ext cx="360040" cy="288032"/>
          </a:xfrm>
          <a:prstGeom prst="roundRect">
            <a:avLst>
              <a:gd name="adj" fmla="val 6850"/>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9" name="Parallélogramme 98"/>
          <p:cNvSpPr/>
          <p:nvPr/>
        </p:nvSpPr>
        <p:spPr>
          <a:xfrm>
            <a:off x="1691680" y="3651870"/>
            <a:ext cx="648072" cy="216024"/>
          </a:xfrm>
          <a:prstGeom prst="parallelogram">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00" name="ZoneTexte 99"/>
          <p:cNvSpPr txBox="1"/>
          <p:nvPr/>
        </p:nvSpPr>
        <p:spPr>
          <a:xfrm>
            <a:off x="1187624" y="3651870"/>
            <a:ext cx="576064" cy="276999"/>
          </a:xfrm>
          <a:prstGeom prst="rect">
            <a:avLst/>
          </a:prstGeom>
          <a:noFill/>
        </p:spPr>
        <p:txBody>
          <a:bodyPr wrap="square" rtlCol="0">
            <a:spAutoFit/>
          </a:bodyPr>
          <a:lstStyle/>
          <a:p>
            <a:r>
              <a:rPr lang="fr-FR" sz="1200" b="1" dirty="0"/>
              <a:t>Vitré</a:t>
            </a:r>
          </a:p>
        </p:txBody>
      </p:sp>
      <p:sp>
        <p:nvSpPr>
          <p:cNvPr id="101" name="ZoneTexte 100"/>
          <p:cNvSpPr txBox="1"/>
          <p:nvPr/>
        </p:nvSpPr>
        <p:spPr>
          <a:xfrm>
            <a:off x="3419872" y="3651870"/>
            <a:ext cx="576064" cy="276999"/>
          </a:xfrm>
          <a:prstGeom prst="rect">
            <a:avLst/>
          </a:prstGeom>
          <a:noFill/>
        </p:spPr>
        <p:txBody>
          <a:bodyPr wrap="square" rtlCol="0">
            <a:spAutoFit/>
          </a:bodyPr>
          <a:lstStyle/>
          <a:p>
            <a:r>
              <a:rPr lang="fr-FR" sz="1200" b="1" dirty="0"/>
              <a:t>Caen</a:t>
            </a:r>
          </a:p>
        </p:txBody>
      </p:sp>
      <p:sp>
        <p:nvSpPr>
          <p:cNvPr id="102" name="ZoneTexte 101"/>
          <p:cNvSpPr txBox="1"/>
          <p:nvPr/>
        </p:nvSpPr>
        <p:spPr>
          <a:xfrm>
            <a:off x="2843808" y="2942823"/>
            <a:ext cx="1152128" cy="307777"/>
          </a:xfrm>
          <a:prstGeom prst="rect">
            <a:avLst/>
          </a:prstGeom>
          <a:noFill/>
          <a:ln>
            <a:solidFill>
              <a:schemeClr val="tx1"/>
            </a:solidFill>
          </a:ln>
        </p:spPr>
        <p:txBody>
          <a:bodyPr wrap="square" rtlCol="0">
            <a:spAutoFit/>
          </a:bodyPr>
          <a:lstStyle/>
          <a:p>
            <a:pPr algn="ctr"/>
            <a:r>
              <a:rPr lang="fr-FR" sz="1400" b="1" dirty="0"/>
              <a:t>Janvier</a:t>
            </a:r>
          </a:p>
        </p:txBody>
      </p:sp>
      <p:sp>
        <p:nvSpPr>
          <p:cNvPr id="103" name="ZoneTexte 102"/>
          <p:cNvSpPr txBox="1"/>
          <p:nvPr/>
        </p:nvSpPr>
        <p:spPr>
          <a:xfrm>
            <a:off x="2843808" y="3281377"/>
            <a:ext cx="1152128" cy="307777"/>
          </a:xfrm>
          <a:prstGeom prst="rect">
            <a:avLst/>
          </a:prstGeom>
          <a:noFill/>
          <a:ln>
            <a:solidFill>
              <a:schemeClr val="tx1"/>
            </a:solidFill>
          </a:ln>
        </p:spPr>
        <p:txBody>
          <a:bodyPr wrap="square" rtlCol="0">
            <a:spAutoFit/>
          </a:bodyPr>
          <a:lstStyle/>
          <a:p>
            <a:pPr algn="ctr"/>
            <a:r>
              <a:rPr lang="fr-FR" sz="1400" b="1" dirty="0"/>
              <a:t>1 157 907,00</a:t>
            </a:r>
          </a:p>
        </p:txBody>
      </p:sp>
      <p:cxnSp>
        <p:nvCxnSpPr>
          <p:cNvPr id="104" name="Connecteur droit 103"/>
          <p:cNvCxnSpPr/>
          <p:nvPr/>
        </p:nvCxnSpPr>
        <p:spPr>
          <a:xfrm>
            <a:off x="2843808" y="2941082"/>
            <a:ext cx="0" cy="6265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5" name="Rectangle 104"/>
          <p:cNvSpPr/>
          <p:nvPr/>
        </p:nvSpPr>
        <p:spPr>
          <a:xfrm>
            <a:off x="2483768" y="296256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6" name="Rectangle 105"/>
          <p:cNvSpPr/>
          <p:nvPr/>
        </p:nvSpPr>
        <p:spPr>
          <a:xfrm>
            <a:off x="2483768" y="330112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7" name="ZoneTexte 106"/>
          <p:cNvSpPr txBox="1"/>
          <p:nvPr/>
        </p:nvSpPr>
        <p:spPr>
          <a:xfrm>
            <a:off x="2483768" y="2962568"/>
            <a:ext cx="288032" cy="338554"/>
          </a:xfrm>
          <a:prstGeom prst="rect">
            <a:avLst/>
          </a:prstGeom>
          <a:noFill/>
        </p:spPr>
        <p:txBody>
          <a:bodyPr wrap="square" rtlCol="0">
            <a:spAutoFit/>
          </a:bodyPr>
          <a:lstStyle/>
          <a:p>
            <a:r>
              <a:rPr lang="fr-FR" sz="1600" b="1" dirty="0"/>
              <a:t>1</a:t>
            </a:r>
          </a:p>
        </p:txBody>
      </p:sp>
      <p:sp>
        <p:nvSpPr>
          <p:cNvPr id="108" name="ZoneTexte 107"/>
          <p:cNvSpPr txBox="1"/>
          <p:nvPr/>
        </p:nvSpPr>
        <p:spPr>
          <a:xfrm>
            <a:off x="2483768" y="3301122"/>
            <a:ext cx="288032" cy="338554"/>
          </a:xfrm>
          <a:prstGeom prst="rect">
            <a:avLst/>
          </a:prstGeom>
          <a:noFill/>
        </p:spPr>
        <p:txBody>
          <a:bodyPr wrap="square" rtlCol="0">
            <a:spAutoFit/>
          </a:bodyPr>
          <a:lstStyle/>
          <a:p>
            <a:r>
              <a:rPr lang="fr-FR" sz="1600" b="1" dirty="0"/>
              <a:t>2</a:t>
            </a:r>
          </a:p>
        </p:txBody>
      </p:sp>
      <p:sp>
        <p:nvSpPr>
          <p:cNvPr id="109" name="Rectangle 108"/>
          <p:cNvSpPr/>
          <p:nvPr/>
        </p:nvSpPr>
        <p:spPr>
          <a:xfrm>
            <a:off x="2843808" y="2571750"/>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10" name="ZoneTexte 109"/>
          <p:cNvSpPr txBox="1"/>
          <p:nvPr/>
        </p:nvSpPr>
        <p:spPr>
          <a:xfrm>
            <a:off x="3275856" y="2571750"/>
            <a:ext cx="288032" cy="369332"/>
          </a:xfrm>
          <a:prstGeom prst="rect">
            <a:avLst/>
          </a:prstGeom>
          <a:noFill/>
        </p:spPr>
        <p:txBody>
          <a:bodyPr wrap="square" rtlCol="0">
            <a:spAutoFit/>
          </a:bodyPr>
          <a:lstStyle/>
          <a:p>
            <a:r>
              <a:rPr lang="fr-FR" b="1" dirty="0"/>
              <a:t>A</a:t>
            </a:r>
          </a:p>
        </p:txBody>
      </p:sp>
      <p:sp>
        <p:nvSpPr>
          <p:cNvPr id="112" name="Parallélogramme 111"/>
          <p:cNvSpPr/>
          <p:nvPr/>
        </p:nvSpPr>
        <p:spPr>
          <a:xfrm>
            <a:off x="2771800" y="3651870"/>
            <a:ext cx="648072" cy="216024"/>
          </a:xfrm>
          <a:prstGeom prst="parallelogram">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13" name="ZoneTexte 112"/>
          <p:cNvSpPr txBox="1"/>
          <p:nvPr/>
        </p:nvSpPr>
        <p:spPr>
          <a:xfrm>
            <a:off x="2843808" y="3651870"/>
            <a:ext cx="576064" cy="276999"/>
          </a:xfrm>
          <a:prstGeom prst="rect">
            <a:avLst/>
          </a:prstGeom>
          <a:noFill/>
        </p:spPr>
        <p:txBody>
          <a:bodyPr wrap="square" rtlCol="0">
            <a:spAutoFit/>
          </a:bodyPr>
          <a:lstStyle/>
          <a:p>
            <a:r>
              <a:rPr lang="fr-FR" sz="1200" dirty="0"/>
              <a:t>Vitré</a:t>
            </a:r>
          </a:p>
        </p:txBody>
      </p:sp>
      <p:sp>
        <p:nvSpPr>
          <p:cNvPr id="115" name="ZoneTexte 114"/>
          <p:cNvSpPr txBox="1"/>
          <p:nvPr/>
        </p:nvSpPr>
        <p:spPr>
          <a:xfrm>
            <a:off x="1691680" y="3651870"/>
            <a:ext cx="576064" cy="276999"/>
          </a:xfrm>
          <a:prstGeom prst="rect">
            <a:avLst/>
          </a:prstGeom>
          <a:noFill/>
        </p:spPr>
        <p:txBody>
          <a:bodyPr wrap="square" rtlCol="0">
            <a:spAutoFit/>
          </a:bodyPr>
          <a:lstStyle/>
          <a:p>
            <a:r>
              <a:rPr lang="fr-FR" sz="1200" dirty="0"/>
              <a:t>Caen</a:t>
            </a:r>
          </a:p>
        </p:txBody>
      </p:sp>
      <p:sp>
        <p:nvSpPr>
          <p:cNvPr id="111" name="Rectangle à coins arrondis 110"/>
          <p:cNvSpPr/>
          <p:nvPr/>
        </p:nvSpPr>
        <p:spPr>
          <a:xfrm>
            <a:off x="2483768" y="3639676"/>
            <a:ext cx="360040" cy="300226"/>
          </a:xfrm>
          <a:prstGeom prst="roundRect">
            <a:avLst>
              <a:gd name="adj" fmla="val 6850"/>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16" name="ZoneTexte 115"/>
          <p:cNvSpPr txBox="1"/>
          <p:nvPr/>
        </p:nvSpPr>
        <p:spPr>
          <a:xfrm>
            <a:off x="5076056" y="3664064"/>
            <a:ext cx="576064" cy="276999"/>
          </a:xfrm>
          <a:prstGeom prst="rect">
            <a:avLst/>
          </a:prstGeom>
          <a:noFill/>
        </p:spPr>
        <p:txBody>
          <a:bodyPr wrap="square" rtlCol="0">
            <a:spAutoFit/>
          </a:bodyPr>
          <a:lstStyle/>
          <a:p>
            <a:r>
              <a:rPr lang="fr-FR" sz="1200" b="1" dirty="0"/>
              <a:t>Bilan</a:t>
            </a:r>
          </a:p>
        </p:txBody>
      </p:sp>
      <p:sp>
        <p:nvSpPr>
          <p:cNvPr id="117" name="ZoneTexte 116"/>
          <p:cNvSpPr txBox="1"/>
          <p:nvPr/>
        </p:nvSpPr>
        <p:spPr>
          <a:xfrm>
            <a:off x="4499992" y="2955017"/>
            <a:ext cx="1152128" cy="307777"/>
          </a:xfrm>
          <a:prstGeom prst="rect">
            <a:avLst/>
          </a:prstGeom>
          <a:noFill/>
          <a:ln>
            <a:solidFill>
              <a:schemeClr val="tx1"/>
            </a:solidFill>
          </a:ln>
        </p:spPr>
        <p:txBody>
          <a:bodyPr wrap="square" rtlCol="0">
            <a:spAutoFit/>
          </a:bodyPr>
          <a:lstStyle/>
          <a:p>
            <a:pPr algn="ctr"/>
            <a:r>
              <a:rPr lang="fr-FR" sz="1400" b="1" dirty="0"/>
              <a:t>Janvier</a:t>
            </a:r>
          </a:p>
        </p:txBody>
      </p:sp>
      <p:sp>
        <p:nvSpPr>
          <p:cNvPr id="118" name="ZoneTexte 117"/>
          <p:cNvSpPr txBox="1"/>
          <p:nvPr/>
        </p:nvSpPr>
        <p:spPr>
          <a:xfrm>
            <a:off x="4499992" y="3291830"/>
            <a:ext cx="1152128" cy="307777"/>
          </a:xfrm>
          <a:prstGeom prst="rect">
            <a:avLst/>
          </a:prstGeom>
          <a:noFill/>
          <a:ln>
            <a:solidFill>
              <a:schemeClr val="tx1"/>
            </a:solidFill>
          </a:ln>
        </p:spPr>
        <p:txBody>
          <a:bodyPr wrap="square" rtlCol="0">
            <a:spAutoFit/>
          </a:bodyPr>
          <a:lstStyle/>
          <a:p>
            <a:pPr algn="ctr"/>
            <a:r>
              <a:rPr lang="fr-FR" sz="1400" b="1" dirty="0">
                <a:solidFill>
                  <a:srgbClr val="3366CC"/>
                </a:solidFill>
              </a:rPr>
              <a:t>1 157 907,00</a:t>
            </a:r>
          </a:p>
        </p:txBody>
      </p:sp>
      <p:cxnSp>
        <p:nvCxnSpPr>
          <p:cNvPr id="119" name="Connecteur droit 118"/>
          <p:cNvCxnSpPr/>
          <p:nvPr/>
        </p:nvCxnSpPr>
        <p:spPr>
          <a:xfrm>
            <a:off x="4499992" y="2953276"/>
            <a:ext cx="0" cy="6265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0" name="Rectangle 119"/>
          <p:cNvSpPr/>
          <p:nvPr/>
        </p:nvSpPr>
        <p:spPr>
          <a:xfrm>
            <a:off x="4139952" y="297476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21" name="Rectangle 120"/>
          <p:cNvSpPr/>
          <p:nvPr/>
        </p:nvSpPr>
        <p:spPr>
          <a:xfrm>
            <a:off x="4139952" y="331331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22" name="ZoneTexte 121"/>
          <p:cNvSpPr txBox="1"/>
          <p:nvPr/>
        </p:nvSpPr>
        <p:spPr>
          <a:xfrm>
            <a:off x="4139952" y="2974762"/>
            <a:ext cx="288032" cy="338554"/>
          </a:xfrm>
          <a:prstGeom prst="rect">
            <a:avLst/>
          </a:prstGeom>
          <a:noFill/>
        </p:spPr>
        <p:txBody>
          <a:bodyPr wrap="square" rtlCol="0">
            <a:spAutoFit/>
          </a:bodyPr>
          <a:lstStyle/>
          <a:p>
            <a:r>
              <a:rPr lang="fr-FR" sz="1600" b="1" dirty="0"/>
              <a:t>1</a:t>
            </a:r>
          </a:p>
        </p:txBody>
      </p:sp>
      <p:sp>
        <p:nvSpPr>
          <p:cNvPr id="123" name="ZoneTexte 122"/>
          <p:cNvSpPr txBox="1"/>
          <p:nvPr/>
        </p:nvSpPr>
        <p:spPr>
          <a:xfrm>
            <a:off x="4139952" y="3313316"/>
            <a:ext cx="288032" cy="338554"/>
          </a:xfrm>
          <a:prstGeom prst="rect">
            <a:avLst/>
          </a:prstGeom>
          <a:noFill/>
        </p:spPr>
        <p:txBody>
          <a:bodyPr wrap="square" rtlCol="0">
            <a:spAutoFit/>
          </a:bodyPr>
          <a:lstStyle/>
          <a:p>
            <a:r>
              <a:rPr lang="fr-FR" sz="1600" b="1" dirty="0"/>
              <a:t>2</a:t>
            </a:r>
          </a:p>
        </p:txBody>
      </p:sp>
      <p:sp>
        <p:nvSpPr>
          <p:cNvPr id="124" name="Rectangle 123"/>
          <p:cNvSpPr/>
          <p:nvPr/>
        </p:nvSpPr>
        <p:spPr>
          <a:xfrm>
            <a:off x="4499992" y="2583944"/>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25" name="ZoneTexte 124"/>
          <p:cNvSpPr txBox="1"/>
          <p:nvPr/>
        </p:nvSpPr>
        <p:spPr>
          <a:xfrm>
            <a:off x="4932040" y="2583944"/>
            <a:ext cx="288032" cy="369332"/>
          </a:xfrm>
          <a:prstGeom prst="rect">
            <a:avLst/>
          </a:prstGeom>
          <a:noFill/>
        </p:spPr>
        <p:txBody>
          <a:bodyPr wrap="square" rtlCol="0">
            <a:spAutoFit/>
          </a:bodyPr>
          <a:lstStyle/>
          <a:p>
            <a:r>
              <a:rPr lang="fr-FR" b="1" dirty="0"/>
              <a:t>A</a:t>
            </a:r>
          </a:p>
        </p:txBody>
      </p:sp>
      <p:sp>
        <p:nvSpPr>
          <p:cNvPr id="126" name="Parallélogramme 125"/>
          <p:cNvSpPr/>
          <p:nvPr/>
        </p:nvSpPr>
        <p:spPr>
          <a:xfrm>
            <a:off x="4427984" y="3664064"/>
            <a:ext cx="648072" cy="216024"/>
          </a:xfrm>
          <a:prstGeom prst="parallelogram">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27" name="ZoneTexte 126"/>
          <p:cNvSpPr txBox="1"/>
          <p:nvPr/>
        </p:nvSpPr>
        <p:spPr>
          <a:xfrm>
            <a:off x="4499992" y="3664064"/>
            <a:ext cx="576064" cy="276999"/>
          </a:xfrm>
          <a:prstGeom prst="rect">
            <a:avLst/>
          </a:prstGeom>
          <a:noFill/>
        </p:spPr>
        <p:txBody>
          <a:bodyPr wrap="square" rtlCol="0">
            <a:spAutoFit/>
          </a:bodyPr>
          <a:lstStyle/>
          <a:p>
            <a:r>
              <a:rPr lang="fr-FR" sz="1200" dirty="0"/>
              <a:t>Gray</a:t>
            </a:r>
          </a:p>
        </p:txBody>
      </p:sp>
      <p:sp>
        <p:nvSpPr>
          <p:cNvPr id="128" name="Rectangle à coins arrondis 127"/>
          <p:cNvSpPr/>
          <p:nvPr/>
        </p:nvSpPr>
        <p:spPr>
          <a:xfrm>
            <a:off x="4139952" y="3651870"/>
            <a:ext cx="360040" cy="300226"/>
          </a:xfrm>
          <a:prstGeom prst="roundRect">
            <a:avLst>
              <a:gd name="adj" fmla="val 6850"/>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32" name="ZoneTexte 131"/>
          <p:cNvSpPr txBox="1"/>
          <p:nvPr/>
        </p:nvSpPr>
        <p:spPr>
          <a:xfrm>
            <a:off x="5724128" y="2942823"/>
            <a:ext cx="1152128" cy="307777"/>
          </a:xfrm>
          <a:prstGeom prst="rect">
            <a:avLst/>
          </a:prstGeom>
          <a:noFill/>
          <a:ln>
            <a:solidFill>
              <a:schemeClr val="tx1"/>
            </a:solidFill>
          </a:ln>
        </p:spPr>
        <p:txBody>
          <a:bodyPr wrap="square" rtlCol="0">
            <a:spAutoFit/>
          </a:bodyPr>
          <a:lstStyle/>
          <a:p>
            <a:pPr algn="ctr"/>
            <a:r>
              <a:rPr lang="fr-FR" sz="1400" b="1" dirty="0"/>
              <a:t>Ville ?</a:t>
            </a:r>
          </a:p>
        </p:txBody>
      </p:sp>
      <p:sp>
        <p:nvSpPr>
          <p:cNvPr id="133" name="ZoneTexte 132"/>
          <p:cNvSpPr txBox="1"/>
          <p:nvPr/>
        </p:nvSpPr>
        <p:spPr>
          <a:xfrm>
            <a:off x="5724128" y="3579862"/>
            <a:ext cx="1152128" cy="1169551"/>
          </a:xfrm>
          <a:prstGeom prst="rect">
            <a:avLst/>
          </a:prstGeom>
          <a:noFill/>
          <a:ln>
            <a:solidFill>
              <a:schemeClr val="tx1"/>
            </a:solidFill>
          </a:ln>
        </p:spPr>
        <p:txBody>
          <a:bodyPr wrap="square" rtlCol="0">
            <a:spAutoFit/>
          </a:bodyPr>
          <a:lstStyle/>
          <a:p>
            <a:pPr algn="ctr"/>
            <a:r>
              <a:rPr lang="fr-FR" sz="1400" b="1" dirty="0"/>
              <a:t>Vitré</a:t>
            </a:r>
          </a:p>
          <a:p>
            <a:pPr algn="ctr"/>
            <a:r>
              <a:rPr lang="fr-FR" sz="1400" b="1" dirty="0"/>
              <a:t>Caen</a:t>
            </a:r>
          </a:p>
          <a:p>
            <a:pPr algn="ctr"/>
            <a:r>
              <a:rPr lang="fr-FR" sz="1400" b="1" dirty="0"/>
              <a:t>Compiègne</a:t>
            </a:r>
          </a:p>
          <a:p>
            <a:pPr algn="ctr"/>
            <a:r>
              <a:rPr lang="fr-FR" sz="1400" b="1" dirty="0"/>
              <a:t>St </a:t>
            </a:r>
            <a:r>
              <a:rPr lang="fr-FR" sz="1400" b="1" dirty="0" err="1"/>
              <a:t>Avold</a:t>
            </a:r>
            <a:endParaRPr lang="fr-FR" sz="1400" b="1" dirty="0"/>
          </a:p>
          <a:p>
            <a:pPr algn="ctr"/>
            <a:r>
              <a:rPr lang="fr-FR" sz="1400" b="1" dirty="0"/>
              <a:t>Gray</a:t>
            </a:r>
          </a:p>
        </p:txBody>
      </p:sp>
      <p:cxnSp>
        <p:nvCxnSpPr>
          <p:cNvPr id="134" name="Connecteur droit 133"/>
          <p:cNvCxnSpPr/>
          <p:nvPr/>
        </p:nvCxnSpPr>
        <p:spPr>
          <a:xfrm>
            <a:off x="5724128" y="2941082"/>
            <a:ext cx="0" cy="6265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5" name="Rectangle 134"/>
          <p:cNvSpPr/>
          <p:nvPr/>
        </p:nvSpPr>
        <p:spPr>
          <a:xfrm>
            <a:off x="5724128" y="2571750"/>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36" name="ZoneTexte 135"/>
          <p:cNvSpPr txBox="1"/>
          <p:nvPr/>
        </p:nvSpPr>
        <p:spPr>
          <a:xfrm>
            <a:off x="6156176" y="2571750"/>
            <a:ext cx="288032" cy="369332"/>
          </a:xfrm>
          <a:prstGeom prst="rect">
            <a:avLst/>
          </a:prstGeom>
          <a:noFill/>
        </p:spPr>
        <p:txBody>
          <a:bodyPr wrap="square" rtlCol="0">
            <a:spAutoFit/>
          </a:bodyPr>
          <a:lstStyle/>
          <a:p>
            <a:r>
              <a:rPr lang="fr-FR" b="1" dirty="0"/>
              <a:t>B</a:t>
            </a:r>
          </a:p>
        </p:txBody>
      </p:sp>
      <p:sp>
        <p:nvSpPr>
          <p:cNvPr id="137" name="Rectangle à coins arrondis 136"/>
          <p:cNvSpPr/>
          <p:nvPr/>
        </p:nvSpPr>
        <p:spPr>
          <a:xfrm>
            <a:off x="6876256" y="3291830"/>
            <a:ext cx="360040" cy="288032"/>
          </a:xfrm>
          <a:prstGeom prst="roundRect">
            <a:avLst>
              <a:gd name="adj" fmla="val 6850"/>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39" name="ZoneTexte 138"/>
          <p:cNvSpPr txBox="1"/>
          <p:nvPr/>
        </p:nvSpPr>
        <p:spPr>
          <a:xfrm>
            <a:off x="5724128" y="3291830"/>
            <a:ext cx="1152128" cy="307777"/>
          </a:xfrm>
          <a:prstGeom prst="rect">
            <a:avLst/>
          </a:prstGeom>
          <a:noFill/>
          <a:ln>
            <a:solidFill>
              <a:schemeClr val="tx1"/>
            </a:solidFill>
          </a:ln>
        </p:spPr>
        <p:txBody>
          <a:bodyPr wrap="square" rtlCol="0">
            <a:spAutoFit/>
          </a:bodyPr>
          <a:lstStyle/>
          <a:p>
            <a:pPr algn="ctr"/>
            <a:r>
              <a:rPr lang="fr-FR" sz="1400" b="1" dirty="0">
                <a:solidFill>
                  <a:schemeClr val="bg1"/>
                </a:solidFill>
              </a:rPr>
              <a:t>Caen</a:t>
            </a:r>
          </a:p>
        </p:txBody>
      </p:sp>
      <p:sp>
        <p:nvSpPr>
          <p:cNvPr id="140" name="ZoneTexte 139"/>
          <p:cNvSpPr txBox="1"/>
          <p:nvPr/>
        </p:nvSpPr>
        <p:spPr>
          <a:xfrm>
            <a:off x="6876256" y="3291830"/>
            <a:ext cx="360040" cy="276999"/>
          </a:xfrm>
          <a:prstGeom prst="rect">
            <a:avLst/>
          </a:prstGeom>
          <a:noFill/>
        </p:spPr>
        <p:txBody>
          <a:bodyPr wrap="square" rtlCol="0">
            <a:spAutoFit/>
          </a:bodyPr>
          <a:lstStyle/>
          <a:p>
            <a:r>
              <a:rPr lang="fr-FR" sz="1200" b="1" dirty="0">
                <a:sym typeface="Wingdings 3"/>
              </a:rPr>
              <a:t></a:t>
            </a:r>
            <a:endParaRPr lang="fr-FR" sz="1200" b="1" dirty="0"/>
          </a:p>
        </p:txBody>
      </p:sp>
      <p:sp>
        <p:nvSpPr>
          <p:cNvPr id="142" name="Rectangle 141"/>
          <p:cNvSpPr/>
          <p:nvPr/>
        </p:nvSpPr>
        <p:spPr>
          <a:xfrm>
            <a:off x="1259632" y="4227934"/>
            <a:ext cx="3960440" cy="461665"/>
          </a:xfrm>
          <a:prstGeom prst="rect">
            <a:avLst/>
          </a:prstGeom>
        </p:spPr>
        <p:txBody>
          <a:bodyPr wrap="square">
            <a:spAutoFit/>
          </a:bodyPr>
          <a:lstStyle/>
          <a:p>
            <a:r>
              <a:rPr lang="fr-FR" sz="2400" b="1" dirty="0"/>
              <a:t>=</a:t>
            </a:r>
            <a:r>
              <a:rPr lang="fr-FR" b="1" dirty="0"/>
              <a:t>INDIRECT( </a:t>
            </a:r>
            <a:r>
              <a:rPr lang="fr-FR" b="1" dirty="0">
                <a:solidFill>
                  <a:srgbClr val="3366CC"/>
                </a:solidFill>
              </a:rPr>
              <a:t>B2&amp;’’!’’&amp;’’A2’’</a:t>
            </a:r>
            <a:r>
              <a:rPr lang="fr-FR" b="1" dirty="0"/>
              <a:t>;</a:t>
            </a:r>
            <a:r>
              <a:rPr lang="fr-FR" b="1" dirty="0">
                <a:solidFill>
                  <a:srgbClr val="008000"/>
                </a:solidFill>
              </a:rPr>
              <a:t> </a:t>
            </a:r>
            <a:r>
              <a:rPr lang="fr-FR" b="1" dirty="0">
                <a:solidFill>
                  <a:srgbClr val="C00000"/>
                </a:solidFill>
              </a:rPr>
              <a:t>VRAI</a:t>
            </a:r>
            <a:r>
              <a:rPr lang="fr-FR" b="1" dirty="0"/>
              <a:t>)</a:t>
            </a:r>
          </a:p>
        </p:txBody>
      </p:sp>
      <p:sp>
        <p:nvSpPr>
          <p:cNvPr id="143" name="Rectangle 142"/>
          <p:cNvSpPr/>
          <p:nvPr/>
        </p:nvSpPr>
        <p:spPr>
          <a:xfrm>
            <a:off x="4283968" y="3939902"/>
            <a:ext cx="1368152" cy="369332"/>
          </a:xfrm>
          <a:prstGeom prst="rect">
            <a:avLst/>
          </a:prstGeom>
        </p:spPr>
        <p:txBody>
          <a:bodyPr wrap="square">
            <a:spAutoFit/>
          </a:bodyPr>
          <a:lstStyle/>
          <a:p>
            <a:r>
              <a:rPr lang="fr-FR" b="1" dirty="0"/>
              <a:t> </a:t>
            </a:r>
            <a:r>
              <a:rPr lang="fr-FR" b="1" dirty="0">
                <a:solidFill>
                  <a:srgbClr val="3366CC"/>
                </a:solidFill>
              </a:rPr>
              <a:t>=</a:t>
            </a:r>
            <a:r>
              <a:rPr lang="fr-FR" b="1" dirty="0" err="1">
                <a:solidFill>
                  <a:srgbClr val="3366CC"/>
                </a:solidFill>
              </a:rPr>
              <a:t>Caen!A2</a:t>
            </a:r>
            <a:endParaRPr lang="fr-FR" b="1" dirty="0"/>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79" grpId="0"/>
      <p:bldP spid="80" grpId="0"/>
      <p:bldP spid="14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1115616" y="123478"/>
            <a:ext cx="6768752"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Références conditionnées (INDIRECT)</a:t>
            </a:r>
          </a:p>
          <a:p>
            <a:r>
              <a:rPr lang="fr-FR" sz="1400" dirty="0">
                <a:latin typeface="Arial Black" pitchFamily="34" charset="0"/>
              </a:rPr>
              <a:t>Fonctions associées (chainage dynamique) – ADRESSE / ADDRESS</a:t>
            </a:r>
          </a:p>
        </p:txBody>
      </p:sp>
      <p:sp>
        <p:nvSpPr>
          <p:cNvPr id="15" name="ZoneTexte 14"/>
          <p:cNvSpPr txBox="1"/>
          <p:nvPr/>
        </p:nvSpPr>
        <p:spPr>
          <a:xfrm>
            <a:off x="107504" y="0"/>
            <a:ext cx="1008112"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5b</a:t>
            </a:r>
            <a:r>
              <a:rPr lang="fr-FR" sz="1400" dirty="0">
                <a:solidFill>
                  <a:schemeClr val="tx2"/>
                </a:solidFill>
                <a:latin typeface="Arial Black" pitchFamily="34" charset="0"/>
              </a:rPr>
              <a:t>1</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52" name="ZoneTexte 51"/>
          <p:cNvSpPr txBox="1"/>
          <p:nvPr/>
        </p:nvSpPr>
        <p:spPr>
          <a:xfrm>
            <a:off x="2123728" y="1275606"/>
            <a:ext cx="597666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ADRESSE( </a:t>
            </a:r>
            <a:r>
              <a:rPr lang="fr-FR" b="1" dirty="0" err="1">
                <a:solidFill>
                  <a:srgbClr val="3366CC"/>
                </a:solidFill>
              </a:rPr>
              <a:t>no_lig</a:t>
            </a:r>
            <a:r>
              <a:rPr lang="fr-FR" b="1" dirty="0"/>
              <a:t>;</a:t>
            </a:r>
            <a:r>
              <a:rPr lang="fr-FR" b="1" dirty="0">
                <a:solidFill>
                  <a:srgbClr val="008000"/>
                </a:solidFill>
              </a:rPr>
              <a:t> </a:t>
            </a:r>
            <a:r>
              <a:rPr lang="fr-FR" b="1" dirty="0" err="1">
                <a:solidFill>
                  <a:srgbClr val="C00000"/>
                </a:solidFill>
              </a:rPr>
              <a:t>no_col</a:t>
            </a:r>
            <a:r>
              <a:rPr lang="fr-FR" b="1" dirty="0"/>
              <a:t>;[</a:t>
            </a:r>
            <a:r>
              <a:rPr lang="fr-FR" b="1" dirty="0" err="1">
                <a:solidFill>
                  <a:srgbClr val="008000"/>
                </a:solidFill>
              </a:rPr>
              <a:t>no_abs</a:t>
            </a:r>
            <a:r>
              <a:rPr lang="fr-FR" b="1" dirty="0"/>
              <a:t>];[</a:t>
            </a:r>
            <a:r>
              <a:rPr lang="fr-FR" b="1" dirty="0">
                <a:solidFill>
                  <a:srgbClr val="CC9900"/>
                </a:solidFill>
              </a:rPr>
              <a:t>A1</a:t>
            </a:r>
            <a:r>
              <a:rPr lang="fr-FR" b="1" dirty="0"/>
              <a:t>];[</a:t>
            </a:r>
            <a:r>
              <a:rPr lang="fr-FR" b="1" dirty="0" err="1">
                <a:solidFill>
                  <a:schemeClr val="bg2">
                    <a:lumMod val="50000"/>
                  </a:schemeClr>
                </a:solidFill>
              </a:rPr>
              <a:t>Feuille_texte</a:t>
            </a:r>
            <a:r>
              <a:rPr lang="fr-FR" b="1" dirty="0"/>
              <a:t>])</a:t>
            </a:r>
          </a:p>
        </p:txBody>
      </p:sp>
      <p:pic>
        <p:nvPicPr>
          <p:cNvPr id="53" name="Image 52"/>
          <p:cNvPicPr/>
          <p:nvPr/>
        </p:nvPicPr>
        <p:blipFill>
          <a:blip r:embed="rId3" cstate="print">
            <a:clrChange>
              <a:clrFrom>
                <a:srgbClr val="FEF9FB"/>
              </a:clrFrom>
              <a:clrTo>
                <a:srgbClr val="FEF9FB">
                  <a:alpha val="0"/>
                </a:srgbClr>
              </a:clrTo>
            </a:clrChange>
          </a:blip>
          <a:srcRect/>
          <a:stretch>
            <a:fillRect/>
          </a:stretch>
        </p:blipFill>
        <p:spPr bwMode="auto">
          <a:xfrm>
            <a:off x="1691680" y="1347614"/>
            <a:ext cx="360040" cy="432048"/>
          </a:xfrm>
          <a:prstGeom prst="rect">
            <a:avLst/>
          </a:prstGeom>
          <a:noFill/>
          <a:ln w="9525">
            <a:noFill/>
            <a:miter lim="800000"/>
            <a:headEnd/>
            <a:tailEnd/>
          </a:ln>
        </p:spPr>
      </p:pic>
      <p:pic>
        <p:nvPicPr>
          <p:cNvPr id="76" name="Image 75"/>
          <p:cNvPicPr/>
          <p:nvPr/>
        </p:nvPicPr>
        <p:blipFill>
          <a:blip r:embed="rId4" cstate="print"/>
          <a:srcRect/>
          <a:stretch>
            <a:fillRect/>
          </a:stretch>
        </p:blipFill>
        <p:spPr bwMode="auto">
          <a:xfrm>
            <a:off x="1331640" y="1347614"/>
            <a:ext cx="360040" cy="360040"/>
          </a:xfrm>
          <a:prstGeom prst="rect">
            <a:avLst/>
          </a:prstGeom>
          <a:noFill/>
          <a:ln w="9525">
            <a:noFill/>
            <a:miter lim="800000"/>
            <a:headEnd/>
            <a:tailEnd/>
          </a:ln>
        </p:spPr>
      </p:pic>
      <p:sp>
        <p:nvSpPr>
          <p:cNvPr id="78" name="ZoneTexte 77"/>
          <p:cNvSpPr txBox="1"/>
          <p:nvPr/>
        </p:nvSpPr>
        <p:spPr>
          <a:xfrm>
            <a:off x="467544" y="699542"/>
            <a:ext cx="7488832" cy="584775"/>
          </a:xfrm>
          <a:prstGeom prst="rect">
            <a:avLst/>
          </a:prstGeom>
          <a:noFill/>
        </p:spPr>
        <p:txBody>
          <a:bodyPr wrap="square" rtlCol="0">
            <a:spAutoFit/>
          </a:bodyPr>
          <a:lstStyle/>
          <a:p>
            <a:r>
              <a:rPr lang="fr-FR" sz="1600" dirty="0"/>
              <a:t>Pour propager dynamiquement un calcul dont la référence est reconstituée par la fonction indirect, on peut s’aider la fonction adresse / </a:t>
            </a:r>
            <a:r>
              <a:rPr lang="fr-FR" sz="1600" dirty="0" err="1"/>
              <a:t>address</a:t>
            </a:r>
            <a:r>
              <a:rPr lang="fr-FR" sz="1600" dirty="0"/>
              <a:t> :</a:t>
            </a:r>
          </a:p>
        </p:txBody>
      </p:sp>
      <p:sp>
        <p:nvSpPr>
          <p:cNvPr id="79" name="ZoneTexte 78"/>
          <p:cNvSpPr txBox="1"/>
          <p:nvPr/>
        </p:nvSpPr>
        <p:spPr>
          <a:xfrm>
            <a:off x="611560" y="2377212"/>
            <a:ext cx="7488832" cy="338554"/>
          </a:xfrm>
          <a:prstGeom prst="rect">
            <a:avLst/>
          </a:prstGeom>
          <a:noFill/>
        </p:spPr>
        <p:txBody>
          <a:bodyPr wrap="square" rtlCol="0">
            <a:spAutoFit/>
          </a:bodyPr>
          <a:lstStyle/>
          <a:p>
            <a:r>
              <a:rPr lang="fr-FR" sz="1600" b="1" dirty="0" err="1">
                <a:solidFill>
                  <a:srgbClr val="3366CC"/>
                </a:solidFill>
              </a:rPr>
              <a:t>No_lig</a:t>
            </a:r>
            <a:r>
              <a:rPr lang="fr-FR" sz="1600" b="1" dirty="0">
                <a:solidFill>
                  <a:srgbClr val="3366CC"/>
                </a:solidFill>
              </a:rPr>
              <a:t>  </a:t>
            </a:r>
            <a:r>
              <a:rPr lang="fr-FR" sz="1600" dirty="0"/>
              <a:t>est le nombre correspondant à la ligne de la cellule à renvoyer.</a:t>
            </a:r>
          </a:p>
        </p:txBody>
      </p:sp>
      <p:sp>
        <p:nvSpPr>
          <p:cNvPr id="80" name="ZoneTexte 79"/>
          <p:cNvSpPr txBox="1"/>
          <p:nvPr/>
        </p:nvSpPr>
        <p:spPr>
          <a:xfrm>
            <a:off x="539552" y="2665244"/>
            <a:ext cx="8136904" cy="338554"/>
          </a:xfrm>
          <a:prstGeom prst="rect">
            <a:avLst/>
          </a:prstGeom>
          <a:noFill/>
        </p:spPr>
        <p:txBody>
          <a:bodyPr wrap="square" rtlCol="0">
            <a:spAutoFit/>
          </a:bodyPr>
          <a:lstStyle/>
          <a:p>
            <a:r>
              <a:rPr lang="fr-FR" sz="1600" b="1" dirty="0" err="1">
                <a:solidFill>
                  <a:srgbClr val="C00000"/>
                </a:solidFill>
              </a:rPr>
              <a:t>No_col</a:t>
            </a:r>
            <a:r>
              <a:rPr lang="fr-FR" sz="1600" dirty="0"/>
              <a:t> est le nombre correspondant à la colonne de la cellule à renvoyer (1 pour A, 2 pour B…)</a:t>
            </a:r>
          </a:p>
        </p:txBody>
      </p:sp>
      <p:sp>
        <p:nvSpPr>
          <p:cNvPr id="62" name="ZoneTexte 61"/>
          <p:cNvSpPr txBox="1"/>
          <p:nvPr/>
        </p:nvSpPr>
        <p:spPr>
          <a:xfrm>
            <a:off x="539552" y="2953276"/>
            <a:ext cx="7488832" cy="338554"/>
          </a:xfrm>
          <a:prstGeom prst="rect">
            <a:avLst/>
          </a:prstGeom>
          <a:noFill/>
        </p:spPr>
        <p:txBody>
          <a:bodyPr wrap="square" rtlCol="0">
            <a:spAutoFit/>
          </a:bodyPr>
          <a:lstStyle/>
          <a:p>
            <a:r>
              <a:rPr lang="fr-FR" sz="1600" b="1" dirty="0"/>
              <a:t>[</a:t>
            </a:r>
            <a:r>
              <a:rPr lang="fr-FR" sz="1600" b="1" dirty="0" err="1">
                <a:solidFill>
                  <a:srgbClr val="008000"/>
                </a:solidFill>
              </a:rPr>
              <a:t>no_abs</a:t>
            </a:r>
            <a:r>
              <a:rPr lang="fr-FR" sz="1600" b="1" dirty="0"/>
              <a:t>]</a:t>
            </a:r>
            <a:r>
              <a:rPr lang="fr-FR" sz="1600" b="1" dirty="0">
                <a:solidFill>
                  <a:srgbClr val="3366CC"/>
                </a:solidFill>
              </a:rPr>
              <a:t>  </a:t>
            </a:r>
            <a:r>
              <a:rPr lang="fr-FR" sz="1600" dirty="0"/>
              <a:t>définit le type de référence à renvoyer </a:t>
            </a:r>
            <a:r>
              <a:rPr lang="fr-FR" sz="1600" b="1" dirty="0">
                <a:solidFill>
                  <a:srgbClr val="008000"/>
                </a:solidFill>
              </a:rPr>
              <a:t>: $A$1 = 1, A$1 = 2; $A1 = 3; A1 = 4</a:t>
            </a:r>
          </a:p>
        </p:txBody>
      </p:sp>
      <p:sp>
        <p:nvSpPr>
          <p:cNvPr id="63" name="ZoneTexte 62"/>
          <p:cNvSpPr txBox="1"/>
          <p:nvPr/>
        </p:nvSpPr>
        <p:spPr>
          <a:xfrm>
            <a:off x="539552" y="3219822"/>
            <a:ext cx="7488832" cy="338554"/>
          </a:xfrm>
          <a:prstGeom prst="rect">
            <a:avLst/>
          </a:prstGeom>
          <a:noFill/>
        </p:spPr>
        <p:txBody>
          <a:bodyPr wrap="square" rtlCol="0">
            <a:spAutoFit/>
          </a:bodyPr>
          <a:lstStyle/>
          <a:p>
            <a:r>
              <a:rPr lang="fr-FR" sz="1600" b="1" dirty="0"/>
              <a:t>[</a:t>
            </a:r>
            <a:r>
              <a:rPr lang="fr-FR" sz="1600" b="1" dirty="0">
                <a:solidFill>
                  <a:srgbClr val="FFC000"/>
                </a:solidFill>
              </a:rPr>
              <a:t>A1</a:t>
            </a:r>
            <a:r>
              <a:rPr lang="fr-FR" sz="1600" b="1" dirty="0"/>
              <a:t>]</a:t>
            </a:r>
            <a:r>
              <a:rPr lang="fr-FR" sz="1600" dirty="0"/>
              <a:t> est le format de notation de la référence (Vrai ou omis : A1; Faux : L1LC1)</a:t>
            </a:r>
          </a:p>
        </p:txBody>
      </p:sp>
      <p:pic>
        <p:nvPicPr>
          <p:cNvPr id="64" name="Image 63"/>
          <p:cNvPicPr/>
          <p:nvPr/>
        </p:nvPicPr>
        <p:blipFill>
          <a:blip r:embed="rId5" cstate="print"/>
          <a:srcRect/>
          <a:stretch>
            <a:fillRect/>
          </a:stretch>
        </p:blipFill>
        <p:spPr bwMode="auto">
          <a:xfrm>
            <a:off x="1691680" y="1923678"/>
            <a:ext cx="360040" cy="360040"/>
          </a:xfrm>
          <a:prstGeom prst="rect">
            <a:avLst/>
          </a:prstGeom>
          <a:noFill/>
          <a:ln w="9525">
            <a:noFill/>
            <a:miter lim="800000"/>
            <a:headEnd/>
            <a:tailEnd/>
          </a:ln>
        </p:spPr>
      </p:pic>
      <p:sp>
        <p:nvSpPr>
          <p:cNvPr id="65" name="ZoneTexte 64"/>
          <p:cNvSpPr txBox="1"/>
          <p:nvPr/>
        </p:nvSpPr>
        <p:spPr>
          <a:xfrm>
            <a:off x="2123728" y="1822053"/>
            <a:ext cx="597666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ADDRESS( </a:t>
            </a:r>
            <a:r>
              <a:rPr lang="fr-FR" b="1" dirty="0" err="1">
                <a:solidFill>
                  <a:srgbClr val="3366CC"/>
                </a:solidFill>
              </a:rPr>
              <a:t>no_lig</a:t>
            </a:r>
            <a:r>
              <a:rPr lang="fr-FR" b="1" dirty="0"/>
              <a:t>;</a:t>
            </a:r>
            <a:r>
              <a:rPr lang="fr-FR" b="1" dirty="0">
                <a:solidFill>
                  <a:srgbClr val="008000"/>
                </a:solidFill>
              </a:rPr>
              <a:t> </a:t>
            </a:r>
            <a:r>
              <a:rPr lang="fr-FR" b="1" dirty="0" err="1">
                <a:solidFill>
                  <a:srgbClr val="C00000"/>
                </a:solidFill>
              </a:rPr>
              <a:t>no_col</a:t>
            </a:r>
            <a:r>
              <a:rPr lang="fr-FR" b="1" dirty="0"/>
              <a:t>;[</a:t>
            </a:r>
            <a:r>
              <a:rPr lang="fr-FR" b="1" dirty="0" err="1">
                <a:solidFill>
                  <a:srgbClr val="008000"/>
                </a:solidFill>
              </a:rPr>
              <a:t>no_abs</a:t>
            </a:r>
            <a:r>
              <a:rPr lang="fr-FR" b="1" dirty="0"/>
              <a:t>];[</a:t>
            </a:r>
            <a:r>
              <a:rPr lang="fr-FR" b="1" dirty="0">
                <a:solidFill>
                  <a:srgbClr val="CC9900"/>
                </a:solidFill>
              </a:rPr>
              <a:t>A1</a:t>
            </a:r>
            <a:r>
              <a:rPr lang="fr-FR" b="1" dirty="0"/>
              <a:t>];[</a:t>
            </a:r>
            <a:r>
              <a:rPr lang="fr-FR" b="1" dirty="0" err="1">
                <a:solidFill>
                  <a:schemeClr val="bg2">
                    <a:lumMod val="50000"/>
                  </a:schemeClr>
                </a:solidFill>
              </a:rPr>
              <a:t>Feuille_texte</a:t>
            </a:r>
            <a:r>
              <a:rPr lang="fr-FR" b="1" dirty="0"/>
              <a:t>])</a:t>
            </a:r>
          </a:p>
        </p:txBody>
      </p:sp>
      <p:sp>
        <p:nvSpPr>
          <p:cNvPr id="66" name="ZoneTexte 65"/>
          <p:cNvSpPr txBox="1"/>
          <p:nvPr/>
        </p:nvSpPr>
        <p:spPr>
          <a:xfrm>
            <a:off x="611560" y="3507854"/>
            <a:ext cx="7488832" cy="338554"/>
          </a:xfrm>
          <a:prstGeom prst="rect">
            <a:avLst/>
          </a:prstGeom>
          <a:noFill/>
        </p:spPr>
        <p:txBody>
          <a:bodyPr wrap="square" rtlCol="0">
            <a:spAutoFit/>
          </a:bodyPr>
          <a:lstStyle/>
          <a:p>
            <a:r>
              <a:rPr lang="fr-FR" sz="1600" b="1" dirty="0"/>
              <a:t>[</a:t>
            </a:r>
            <a:r>
              <a:rPr lang="fr-FR" sz="1600" b="1" dirty="0">
                <a:solidFill>
                  <a:schemeClr val="bg2">
                    <a:lumMod val="50000"/>
                  </a:schemeClr>
                </a:solidFill>
              </a:rPr>
              <a:t>Feuille</a:t>
            </a:r>
            <a:r>
              <a:rPr lang="fr-FR" sz="1600" b="1" dirty="0"/>
              <a:t>]</a:t>
            </a:r>
            <a:r>
              <a:rPr lang="fr-FR" sz="1600" dirty="0"/>
              <a:t> est le nom de la feuille de la référence à constituer (omis si feuille active)</a:t>
            </a:r>
          </a:p>
        </p:txBody>
      </p:sp>
      <p:sp>
        <p:nvSpPr>
          <p:cNvPr id="67" name="Rectangle 66"/>
          <p:cNvSpPr/>
          <p:nvPr/>
        </p:nvSpPr>
        <p:spPr>
          <a:xfrm>
            <a:off x="1043608" y="3867894"/>
            <a:ext cx="2880320" cy="461665"/>
          </a:xfrm>
          <a:prstGeom prst="rect">
            <a:avLst/>
          </a:prstGeom>
        </p:spPr>
        <p:txBody>
          <a:bodyPr wrap="square">
            <a:spAutoFit/>
          </a:bodyPr>
          <a:lstStyle/>
          <a:p>
            <a:r>
              <a:rPr lang="fr-FR" sz="2400" b="1" dirty="0"/>
              <a:t>=</a:t>
            </a:r>
            <a:r>
              <a:rPr lang="fr-FR" b="1" dirty="0"/>
              <a:t>ADRESSE( </a:t>
            </a:r>
            <a:r>
              <a:rPr lang="fr-FR" b="1" dirty="0">
                <a:solidFill>
                  <a:srgbClr val="3366CC"/>
                </a:solidFill>
              </a:rPr>
              <a:t>1</a:t>
            </a:r>
            <a:r>
              <a:rPr lang="fr-FR" b="1" dirty="0"/>
              <a:t>;</a:t>
            </a:r>
            <a:r>
              <a:rPr lang="fr-FR" b="1" dirty="0">
                <a:solidFill>
                  <a:srgbClr val="C00000"/>
                </a:solidFill>
              </a:rPr>
              <a:t>1</a:t>
            </a:r>
            <a:r>
              <a:rPr lang="fr-FR" b="1" dirty="0"/>
              <a:t>;</a:t>
            </a:r>
            <a:r>
              <a:rPr lang="fr-FR" b="1" dirty="0">
                <a:solidFill>
                  <a:srgbClr val="008000"/>
                </a:solidFill>
              </a:rPr>
              <a:t>2</a:t>
            </a:r>
            <a:r>
              <a:rPr lang="fr-FR" b="1" dirty="0"/>
              <a:t>;;’</a:t>
            </a:r>
            <a:r>
              <a:rPr lang="fr-FR" b="1" dirty="0">
                <a:solidFill>
                  <a:schemeClr val="bg2">
                    <a:lumMod val="25000"/>
                  </a:schemeClr>
                </a:solidFill>
              </a:rPr>
              <a:t>’Caen’’</a:t>
            </a:r>
            <a:r>
              <a:rPr lang="fr-FR" b="1" dirty="0"/>
              <a:t>)</a:t>
            </a:r>
          </a:p>
        </p:txBody>
      </p:sp>
      <p:sp>
        <p:nvSpPr>
          <p:cNvPr id="68" name="ZoneTexte 67"/>
          <p:cNvSpPr txBox="1"/>
          <p:nvPr/>
        </p:nvSpPr>
        <p:spPr>
          <a:xfrm>
            <a:off x="3851920" y="3939902"/>
            <a:ext cx="1584176"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b="1" dirty="0" err="1"/>
              <a:t>Caen!A</a:t>
            </a:r>
            <a:r>
              <a:rPr lang="fr-FR" sz="1600" b="1" dirty="0"/>
              <a:t>$1</a:t>
            </a:r>
          </a:p>
        </p:txBody>
      </p:sp>
      <p:sp>
        <p:nvSpPr>
          <p:cNvPr id="69" name="Rectangle 68"/>
          <p:cNvSpPr/>
          <p:nvPr/>
        </p:nvSpPr>
        <p:spPr>
          <a:xfrm>
            <a:off x="1043608" y="4299942"/>
            <a:ext cx="2160240" cy="461665"/>
          </a:xfrm>
          <a:prstGeom prst="rect">
            <a:avLst/>
          </a:prstGeom>
        </p:spPr>
        <p:txBody>
          <a:bodyPr wrap="square">
            <a:spAutoFit/>
          </a:bodyPr>
          <a:lstStyle/>
          <a:p>
            <a:r>
              <a:rPr lang="fr-FR" sz="2400" b="1" dirty="0"/>
              <a:t>=</a:t>
            </a:r>
            <a:r>
              <a:rPr lang="fr-FR" b="1" dirty="0"/>
              <a:t>ADRESSE( </a:t>
            </a:r>
            <a:r>
              <a:rPr lang="fr-FR" b="1" dirty="0">
                <a:solidFill>
                  <a:srgbClr val="3366CC"/>
                </a:solidFill>
              </a:rPr>
              <a:t>5</a:t>
            </a:r>
            <a:r>
              <a:rPr lang="fr-FR" b="1" dirty="0"/>
              <a:t>;</a:t>
            </a:r>
            <a:r>
              <a:rPr lang="fr-FR" b="1" dirty="0">
                <a:solidFill>
                  <a:srgbClr val="C00000"/>
                </a:solidFill>
              </a:rPr>
              <a:t>3</a:t>
            </a:r>
            <a:r>
              <a:rPr lang="fr-FR" b="1" dirty="0"/>
              <a:t>)</a:t>
            </a:r>
          </a:p>
        </p:txBody>
      </p:sp>
      <p:sp>
        <p:nvSpPr>
          <p:cNvPr id="70" name="ZoneTexte 69"/>
          <p:cNvSpPr txBox="1"/>
          <p:nvPr/>
        </p:nvSpPr>
        <p:spPr>
          <a:xfrm>
            <a:off x="3851920" y="4393436"/>
            <a:ext cx="1584176"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b="1" dirty="0"/>
              <a:t>$C$5</a:t>
            </a: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79" grpId="0"/>
      <p:bldP spid="80" grpId="0"/>
      <p:bldP spid="62" grpId="0"/>
      <p:bldP spid="63" grpId="0"/>
      <p:bldP spid="65" grpId="0" animBg="1"/>
      <p:bldP spid="66" grpId="0"/>
      <p:bldP spid="67" grpId="0"/>
      <p:bldP spid="68" grpId="0" animBg="1"/>
      <p:bldP spid="69" grpId="0"/>
      <p:bldP spid="7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p:nvPr/>
        </p:nvSpPr>
        <p:spPr>
          <a:xfrm>
            <a:off x="1115616" y="123478"/>
            <a:ext cx="6768752" cy="800219"/>
          </a:xfrm>
          <a:prstGeom prst="rect">
            <a:avLst/>
          </a:prstGeom>
          <a:noFill/>
        </p:spPr>
        <p:txBody>
          <a:bodyPr wrap="square" rtlCol="0">
            <a:spAutoFit/>
          </a:bodyPr>
          <a:lstStyle/>
          <a:p>
            <a:r>
              <a:rPr lang="fr-FR" dirty="0">
                <a:solidFill>
                  <a:schemeClr val="accent1">
                    <a:lumMod val="75000"/>
                  </a:schemeClr>
                </a:solidFill>
                <a:latin typeface="Arial Black" pitchFamily="34" charset="0"/>
              </a:rPr>
              <a:t>Références conditionnées (INDIRECT)</a:t>
            </a:r>
          </a:p>
          <a:p>
            <a:r>
              <a:rPr lang="fr-FR" sz="1400" dirty="0">
                <a:latin typeface="Arial Black" pitchFamily="34" charset="0"/>
              </a:rPr>
              <a:t>Fonctions associées (chainage dynamique) – </a:t>
            </a:r>
          </a:p>
          <a:p>
            <a:r>
              <a:rPr lang="fr-FR" sz="1400" dirty="0">
                <a:latin typeface="Arial Black" pitchFamily="34" charset="0"/>
              </a:rPr>
              <a:t>LIGNE/COLONNE   -  ROW/COLUMN</a:t>
            </a:r>
          </a:p>
        </p:txBody>
      </p:sp>
      <p:sp>
        <p:nvSpPr>
          <p:cNvPr id="15" name="ZoneTexte 14"/>
          <p:cNvSpPr txBox="1"/>
          <p:nvPr/>
        </p:nvSpPr>
        <p:spPr>
          <a:xfrm>
            <a:off x="107504" y="0"/>
            <a:ext cx="1008112"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5b</a:t>
            </a:r>
            <a:r>
              <a:rPr lang="fr-FR" sz="1400" dirty="0">
                <a:solidFill>
                  <a:schemeClr val="tx2"/>
                </a:solidFill>
                <a:latin typeface="Arial Black" pitchFamily="34" charset="0"/>
              </a:rPr>
              <a:t>2</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52" name="ZoneTexte 51"/>
          <p:cNvSpPr txBox="1"/>
          <p:nvPr/>
        </p:nvSpPr>
        <p:spPr>
          <a:xfrm>
            <a:off x="1835696" y="1534021"/>
            <a:ext cx="237626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ROW( [</a:t>
            </a:r>
            <a:r>
              <a:rPr lang="fr-FR" b="1" dirty="0">
                <a:solidFill>
                  <a:srgbClr val="3366CC"/>
                </a:solidFill>
              </a:rPr>
              <a:t>Référence</a:t>
            </a:r>
            <a:r>
              <a:rPr lang="fr-FR" b="1" dirty="0"/>
              <a:t>])</a:t>
            </a:r>
          </a:p>
        </p:txBody>
      </p:sp>
      <p:pic>
        <p:nvPicPr>
          <p:cNvPr id="53" name="Image 52"/>
          <p:cNvPicPr/>
          <p:nvPr/>
        </p:nvPicPr>
        <p:blipFill>
          <a:blip r:embed="rId3" cstate="print">
            <a:clrChange>
              <a:clrFrom>
                <a:srgbClr val="FEF9FB"/>
              </a:clrFrom>
              <a:clrTo>
                <a:srgbClr val="FEF9FB">
                  <a:alpha val="0"/>
                </a:srgbClr>
              </a:clrTo>
            </a:clrChange>
          </a:blip>
          <a:srcRect/>
          <a:stretch>
            <a:fillRect/>
          </a:stretch>
        </p:blipFill>
        <p:spPr bwMode="auto">
          <a:xfrm>
            <a:off x="1403648" y="1059582"/>
            <a:ext cx="360040" cy="432048"/>
          </a:xfrm>
          <a:prstGeom prst="rect">
            <a:avLst/>
          </a:prstGeom>
          <a:noFill/>
          <a:ln w="9525">
            <a:noFill/>
            <a:miter lim="800000"/>
            <a:headEnd/>
            <a:tailEnd/>
          </a:ln>
        </p:spPr>
      </p:pic>
      <p:pic>
        <p:nvPicPr>
          <p:cNvPr id="76" name="Image 75"/>
          <p:cNvPicPr/>
          <p:nvPr/>
        </p:nvPicPr>
        <p:blipFill>
          <a:blip r:embed="rId4" cstate="print"/>
          <a:srcRect/>
          <a:stretch>
            <a:fillRect/>
          </a:stretch>
        </p:blipFill>
        <p:spPr bwMode="auto">
          <a:xfrm>
            <a:off x="1043608" y="1059582"/>
            <a:ext cx="360040" cy="360040"/>
          </a:xfrm>
          <a:prstGeom prst="rect">
            <a:avLst/>
          </a:prstGeom>
          <a:noFill/>
          <a:ln w="9525">
            <a:noFill/>
            <a:miter lim="800000"/>
            <a:headEnd/>
            <a:tailEnd/>
          </a:ln>
        </p:spPr>
      </p:pic>
      <p:pic>
        <p:nvPicPr>
          <p:cNvPr id="64" name="Image 63"/>
          <p:cNvPicPr/>
          <p:nvPr/>
        </p:nvPicPr>
        <p:blipFill>
          <a:blip r:embed="rId5" cstate="print"/>
          <a:srcRect/>
          <a:stretch>
            <a:fillRect/>
          </a:stretch>
        </p:blipFill>
        <p:spPr bwMode="auto">
          <a:xfrm>
            <a:off x="1403648" y="1563638"/>
            <a:ext cx="360040" cy="360040"/>
          </a:xfrm>
          <a:prstGeom prst="rect">
            <a:avLst/>
          </a:prstGeom>
          <a:noFill/>
          <a:ln w="9525">
            <a:noFill/>
            <a:miter lim="800000"/>
            <a:headEnd/>
            <a:tailEnd/>
          </a:ln>
        </p:spPr>
      </p:pic>
      <p:sp>
        <p:nvSpPr>
          <p:cNvPr id="20" name="ZoneTexte 19"/>
          <p:cNvSpPr txBox="1"/>
          <p:nvPr/>
        </p:nvSpPr>
        <p:spPr>
          <a:xfrm>
            <a:off x="1835696" y="987574"/>
            <a:ext cx="237626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LIGNE( [</a:t>
            </a:r>
            <a:r>
              <a:rPr lang="fr-FR" b="1" dirty="0">
                <a:solidFill>
                  <a:srgbClr val="3366CC"/>
                </a:solidFill>
              </a:rPr>
              <a:t>Référence</a:t>
            </a:r>
            <a:r>
              <a:rPr lang="fr-FR" b="1" dirty="0"/>
              <a:t>])</a:t>
            </a:r>
          </a:p>
        </p:txBody>
      </p:sp>
      <p:sp>
        <p:nvSpPr>
          <p:cNvPr id="21" name="ZoneTexte 20"/>
          <p:cNvSpPr txBox="1"/>
          <p:nvPr/>
        </p:nvSpPr>
        <p:spPr>
          <a:xfrm>
            <a:off x="5220072" y="1491630"/>
            <a:ext cx="280831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COLUMN( [</a:t>
            </a:r>
            <a:r>
              <a:rPr lang="fr-FR" b="1" dirty="0">
                <a:solidFill>
                  <a:srgbClr val="3366CC"/>
                </a:solidFill>
              </a:rPr>
              <a:t>Référence</a:t>
            </a:r>
            <a:r>
              <a:rPr lang="fr-FR" b="1" dirty="0"/>
              <a:t>])</a:t>
            </a:r>
          </a:p>
        </p:txBody>
      </p:sp>
      <p:pic>
        <p:nvPicPr>
          <p:cNvPr id="22" name="Image 21"/>
          <p:cNvPicPr/>
          <p:nvPr/>
        </p:nvPicPr>
        <p:blipFill>
          <a:blip r:embed="rId3" cstate="print">
            <a:clrChange>
              <a:clrFrom>
                <a:srgbClr val="FEF9FB"/>
              </a:clrFrom>
              <a:clrTo>
                <a:srgbClr val="FEF9FB">
                  <a:alpha val="0"/>
                </a:srgbClr>
              </a:clrTo>
            </a:clrChange>
          </a:blip>
          <a:srcRect/>
          <a:stretch>
            <a:fillRect/>
          </a:stretch>
        </p:blipFill>
        <p:spPr bwMode="auto">
          <a:xfrm>
            <a:off x="4788024" y="1017191"/>
            <a:ext cx="360040" cy="432048"/>
          </a:xfrm>
          <a:prstGeom prst="rect">
            <a:avLst/>
          </a:prstGeom>
          <a:noFill/>
          <a:ln w="9525">
            <a:noFill/>
            <a:miter lim="800000"/>
            <a:headEnd/>
            <a:tailEnd/>
          </a:ln>
        </p:spPr>
      </p:pic>
      <p:pic>
        <p:nvPicPr>
          <p:cNvPr id="23" name="Image 22"/>
          <p:cNvPicPr/>
          <p:nvPr/>
        </p:nvPicPr>
        <p:blipFill>
          <a:blip r:embed="rId4" cstate="print"/>
          <a:srcRect/>
          <a:stretch>
            <a:fillRect/>
          </a:stretch>
        </p:blipFill>
        <p:spPr bwMode="auto">
          <a:xfrm>
            <a:off x="4427984" y="1017191"/>
            <a:ext cx="360040" cy="360040"/>
          </a:xfrm>
          <a:prstGeom prst="rect">
            <a:avLst/>
          </a:prstGeom>
          <a:noFill/>
          <a:ln w="9525">
            <a:noFill/>
            <a:miter lim="800000"/>
            <a:headEnd/>
            <a:tailEnd/>
          </a:ln>
        </p:spPr>
      </p:pic>
      <p:pic>
        <p:nvPicPr>
          <p:cNvPr id="24" name="Image 23"/>
          <p:cNvPicPr/>
          <p:nvPr/>
        </p:nvPicPr>
        <p:blipFill>
          <a:blip r:embed="rId5" cstate="print"/>
          <a:srcRect/>
          <a:stretch>
            <a:fillRect/>
          </a:stretch>
        </p:blipFill>
        <p:spPr bwMode="auto">
          <a:xfrm>
            <a:off x="4788024" y="1521247"/>
            <a:ext cx="360040" cy="360040"/>
          </a:xfrm>
          <a:prstGeom prst="rect">
            <a:avLst/>
          </a:prstGeom>
          <a:noFill/>
          <a:ln w="9525">
            <a:noFill/>
            <a:miter lim="800000"/>
            <a:headEnd/>
            <a:tailEnd/>
          </a:ln>
        </p:spPr>
      </p:pic>
      <p:sp>
        <p:nvSpPr>
          <p:cNvPr id="25" name="ZoneTexte 24"/>
          <p:cNvSpPr txBox="1"/>
          <p:nvPr/>
        </p:nvSpPr>
        <p:spPr>
          <a:xfrm>
            <a:off x="5220072" y="945183"/>
            <a:ext cx="280831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COLONNE( [</a:t>
            </a:r>
            <a:r>
              <a:rPr lang="fr-FR" b="1" dirty="0">
                <a:solidFill>
                  <a:srgbClr val="3366CC"/>
                </a:solidFill>
              </a:rPr>
              <a:t>Référence</a:t>
            </a:r>
            <a:r>
              <a:rPr lang="fr-FR" b="1" dirty="0"/>
              <a:t>])</a:t>
            </a:r>
          </a:p>
        </p:txBody>
      </p:sp>
      <p:sp>
        <p:nvSpPr>
          <p:cNvPr id="26" name="ZoneTexte 25"/>
          <p:cNvSpPr txBox="1"/>
          <p:nvPr/>
        </p:nvSpPr>
        <p:spPr>
          <a:xfrm>
            <a:off x="1331640" y="2067694"/>
            <a:ext cx="6192688" cy="646331"/>
          </a:xfrm>
          <a:prstGeom prst="rect">
            <a:avLst/>
          </a:prstGeom>
          <a:noFill/>
        </p:spPr>
        <p:txBody>
          <a:bodyPr wrap="square" rtlCol="0">
            <a:spAutoFit/>
          </a:bodyPr>
          <a:lstStyle/>
          <a:p>
            <a:r>
              <a:rPr lang="fr-FR" b="1" dirty="0">
                <a:solidFill>
                  <a:srgbClr val="3366CC"/>
                </a:solidFill>
              </a:rPr>
              <a:t>Référence </a:t>
            </a:r>
            <a:r>
              <a:rPr lang="fr-FR" dirty="0"/>
              <a:t>est n’importe quelle cellule dans la ligne / la colonne souhaitée comme référence (La cellule active si omis).</a:t>
            </a:r>
          </a:p>
        </p:txBody>
      </p:sp>
      <p:sp>
        <p:nvSpPr>
          <p:cNvPr id="28" name="Rectangle 27"/>
          <p:cNvSpPr/>
          <p:nvPr/>
        </p:nvSpPr>
        <p:spPr>
          <a:xfrm>
            <a:off x="1403648" y="2715766"/>
            <a:ext cx="1053494" cy="738664"/>
          </a:xfrm>
          <a:prstGeom prst="rect">
            <a:avLst/>
          </a:prstGeom>
        </p:spPr>
        <p:txBody>
          <a:bodyPr wrap="none">
            <a:spAutoFit/>
          </a:bodyPr>
          <a:lstStyle/>
          <a:p>
            <a:r>
              <a:rPr lang="fr-FR" sz="2400" b="1" dirty="0"/>
              <a:t>=</a:t>
            </a:r>
            <a:r>
              <a:rPr lang="fr-FR" b="1" dirty="0"/>
              <a:t>LIGNE()</a:t>
            </a:r>
          </a:p>
          <a:p>
            <a:r>
              <a:rPr lang="fr-FR" b="1" dirty="0"/>
              <a:t>=ROW()</a:t>
            </a:r>
          </a:p>
        </p:txBody>
      </p:sp>
      <p:sp>
        <p:nvSpPr>
          <p:cNvPr id="29" name="ZoneTexte 28"/>
          <p:cNvSpPr txBox="1"/>
          <p:nvPr/>
        </p:nvSpPr>
        <p:spPr>
          <a:xfrm>
            <a:off x="179512" y="2922498"/>
            <a:ext cx="1368152" cy="369332"/>
          </a:xfrm>
          <a:prstGeom prst="rect">
            <a:avLst/>
          </a:prstGeom>
          <a:noFill/>
        </p:spPr>
        <p:txBody>
          <a:bodyPr wrap="square" rtlCol="0">
            <a:spAutoFit/>
          </a:bodyPr>
          <a:lstStyle/>
          <a:p>
            <a:r>
              <a:rPr lang="fr-FR" dirty="0"/>
              <a:t>Depuis A1 :</a:t>
            </a:r>
          </a:p>
        </p:txBody>
      </p:sp>
      <p:sp>
        <p:nvSpPr>
          <p:cNvPr id="30" name="ZoneTexte 29"/>
          <p:cNvSpPr txBox="1"/>
          <p:nvPr/>
        </p:nvSpPr>
        <p:spPr>
          <a:xfrm>
            <a:off x="2843808" y="3003798"/>
            <a:ext cx="504056"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b="1" dirty="0"/>
              <a:t>1</a:t>
            </a:r>
          </a:p>
        </p:txBody>
      </p:sp>
      <p:sp>
        <p:nvSpPr>
          <p:cNvPr id="31" name="Rectangle 30"/>
          <p:cNvSpPr/>
          <p:nvPr/>
        </p:nvSpPr>
        <p:spPr>
          <a:xfrm>
            <a:off x="4283968" y="2715766"/>
            <a:ext cx="1424493" cy="738664"/>
          </a:xfrm>
          <a:prstGeom prst="rect">
            <a:avLst/>
          </a:prstGeom>
        </p:spPr>
        <p:txBody>
          <a:bodyPr wrap="none">
            <a:spAutoFit/>
          </a:bodyPr>
          <a:lstStyle/>
          <a:p>
            <a:r>
              <a:rPr lang="fr-FR" sz="2400" b="1" dirty="0"/>
              <a:t>=</a:t>
            </a:r>
            <a:r>
              <a:rPr lang="fr-FR" b="1" dirty="0"/>
              <a:t>COLONNE()</a:t>
            </a:r>
          </a:p>
          <a:p>
            <a:r>
              <a:rPr lang="fr-FR" b="1" dirty="0"/>
              <a:t>=COLUMN()</a:t>
            </a:r>
          </a:p>
        </p:txBody>
      </p:sp>
      <p:sp>
        <p:nvSpPr>
          <p:cNvPr id="32" name="ZoneTexte 31"/>
          <p:cNvSpPr txBox="1"/>
          <p:nvPr/>
        </p:nvSpPr>
        <p:spPr>
          <a:xfrm>
            <a:off x="6156176" y="2953276"/>
            <a:ext cx="504056"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b="1" dirty="0"/>
              <a:t>1</a:t>
            </a:r>
          </a:p>
        </p:txBody>
      </p:sp>
      <p:sp>
        <p:nvSpPr>
          <p:cNvPr id="34" name="Rectangle 33"/>
          <p:cNvSpPr/>
          <p:nvPr/>
        </p:nvSpPr>
        <p:spPr>
          <a:xfrm>
            <a:off x="1331640" y="3579862"/>
            <a:ext cx="1557550" cy="738664"/>
          </a:xfrm>
          <a:prstGeom prst="rect">
            <a:avLst/>
          </a:prstGeom>
        </p:spPr>
        <p:txBody>
          <a:bodyPr wrap="square">
            <a:spAutoFit/>
          </a:bodyPr>
          <a:lstStyle/>
          <a:p>
            <a:r>
              <a:rPr lang="fr-FR" sz="2400" b="1" dirty="0"/>
              <a:t>=</a:t>
            </a:r>
            <a:r>
              <a:rPr lang="fr-FR" b="1" dirty="0"/>
              <a:t>LIGNE(F85)</a:t>
            </a:r>
          </a:p>
          <a:p>
            <a:r>
              <a:rPr lang="fr-FR" b="1" dirty="0"/>
              <a:t>=ROW(F85)</a:t>
            </a:r>
          </a:p>
        </p:txBody>
      </p:sp>
      <p:sp>
        <p:nvSpPr>
          <p:cNvPr id="35" name="ZoneTexte 34"/>
          <p:cNvSpPr txBox="1"/>
          <p:nvPr/>
        </p:nvSpPr>
        <p:spPr>
          <a:xfrm>
            <a:off x="2843808" y="3795886"/>
            <a:ext cx="504056"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b="1" dirty="0"/>
              <a:t>85</a:t>
            </a:r>
          </a:p>
        </p:txBody>
      </p:sp>
      <p:sp>
        <p:nvSpPr>
          <p:cNvPr id="36" name="Rectangle 35"/>
          <p:cNvSpPr/>
          <p:nvPr/>
        </p:nvSpPr>
        <p:spPr>
          <a:xfrm>
            <a:off x="4283968" y="3633286"/>
            <a:ext cx="1764329" cy="738664"/>
          </a:xfrm>
          <a:prstGeom prst="rect">
            <a:avLst/>
          </a:prstGeom>
        </p:spPr>
        <p:txBody>
          <a:bodyPr wrap="none">
            <a:spAutoFit/>
          </a:bodyPr>
          <a:lstStyle/>
          <a:p>
            <a:r>
              <a:rPr lang="fr-FR" sz="2400" b="1" dirty="0"/>
              <a:t>=</a:t>
            </a:r>
            <a:r>
              <a:rPr lang="fr-FR" b="1" dirty="0"/>
              <a:t>COLONNE(F85)</a:t>
            </a:r>
          </a:p>
          <a:p>
            <a:r>
              <a:rPr lang="fr-FR" b="1" dirty="0"/>
              <a:t>=COLUMN(F85)</a:t>
            </a:r>
          </a:p>
        </p:txBody>
      </p:sp>
      <p:sp>
        <p:nvSpPr>
          <p:cNvPr id="37" name="ZoneTexte 36"/>
          <p:cNvSpPr txBox="1"/>
          <p:nvPr/>
        </p:nvSpPr>
        <p:spPr>
          <a:xfrm>
            <a:off x="6156176" y="3849310"/>
            <a:ext cx="504056"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b="1" dirty="0"/>
              <a:t>6</a:t>
            </a: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20" grpId="0" animBg="1"/>
      <p:bldP spid="21" grpId="0" animBg="1"/>
      <p:bldP spid="25" grpId="0" animBg="1"/>
      <p:bldP spid="26" grpId="0"/>
      <p:bldP spid="28" grpId="0"/>
      <p:bldP spid="30" grpId="0" animBg="1"/>
      <p:bldP spid="31" grpId="0"/>
      <p:bldP spid="32" grpId="0" animBg="1"/>
      <p:bldP spid="34" grpId="0"/>
      <p:bldP spid="35" grpId="0" animBg="1"/>
      <p:bldP spid="36" grpId="0"/>
      <p:bldP spid="3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8" name="Connecteur droit 87"/>
          <p:cNvCxnSpPr/>
          <p:nvPr/>
        </p:nvCxnSpPr>
        <p:spPr>
          <a:xfrm>
            <a:off x="6300192" y="3003798"/>
            <a:ext cx="165618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89" name="Connecteur droit 88"/>
          <p:cNvCxnSpPr/>
          <p:nvPr/>
        </p:nvCxnSpPr>
        <p:spPr>
          <a:xfrm>
            <a:off x="7092280" y="3003798"/>
            <a:ext cx="0" cy="216024"/>
          </a:xfrm>
          <a:prstGeom prst="line">
            <a:avLst/>
          </a:prstGeom>
        </p:spPr>
        <p:style>
          <a:lnRef idx="2">
            <a:schemeClr val="accent1"/>
          </a:lnRef>
          <a:fillRef idx="0">
            <a:schemeClr val="accent1"/>
          </a:fillRef>
          <a:effectRef idx="1">
            <a:schemeClr val="accent1"/>
          </a:effectRef>
          <a:fontRef idx="minor">
            <a:schemeClr val="tx1"/>
          </a:fontRef>
        </p:style>
      </p:cxnSp>
      <p:sp>
        <p:nvSpPr>
          <p:cNvPr id="14" name="ZoneTexte 13"/>
          <p:cNvSpPr txBox="1"/>
          <p:nvPr/>
        </p:nvSpPr>
        <p:spPr>
          <a:xfrm>
            <a:off x="1115616" y="123478"/>
            <a:ext cx="6768752"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Références conditionnées (INDIRECT)</a:t>
            </a:r>
          </a:p>
          <a:p>
            <a:r>
              <a:rPr lang="fr-FR" sz="1400" dirty="0">
                <a:latin typeface="Arial Black" pitchFamily="34" charset="0"/>
              </a:rPr>
              <a:t>Fonctions associées (chainage dynamique) – Assemblage</a:t>
            </a:r>
          </a:p>
        </p:txBody>
      </p:sp>
      <p:sp>
        <p:nvSpPr>
          <p:cNvPr id="15" name="ZoneTexte 14"/>
          <p:cNvSpPr txBox="1"/>
          <p:nvPr/>
        </p:nvSpPr>
        <p:spPr>
          <a:xfrm>
            <a:off x="107504" y="0"/>
            <a:ext cx="1008112"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5b</a:t>
            </a:r>
            <a:r>
              <a:rPr lang="fr-FR" sz="1400" dirty="0">
                <a:solidFill>
                  <a:schemeClr val="tx2"/>
                </a:solidFill>
                <a:latin typeface="Arial Black" pitchFamily="34" charset="0"/>
              </a:rPr>
              <a:t>3</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27" name="ZoneTexte 26"/>
          <p:cNvSpPr txBox="1"/>
          <p:nvPr/>
        </p:nvSpPr>
        <p:spPr>
          <a:xfrm>
            <a:off x="971600" y="771550"/>
            <a:ext cx="7992888"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INDIRECT( </a:t>
            </a:r>
            <a:r>
              <a:rPr lang="fr-FR" b="1" dirty="0">
                <a:solidFill>
                  <a:srgbClr val="3366CC"/>
                </a:solidFill>
              </a:rPr>
              <a:t>ADRESSE(</a:t>
            </a:r>
            <a:r>
              <a:rPr lang="fr-FR" b="1" dirty="0">
                <a:solidFill>
                  <a:srgbClr val="008000"/>
                </a:solidFill>
              </a:rPr>
              <a:t>LIGNE(</a:t>
            </a:r>
            <a:r>
              <a:rPr lang="fr-FR" b="1" dirty="0" err="1"/>
              <a:t>Ref_source</a:t>
            </a:r>
            <a:r>
              <a:rPr lang="fr-FR" b="1" dirty="0">
                <a:solidFill>
                  <a:srgbClr val="008000"/>
                </a:solidFill>
              </a:rPr>
              <a:t>)</a:t>
            </a:r>
            <a:r>
              <a:rPr lang="fr-FR" b="1" dirty="0"/>
              <a:t>;</a:t>
            </a:r>
            <a:r>
              <a:rPr lang="fr-FR" b="1" dirty="0">
                <a:solidFill>
                  <a:srgbClr val="C00000"/>
                </a:solidFill>
              </a:rPr>
              <a:t>COLONNE(</a:t>
            </a:r>
            <a:r>
              <a:rPr lang="fr-FR" b="1" dirty="0" err="1"/>
              <a:t>Ref_source</a:t>
            </a:r>
            <a:r>
              <a:rPr lang="fr-FR" b="1" dirty="0">
                <a:solidFill>
                  <a:srgbClr val="C00000"/>
                </a:solidFill>
              </a:rPr>
              <a:t>)</a:t>
            </a:r>
            <a:r>
              <a:rPr lang="fr-FR" b="1" dirty="0"/>
              <a:t>;</a:t>
            </a:r>
            <a:r>
              <a:rPr lang="fr-FR" b="1" dirty="0">
                <a:solidFill>
                  <a:srgbClr val="3366CC"/>
                </a:solidFill>
              </a:rPr>
              <a:t>4</a:t>
            </a:r>
            <a:r>
              <a:rPr lang="fr-FR" b="1" dirty="0"/>
              <a:t>;;</a:t>
            </a:r>
            <a:r>
              <a:rPr lang="fr-FR" b="1" dirty="0" err="1">
                <a:solidFill>
                  <a:schemeClr val="bg2">
                    <a:lumMod val="50000"/>
                  </a:schemeClr>
                </a:solidFill>
              </a:rPr>
              <a:t>Feuil_source</a:t>
            </a:r>
            <a:r>
              <a:rPr lang="fr-FR" b="1" dirty="0">
                <a:solidFill>
                  <a:srgbClr val="3366CC"/>
                </a:solidFill>
              </a:rPr>
              <a:t>)</a:t>
            </a:r>
            <a:r>
              <a:rPr lang="fr-FR" b="1" dirty="0"/>
              <a:t>)</a:t>
            </a:r>
          </a:p>
        </p:txBody>
      </p:sp>
      <p:pic>
        <p:nvPicPr>
          <p:cNvPr id="33" name="Image 32"/>
          <p:cNvPicPr/>
          <p:nvPr/>
        </p:nvPicPr>
        <p:blipFill>
          <a:blip r:embed="rId3" cstate="print">
            <a:clrChange>
              <a:clrFrom>
                <a:srgbClr val="FEF9FB"/>
              </a:clrFrom>
              <a:clrTo>
                <a:srgbClr val="FEF9FB">
                  <a:alpha val="0"/>
                </a:srgbClr>
              </a:clrTo>
            </a:clrChange>
          </a:blip>
          <a:srcRect/>
          <a:stretch>
            <a:fillRect/>
          </a:stretch>
        </p:blipFill>
        <p:spPr bwMode="auto">
          <a:xfrm>
            <a:off x="467544" y="843558"/>
            <a:ext cx="360040" cy="432048"/>
          </a:xfrm>
          <a:prstGeom prst="rect">
            <a:avLst/>
          </a:prstGeom>
          <a:noFill/>
          <a:ln w="9525">
            <a:noFill/>
            <a:miter lim="800000"/>
            <a:headEnd/>
            <a:tailEnd/>
          </a:ln>
        </p:spPr>
      </p:pic>
      <p:pic>
        <p:nvPicPr>
          <p:cNvPr id="38" name="Image 37"/>
          <p:cNvPicPr/>
          <p:nvPr/>
        </p:nvPicPr>
        <p:blipFill>
          <a:blip r:embed="rId4" cstate="print"/>
          <a:srcRect/>
          <a:stretch>
            <a:fillRect/>
          </a:stretch>
        </p:blipFill>
        <p:spPr bwMode="auto">
          <a:xfrm>
            <a:off x="107504" y="843558"/>
            <a:ext cx="360040" cy="360040"/>
          </a:xfrm>
          <a:prstGeom prst="rect">
            <a:avLst/>
          </a:prstGeom>
          <a:noFill/>
          <a:ln w="9525">
            <a:noFill/>
            <a:miter lim="800000"/>
            <a:headEnd/>
            <a:tailEnd/>
          </a:ln>
        </p:spPr>
      </p:pic>
      <p:pic>
        <p:nvPicPr>
          <p:cNvPr id="39" name="Image 38"/>
          <p:cNvPicPr/>
          <p:nvPr/>
        </p:nvPicPr>
        <p:blipFill>
          <a:blip r:embed="rId5" cstate="print"/>
          <a:srcRect/>
          <a:stretch>
            <a:fillRect/>
          </a:stretch>
        </p:blipFill>
        <p:spPr bwMode="auto">
          <a:xfrm>
            <a:off x="467544" y="1347614"/>
            <a:ext cx="360040" cy="360040"/>
          </a:xfrm>
          <a:prstGeom prst="rect">
            <a:avLst/>
          </a:prstGeom>
          <a:noFill/>
          <a:ln w="9525">
            <a:noFill/>
            <a:miter lim="800000"/>
            <a:headEnd/>
            <a:tailEnd/>
          </a:ln>
        </p:spPr>
      </p:pic>
      <p:sp>
        <p:nvSpPr>
          <p:cNvPr id="40" name="ZoneTexte 39"/>
          <p:cNvSpPr txBox="1"/>
          <p:nvPr/>
        </p:nvSpPr>
        <p:spPr>
          <a:xfrm>
            <a:off x="971600" y="1275606"/>
            <a:ext cx="7992888"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INDIRECT( </a:t>
            </a:r>
            <a:r>
              <a:rPr lang="fr-FR" b="1" dirty="0">
                <a:solidFill>
                  <a:srgbClr val="3366CC"/>
                </a:solidFill>
              </a:rPr>
              <a:t>ADDRESS(</a:t>
            </a:r>
            <a:r>
              <a:rPr lang="fr-FR" b="1" dirty="0">
                <a:solidFill>
                  <a:srgbClr val="008000"/>
                </a:solidFill>
              </a:rPr>
              <a:t>ROW(</a:t>
            </a:r>
            <a:r>
              <a:rPr lang="fr-FR" b="1" dirty="0" err="1"/>
              <a:t>Ref_source</a:t>
            </a:r>
            <a:r>
              <a:rPr lang="fr-FR" b="1" dirty="0">
                <a:solidFill>
                  <a:srgbClr val="008000"/>
                </a:solidFill>
              </a:rPr>
              <a:t>)</a:t>
            </a:r>
            <a:r>
              <a:rPr lang="fr-FR" b="1" dirty="0"/>
              <a:t>;</a:t>
            </a:r>
            <a:r>
              <a:rPr lang="fr-FR" b="1" dirty="0">
                <a:solidFill>
                  <a:srgbClr val="C00000"/>
                </a:solidFill>
              </a:rPr>
              <a:t>COLUMN(</a:t>
            </a:r>
            <a:r>
              <a:rPr lang="fr-FR" b="1" dirty="0" err="1"/>
              <a:t>Ref_source</a:t>
            </a:r>
            <a:r>
              <a:rPr lang="fr-FR" b="1" dirty="0">
                <a:solidFill>
                  <a:srgbClr val="C00000"/>
                </a:solidFill>
              </a:rPr>
              <a:t>)</a:t>
            </a:r>
            <a:r>
              <a:rPr lang="fr-FR" b="1" dirty="0"/>
              <a:t>;</a:t>
            </a:r>
            <a:r>
              <a:rPr lang="fr-FR" b="1" dirty="0">
                <a:solidFill>
                  <a:srgbClr val="3366CC"/>
                </a:solidFill>
              </a:rPr>
              <a:t>4</a:t>
            </a:r>
            <a:r>
              <a:rPr lang="fr-FR" b="1" dirty="0"/>
              <a:t>;;</a:t>
            </a:r>
            <a:r>
              <a:rPr lang="fr-FR" b="1" dirty="0" err="1">
                <a:solidFill>
                  <a:schemeClr val="bg2">
                    <a:lumMod val="50000"/>
                  </a:schemeClr>
                </a:solidFill>
              </a:rPr>
              <a:t>Feuil_source</a:t>
            </a:r>
            <a:r>
              <a:rPr lang="fr-FR" b="1" dirty="0">
                <a:solidFill>
                  <a:srgbClr val="3366CC"/>
                </a:solidFill>
              </a:rPr>
              <a:t>)</a:t>
            </a:r>
            <a:r>
              <a:rPr lang="fr-FR" b="1" dirty="0"/>
              <a:t>)</a:t>
            </a:r>
          </a:p>
        </p:txBody>
      </p:sp>
      <p:sp>
        <p:nvSpPr>
          <p:cNvPr id="41" name="Rectangle 40"/>
          <p:cNvSpPr/>
          <p:nvPr/>
        </p:nvSpPr>
        <p:spPr>
          <a:xfrm>
            <a:off x="2339752" y="3274407"/>
            <a:ext cx="432048" cy="1440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1331640" y="3574633"/>
            <a:ext cx="576064" cy="276999"/>
          </a:xfrm>
          <a:prstGeom prst="rect">
            <a:avLst/>
          </a:prstGeom>
          <a:noFill/>
        </p:spPr>
        <p:txBody>
          <a:bodyPr wrap="square" rtlCol="0">
            <a:spAutoFit/>
          </a:bodyPr>
          <a:lstStyle/>
          <a:p>
            <a:r>
              <a:rPr lang="fr-FR" sz="1200" b="1" dirty="0"/>
              <a:t>Bilan</a:t>
            </a:r>
          </a:p>
        </p:txBody>
      </p:sp>
      <p:sp>
        <p:nvSpPr>
          <p:cNvPr id="43" name="ZoneTexte 42"/>
          <p:cNvSpPr txBox="1"/>
          <p:nvPr/>
        </p:nvSpPr>
        <p:spPr>
          <a:xfrm>
            <a:off x="755576" y="2865586"/>
            <a:ext cx="1152128" cy="307777"/>
          </a:xfrm>
          <a:prstGeom prst="rect">
            <a:avLst/>
          </a:prstGeom>
          <a:noFill/>
          <a:ln>
            <a:solidFill>
              <a:schemeClr val="tx1"/>
            </a:solidFill>
          </a:ln>
        </p:spPr>
        <p:txBody>
          <a:bodyPr wrap="square" rtlCol="0">
            <a:spAutoFit/>
          </a:bodyPr>
          <a:lstStyle/>
          <a:p>
            <a:pPr algn="ctr"/>
            <a:r>
              <a:rPr lang="fr-FR" sz="1400" b="1" dirty="0"/>
              <a:t>Janvier</a:t>
            </a:r>
          </a:p>
        </p:txBody>
      </p:sp>
      <p:sp>
        <p:nvSpPr>
          <p:cNvPr id="44" name="ZoneTexte 43"/>
          <p:cNvSpPr txBox="1"/>
          <p:nvPr/>
        </p:nvSpPr>
        <p:spPr>
          <a:xfrm>
            <a:off x="755576" y="3202399"/>
            <a:ext cx="1152128" cy="307777"/>
          </a:xfrm>
          <a:prstGeom prst="rect">
            <a:avLst/>
          </a:prstGeom>
          <a:noFill/>
          <a:ln>
            <a:solidFill>
              <a:schemeClr val="tx1"/>
            </a:solidFill>
          </a:ln>
        </p:spPr>
        <p:txBody>
          <a:bodyPr wrap="square" rtlCol="0">
            <a:spAutoFit/>
          </a:bodyPr>
          <a:lstStyle/>
          <a:p>
            <a:pPr algn="ctr"/>
            <a:r>
              <a:rPr lang="fr-FR" sz="1400" b="1" dirty="0">
                <a:solidFill>
                  <a:srgbClr val="3366CC"/>
                </a:solidFill>
              </a:rPr>
              <a:t>1 157 907,00</a:t>
            </a:r>
          </a:p>
        </p:txBody>
      </p:sp>
      <p:cxnSp>
        <p:nvCxnSpPr>
          <p:cNvPr id="45" name="Connecteur droit 44"/>
          <p:cNvCxnSpPr/>
          <p:nvPr/>
        </p:nvCxnSpPr>
        <p:spPr>
          <a:xfrm>
            <a:off x="755576" y="2863845"/>
            <a:ext cx="0" cy="6265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395536" y="2885331"/>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7" name="Rectangle 46"/>
          <p:cNvSpPr/>
          <p:nvPr/>
        </p:nvSpPr>
        <p:spPr>
          <a:xfrm>
            <a:off x="395536" y="3223885"/>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8" name="ZoneTexte 47"/>
          <p:cNvSpPr txBox="1"/>
          <p:nvPr/>
        </p:nvSpPr>
        <p:spPr>
          <a:xfrm>
            <a:off x="395536" y="2885331"/>
            <a:ext cx="288032" cy="338554"/>
          </a:xfrm>
          <a:prstGeom prst="rect">
            <a:avLst/>
          </a:prstGeom>
          <a:noFill/>
        </p:spPr>
        <p:txBody>
          <a:bodyPr wrap="square" rtlCol="0">
            <a:spAutoFit/>
          </a:bodyPr>
          <a:lstStyle/>
          <a:p>
            <a:r>
              <a:rPr lang="fr-FR" sz="1600" b="1" dirty="0"/>
              <a:t>1</a:t>
            </a:r>
          </a:p>
        </p:txBody>
      </p:sp>
      <p:sp>
        <p:nvSpPr>
          <p:cNvPr id="49" name="ZoneTexte 48"/>
          <p:cNvSpPr txBox="1"/>
          <p:nvPr/>
        </p:nvSpPr>
        <p:spPr>
          <a:xfrm>
            <a:off x="395536" y="3223885"/>
            <a:ext cx="288032" cy="338554"/>
          </a:xfrm>
          <a:prstGeom prst="rect">
            <a:avLst/>
          </a:prstGeom>
          <a:noFill/>
        </p:spPr>
        <p:txBody>
          <a:bodyPr wrap="square" rtlCol="0">
            <a:spAutoFit/>
          </a:bodyPr>
          <a:lstStyle/>
          <a:p>
            <a:r>
              <a:rPr lang="fr-FR" sz="1600" b="1" dirty="0"/>
              <a:t>2</a:t>
            </a:r>
          </a:p>
        </p:txBody>
      </p:sp>
      <p:sp>
        <p:nvSpPr>
          <p:cNvPr id="50" name="Rectangle 49"/>
          <p:cNvSpPr/>
          <p:nvPr/>
        </p:nvSpPr>
        <p:spPr>
          <a:xfrm>
            <a:off x="755576" y="2494513"/>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1" name="ZoneTexte 50"/>
          <p:cNvSpPr txBox="1"/>
          <p:nvPr/>
        </p:nvSpPr>
        <p:spPr>
          <a:xfrm>
            <a:off x="1187624" y="2494513"/>
            <a:ext cx="288032" cy="369332"/>
          </a:xfrm>
          <a:prstGeom prst="rect">
            <a:avLst/>
          </a:prstGeom>
          <a:noFill/>
        </p:spPr>
        <p:txBody>
          <a:bodyPr wrap="square" rtlCol="0">
            <a:spAutoFit/>
          </a:bodyPr>
          <a:lstStyle/>
          <a:p>
            <a:r>
              <a:rPr lang="fr-FR" b="1" dirty="0"/>
              <a:t>A</a:t>
            </a:r>
          </a:p>
        </p:txBody>
      </p:sp>
      <p:sp>
        <p:nvSpPr>
          <p:cNvPr id="54" name="Parallélogramme 53"/>
          <p:cNvSpPr/>
          <p:nvPr/>
        </p:nvSpPr>
        <p:spPr>
          <a:xfrm>
            <a:off x="683568" y="3574633"/>
            <a:ext cx="648072" cy="216024"/>
          </a:xfrm>
          <a:prstGeom prst="parallelogram">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55" name="ZoneTexte 54"/>
          <p:cNvSpPr txBox="1"/>
          <p:nvPr/>
        </p:nvSpPr>
        <p:spPr>
          <a:xfrm>
            <a:off x="755576" y="3574633"/>
            <a:ext cx="576064" cy="276999"/>
          </a:xfrm>
          <a:prstGeom prst="rect">
            <a:avLst/>
          </a:prstGeom>
          <a:noFill/>
        </p:spPr>
        <p:txBody>
          <a:bodyPr wrap="square" rtlCol="0">
            <a:spAutoFit/>
          </a:bodyPr>
          <a:lstStyle/>
          <a:p>
            <a:r>
              <a:rPr lang="fr-FR" sz="1200" dirty="0"/>
              <a:t>Gray</a:t>
            </a:r>
          </a:p>
        </p:txBody>
      </p:sp>
      <p:sp>
        <p:nvSpPr>
          <p:cNvPr id="56" name="Rectangle à coins arrondis 55"/>
          <p:cNvSpPr/>
          <p:nvPr/>
        </p:nvSpPr>
        <p:spPr>
          <a:xfrm>
            <a:off x="395536" y="3562439"/>
            <a:ext cx="360040" cy="300226"/>
          </a:xfrm>
          <a:prstGeom prst="roundRect">
            <a:avLst>
              <a:gd name="adj" fmla="val 6850"/>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7" name="ZoneTexte 56"/>
          <p:cNvSpPr txBox="1"/>
          <p:nvPr/>
        </p:nvSpPr>
        <p:spPr>
          <a:xfrm>
            <a:off x="1979712" y="2853392"/>
            <a:ext cx="1152128" cy="307777"/>
          </a:xfrm>
          <a:prstGeom prst="rect">
            <a:avLst/>
          </a:prstGeom>
          <a:noFill/>
          <a:ln>
            <a:solidFill>
              <a:schemeClr val="tx1"/>
            </a:solidFill>
          </a:ln>
        </p:spPr>
        <p:txBody>
          <a:bodyPr wrap="square" rtlCol="0">
            <a:spAutoFit/>
          </a:bodyPr>
          <a:lstStyle/>
          <a:p>
            <a:pPr algn="ctr"/>
            <a:r>
              <a:rPr lang="fr-FR" sz="1400" b="1" dirty="0"/>
              <a:t>Ville ?</a:t>
            </a:r>
          </a:p>
        </p:txBody>
      </p:sp>
      <p:sp>
        <p:nvSpPr>
          <p:cNvPr id="58" name="ZoneTexte 57"/>
          <p:cNvSpPr txBox="1"/>
          <p:nvPr/>
        </p:nvSpPr>
        <p:spPr>
          <a:xfrm>
            <a:off x="1979712" y="3490431"/>
            <a:ext cx="1152128" cy="1169551"/>
          </a:xfrm>
          <a:prstGeom prst="rect">
            <a:avLst/>
          </a:prstGeom>
          <a:noFill/>
          <a:ln>
            <a:solidFill>
              <a:schemeClr val="tx1"/>
            </a:solidFill>
          </a:ln>
        </p:spPr>
        <p:txBody>
          <a:bodyPr wrap="square" rtlCol="0">
            <a:spAutoFit/>
          </a:bodyPr>
          <a:lstStyle/>
          <a:p>
            <a:pPr algn="ctr"/>
            <a:r>
              <a:rPr lang="fr-FR" sz="1400" b="1" dirty="0"/>
              <a:t>Vitré</a:t>
            </a:r>
          </a:p>
          <a:p>
            <a:pPr algn="ctr"/>
            <a:r>
              <a:rPr lang="fr-FR" sz="1400" b="1" dirty="0"/>
              <a:t>Caen</a:t>
            </a:r>
          </a:p>
          <a:p>
            <a:pPr algn="ctr"/>
            <a:r>
              <a:rPr lang="fr-FR" sz="1400" b="1" dirty="0"/>
              <a:t>Compiègne</a:t>
            </a:r>
          </a:p>
          <a:p>
            <a:pPr algn="ctr"/>
            <a:r>
              <a:rPr lang="fr-FR" sz="1400" b="1" dirty="0"/>
              <a:t>St </a:t>
            </a:r>
            <a:r>
              <a:rPr lang="fr-FR" sz="1400" b="1" dirty="0" err="1"/>
              <a:t>Avold</a:t>
            </a:r>
            <a:endParaRPr lang="fr-FR" sz="1400" b="1" dirty="0"/>
          </a:p>
          <a:p>
            <a:pPr algn="ctr"/>
            <a:r>
              <a:rPr lang="fr-FR" sz="1400" b="1" dirty="0"/>
              <a:t>Gray</a:t>
            </a:r>
          </a:p>
        </p:txBody>
      </p:sp>
      <p:cxnSp>
        <p:nvCxnSpPr>
          <p:cNvPr id="59" name="Connecteur droit 58"/>
          <p:cNvCxnSpPr/>
          <p:nvPr/>
        </p:nvCxnSpPr>
        <p:spPr>
          <a:xfrm>
            <a:off x="1979712" y="2851651"/>
            <a:ext cx="0" cy="6265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1979712" y="2482319"/>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1" name="ZoneTexte 60"/>
          <p:cNvSpPr txBox="1"/>
          <p:nvPr/>
        </p:nvSpPr>
        <p:spPr>
          <a:xfrm>
            <a:off x="2411760" y="2482319"/>
            <a:ext cx="288032" cy="369332"/>
          </a:xfrm>
          <a:prstGeom prst="rect">
            <a:avLst/>
          </a:prstGeom>
          <a:noFill/>
        </p:spPr>
        <p:txBody>
          <a:bodyPr wrap="square" rtlCol="0">
            <a:spAutoFit/>
          </a:bodyPr>
          <a:lstStyle/>
          <a:p>
            <a:r>
              <a:rPr lang="fr-FR" b="1" dirty="0"/>
              <a:t>B</a:t>
            </a:r>
          </a:p>
        </p:txBody>
      </p:sp>
      <p:sp>
        <p:nvSpPr>
          <p:cNvPr id="62" name="Rectangle à coins arrondis 61"/>
          <p:cNvSpPr/>
          <p:nvPr/>
        </p:nvSpPr>
        <p:spPr>
          <a:xfrm>
            <a:off x="3131840" y="3202399"/>
            <a:ext cx="360040" cy="288032"/>
          </a:xfrm>
          <a:prstGeom prst="roundRect">
            <a:avLst>
              <a:gd name="adj" fmla="val 6850"/>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3" name="ZoneTexte 62"/>
          <p:cNvSpPr txBox="1"/>
          <p:nvPr/>
        </p:nvSpPr>
        <p:spPr>
          <a:xfrm>
            <a:off x="1979712" y="3202399"/>
            <a:ext cx="1152128" cy="307777"/>
          </a:xfrm>
          <a:prstGeom prst="rect">
            <a:avLst/>
          </a:prstGeom>
          <a:noFill/>
          <a:ln>
            <a:solidFill>
              <a:schemeClr val="tx1"/>
            </a:solidFill>
          </a:ln>
        </p:spPr>
        <p:txBody>
          <a:bodyPr wrap="square" rtlCol="0">
            <a:spAutoFit/>
          </a:bodyPr>
          <a:lstStyle/>
          <a:p>
            <a:pPr algn="ctr"/>
            <a:r>
              <a:rPr lang="fr-FR" sz="1400" b="1" dirty="0">
                <a:solidFill>
                  <a:schemeClr val="bg1"/>
                </a:solidFill>
              </a:rPr>
              <a:t>Caen</a:t>
            </a:r>
          </a:p>
        </p:txBody>
      </p:sp>
      <p:sp>
        <p:nvSpPr>
          <p:cNvPr id="65" name="ZoneTexte 64"/>
          <p:cNvSpPr txBox="1"/>
          <p:nvPr/>
        </p:nvSpPr>
        <p:spPr>
          <a:xfrm>
            <a:off x="3131840" y="3202399"/>
            <a:ext cx="360040" cy="276999"/>
          </a:xfrm>
          <a:prstGeom prst="rect">
            <a:avLst/>
          </a:prstGeom>
          <a:noFill/>
        </p:spPr>
        <p:txBody>
          <a:bodyPr wrap="square" rtlCol="0">
            <a:spAutoFit/>
          </a:bodyPr>
          <a:lstStyle/>
          <a:p>
            <a:r>
              <a:rPr lang="fr-FR" sz="1200" b="1" dirty="0">
                <a:sym typeface="Wingdings 3"/>
              </a:rPr>
              <a:t></a:t>
            </a:r>
            <a:endParaRPr lang="fr-FR" sz="1200" b="1" dirty="0"/>
          </a:p>
        </p:txBody>
      </p:sp>
      <p:sp>
        <p:nvSpPr>
          <p:cNvPr id="66" name="Rectangle 65"/>
          <p:cNvSpPr/>
          <p:nvPr/>
        </p:nvSpPr>
        <p:spPr>
          <a:xfrm>
            <a:off x="3275856" y="1923678"/>
            <a:ext cx="5760640" cy="461665"/>
          </a:xfrm>
          <a:prstGeom prst="rect">
            <a:avLst/>
          </a:prstGeom>
        </p:spPr>
        <p:txBody>
          <a:bodyPr wrap="square">
            <a:spAutoFit/>
          </a:bodyPr>
          <a:lstStyle/>
          <a:p>
            <a:r>
              <a:rPr lang="fr-FR" sz="2400" b="1" dirty="0"/>
              <a:t>=</a:t>
            </a:r>
            <a:r>
              <a:rPr lang="fr-FR" b="1" dirty="0"/>
              <a:t>INDIRECT( </a:t>
            </a:r>
            <a:r>
              <a:rPr lang="fr-FR" b="1" dirty="0">
                <a:solidFill>
                  <a:srgbClr val="3366CC"/>
                </a:solidFill>
              </a:rPr>
              <a:t>ADRESSE(</a:t>
            </a:r>
            <a:r>
              <a:rPr lang="fr-FR" b="1" dirty="0">
                <a:solidFill>
                  <a:srgbClr val="008000"/>
                </a:solidFill>
              </a:rPr>
              <a:t>LIGNE(</a:t>
            </a:r>
            <a:r>
              <a:rPr lang="fr-FR" b="1" dirty="0"/>
              <a:t>A2</a:t>
            </a:r>
            <a:r>
              <a:rPr lang="fr-FR" b="1" dirty="0">
                <a:solidFill>
                  <a:srgbClr val="008000"/>
                </a:solidFill>
              </a:rPr>
              <a:t>)</a:t>
            </a:r>
            <a:r>
              <a:rPr lang="fr-FR" b="1" dirty="0"/>
              <a:t>;</a:t>
            </a:r>
            <a:r>
              <a:rPr lang="fr-FR" b="1" dirty="0">
                <a:solidFill>
                  <a:srgbClr val="C00000"/>
                </a:solidFill>
              </a:rPr>
              <a:t>COLONNE(</a:t>
            </a:r>
            <a:r>
              <a:rPr lang="fr-FR" b="1" dirty="0"/>
              <a:t>A2</a:t>
            </a:r>
            <a:r>
              <a:rPr lang="fr-FR" b="1" dirty="0">
                <a:solidFill>
                  <a:srgbClr val="C00000"/>
                </a:solidFill>
              </a:rPr>
              <a:t>)</a:t>
            </a:r>
            <a:r>
              <a:rPr lang="fr-FR" b="1" dirty="0"/>
              <a:t>;</a:t>
            </a:r>
            <a:r>
              <a:rPr lang="fr-FR" b="1" dirty="0">
                <a:solidFill>
                  <a:srgbClr val="3366CC"/>
                </a:solidFill>
              </a:rPr>
              <a:t>4</a:t>
            </a:r>
            <a:r>
              <a:rPr lang="fr-FR" b="1" dirty="0"/>
              <a:t>;;</a:t>
            </a:r>
            <a:r>
              <a:rPr lang="fr-FR" b="1" dirty="0">
                <a:solidFill>
                  <a:schemeClr val="bg2">
                    <a:lumMod val="50000"/>
                  </a:schemeClr>
                </a:solidFill>
              </a:rPr>
              <a:t>$B$2</a:t>
            </a:r>
            <a:r>
              <a:rPr lang="fr-FR" b="1" dirty="0">
                <a:solidFill>
                  <a:srgbClr val="3366CC"/>
                </a:solidFill>
              </a:rPr>
              <a:t>)</a:t>
            </a:r>
            <a:r>
              <a:rPr lang="fr-FR" b="1" dirty="0"/>
              <a:t>)</a:t>
            </a:r>
          </a:p>
        </p:txBody>
      </p:sp>
      <p:sp>
        <p:nvSpPr>
          <p:cNvPr id="67" name="Rectangle 66"/>
          <p:cNvSpPr/>
          <p:nvPr/>
        </p:nvSpPr>
        <p:spPr>
          <a:xfrm>
            <a:off x="3275856" y="2211710"/>
            <a:ext cx="5760640" cy="461665"/>
          </a:xfrm>
          <a:prstGeom prst="rect">
            <a:avLst/>
          </a:prstGeom>
        </p:spPr>
        <p:txBody>
          <a:bodyPr wrap="square">
            <a:spAutoFit/>
          </a:bodyPr>
          <a:lstStyle/>
          <a:p>
            <a:r>
              <a:rPr lang="fr-FR" sz="2400" b="1" dirty="0"/>
              <a:t>=</a:t>
            </a:r>
            <a:r>
              <a:rPr lang="fr-FR" b="1" dirty="0"/>
              <a:t>INDIRECT( </a:t>
            </a:r>
            <a:r>
              <a:rPr lang="fr-FR" b="1" dirty="0">
                <a:solidFill>
                  <a:srgbClr val="3366CC"/>
                </a:solidFill>
              </a:rPr>
              <a:t>ADDRESS(</a:t>
            </a:r>
            <a:r>
              <a:rPr lang="fr-FR" b="1" dirty="0">
                <a:solidFill>
                  <a:srgbClr val="008000"/>
                </a:solidFill>
              </a:rPr>
              <a:t>ROW(</a:t>
            </a:r>
            <a:r>
              <a:rPr lang="fr-FR" b="1" dirty="0"/>
              <a:t>A2</a:t>
            </a:r>
            <a:r>
              <a:rPr lang="fr-FR" b="1" dirty="0">
                <a:solidFill>
                  <a:srgbClr val="008000"/>
                </a:solidFill>
              </a:rPr>
              <a:t>)</a:t>
            </a:r>
            <a:r>
              <a:rPr lang="fr-FR" b="1" dirty="0"/>
              <a:t>;</a:t>
            </a:r>
            <a:r>
              <a:rPr lang="fr-FR" b="1" dirty="0">
                <a:solidFill>
                  <a:srgbClr val="C00000"/>
                </a:solidFill>
              </a:rPr>
              <a:t>COLUMN (</a:t>
            </a:r>
            <a:r>
              <a:rPr lang="fr-FR" b="1" dirty="0"/>
              <a:t>A2</a:t>
            </a:r>
            <a:r>
              <a:rPr lang="fr-FR" b="1" dirty="0">
                <a:solidFill>
                  <a:srgbClr val="C00000"/>
                </a:solidFill>
              </a:rPr>
              <a:t>)</a:t>
            </a:r>
            <a:r>
              <a:rPr lang="fr-FR" b="1" dirty="0"/>
              <a:t>;</a:t>
            </a:r>
            <a:r>
              <a:rPr lang="fr-FR" b="1" dirty="0">
                <a:solidFill>
                  <a:srgbClr val="3366CC"/>
                </a:solidFill>
              </a:rPr>
              <a:t>4</a:t>
            </a:r>
            <a:r>
              <a:rPr lang="fr-FR" b="1" dirty="0"/>
              <a:t>;;</a:t>
            </a:r>
            <a:r>
              <a:rPr lang="fr-FR" b="1" dirty="0">
                <a:solidFill>
                  <a:schemeClr val="bg2">
                    <a:lumMod val="50000"/>
                  </a:schemeClr>
                </a:solidFill>
              </a:rPr>
              <a:t> $B$2</a:t>
            </a:r>
            <a:r>
              <a:rPr lang="fr-FR" b="1" dirty="0">
                <a:solidFill>
                  <a:srgbClr val="3366CC"/>
                </a:solidFill>
              </a:rPr>
              <a:t>)</a:t>
            </a:r>
            <a:r>
              <a:rPr lang="fr-FR" b="1" dirty="0"/>
              <a:t>)</a:t>
            </a:r>
          </a:p>
        </p:txBody>
      </p:sp>
      <p:sp>
        <p:nvSpPr>
          <p:cNvPr id="68" name="ZoneTexte 67"/>
          <p:cNvSpPr txBox="1"/>
          <p:nvPr/>
        </p:nvSpPr>
        <p:spPr>
          <a:xfrm>
            <a:off x="6588224" y="3219822"/>
            <a:ext cx="1080120" cy="338554"/>
          </a:xfrm>
          <a:prstGeom prst="rect">
            <a:avLst/>
          </a:prstGeom>
          <a:solidFill>
            <a:schemeClr val="bg1"/>
          </a:solidFill>
          <a:ln w="28575">
            <a:solidFill>
              <a:srgbClr val="3366CC"/>
            </a:solidFill>
          </a:ln>
          <a:effectLst>
            <a:outerShdw blurRad="50800" dist="38100" dir="2700000" algn="tl" rotWithShape="0">
              <a:prstClr val="black">
                <a:alpha val="40000"/>
              </a:prstClr>
            </a:outerShdw>
          </a:effectLst>
        </p:spPr>
        <p:txBody>
          <a:bodyPr wrap="square" rtlCol="0">
            <a:spAutoFit/>
          </a:bodyPr>
          <a:lstStyle/>
          <a:p>
            <a:pPr algn="ctr"/>
            <a:r>
              <a:rPr lang="fr-FR" sz="1600" b="1" dirty="0" err="1">
                <a:solidFill>
                  <a:schemeClr val="bg2">
                    <a:lumMod val="50000"/>
                  </a:schemeClr>
                </a:solidFill>
              </a:rPr>
              <a:t>Caen</a:t>
            </a:r>
            <a:r>
              <a:rPr lang="fr-FR" sz="1600" b="1" dirty="0" err="1">
                <a:solidFill>
                  <a:srgbClr val="3366CC"/>
                </a:solidFill>
              </a:rPr>
              <a:t>!</a:t>
            </a:r>
            <a:r>
              <a:rPr lang="fr-FR" sz="1600" b="1" dirty="0" err="1">
                <a:solidFill>
                  <a:srgbClr val="C00000"/>
                </a:solidFill>
              </a:rPr>
              <a:t>A</a:t>
            </a:r>
            <a:r>
              <a:rPr lang="fr-FR" sz="1600" b="1" dirty="0" err="1">
                <a:solidFill>
                  <a:srgbClr val="008000"/>
                </a:solidFill>
              </a:rPr>
              <a:t>2</a:t>
            </a:r>
            <a:endParaRPr lang="fr-FR" sz="1600" b="1" dirty="0">
              <a:solidFill>
                <a:srgbClr val="008000"/>
              </a:solidFill>
            </a:endParaRPr>
          </a:p>
        </p:txBody>
      </p:sp>
      <p:sp>
        <p:nvSpPr>
          <p:cNvPr id="71" name="ZoneTexte 70"/>
          <p:cNvSpPr txBox="1"/>
          <p:nvPr/>
        </p:nvSpPr>
        <p:spPr>
          <a:xfrm>
            <a:off x="5652120" y="2715766"/>
            <a:ext cx="648072" cy="338554"/>
          </a:xfrm>
          <a:prstGeom prst="rect">
            <a:avLst/>
          </a:prstGeom>
          <a:solidFill>
            <a:schemeClr val="bg1"/>
          </a:solidFill>
          <a:ln w="28575">
            <a:solidFill>
              <a:srgbClr val="008000"/>
            </a:solidFill>
          </a:ln>
          <a:effectLst>
            <a:outerShdw blurRad="50800" dist="38100" dir="2700000" algn="tl" rotWithShape="0">
              <a:prstClr val="black">
                <a:alpha val="40000"/>
              </a:prstClr>
            </a:outerShdw>
          </a:effectLst>
        </p:spPr>
        <p:txBody>
          <a:bodyPr wrap="square" rtlCol="0">
            <a:spAutoFit/>
          </a:bodyPr>
          <a:lstStyle/>
          <a:p>
            <a:pPr algn="ctr"/>
            <a:r>
              <a:rPr lang="fr-FR" sz="1600" b="1" dirty="0">
                <a:solidFill>
                  <a:srgbClr val="008000"/>
                </a:solidFill>
              </a:rPr>
              <a:t>2</a:t>
            </a:r>
          </a:p>
        </p:txBody>
      </p:sp>
      <p:sp>
        <p:nvSpPr>
          <p:cNvPr id="72" name="ZoneTexte 71"/>
          <p:cNvSpPr txBox="1"/>
          <p:nvPr/>
        </p:nvSpPr>
        <p:spPr>
          <a:xfrm>
            <a:off x="6804248" y="2715766"/>
            <a:ext cx="648072" cy="338554"/>
          </a:xfrm>
          <a:prstGeom prst="rect">
            <a:avLst/>
          </a:prstGeom>
          <a:solidFill>
            <a:schemeClr val="bg1"/>
          </a:solidFill>
          <a:ln w="28575">
            <a:solidFill>
              <a:srgbClr val="C00000"/>
            </a:solidFill>
          </a:ln>
          <a:effectLst>
            <a:outerShdw blurRad="50800" dist="38100" dir="2700000" algn="tl" rotWithShape="0">
              <a:prstClr val="black">
                <a:alpha val="40000"/>
              </a:prstClr>
            </a:outerShdw>
          </a:effectLst>
        </p:spPr>
        <p:txBody>
          <a:bodyPr wrap="square" rtlCol="0">
            <a:spAutoFit/>
          </a:bodyPr>
          <a:lstStyle/>
          <a:p>
            <a:pPr algn="ctr"/>
            <a:r>
              <a:rPr lang="fr-FR" sz="1600" b="1" dirty="0">
                <a:solidFill>
                  <a:srgbClr val="C00000"/>
                </a:solidFill>
              </a:rPr>
              <a:t>1</a:t>
            </a:r>
          </a:p>
        </p:txBody>
      </p:sp>
      <p:sp>
        <p:nvSpPr>
          <p:cNvPr id="73" name="ZoneTexte 72"/>
          <p:cNvSpPr txBox="1"/>
          <p:nvPr/>
        </p:nvSpPr>
        <p:spPr>
          <a:xfrm>
            <a:off x="7956376" y="2715766"/>
            <a:ext cx="648072" cy="338554"/>
          </a:xfrm>
          <a:prstGeom prst="rect">
            <a:avLst/>
          </a:prstGeom>
          <a:solidFill>
            <a:schemeClr val="bg1"/>
          </a:solidFill>
          <a:ln w="28575">
            <a:solidFill>
              <a:schemeClr val="bg2">
                <a:lumMod val="50000"/>
              </a:schemeClr>
            </a:solidFill>
          </a:ln>
          <a:effectLst>
            <a:outerShdw blurRad="50800" dist="38100" dir="2700000" algn="tl" rotWithShape="0">
              <a:prstClr val="black">
                <a:alpha val="40000"/>
              </a:prstClr>
            </a:outerShdw>
          </a:effectLst>
        </p:spPr>
        <p:txBody>
          <a:bodyPr wrap="square" rtlCol="0">
            <a:spAutoFit/>
          </a:bodyPr>
          <a:lstStyle/>
          <a:p>
            <a:pPr algn="ctr"/>
            <a:r>
              <a:rPr lang="fr-FR" sz="1600" b="1" dirty="0">
                <a:solidFill>
                  <a:schemeClr val="bg2">
                    <a:lumMod val="50000"/>
                  </a:schemeClr>
                </a:solidFill>
              </a:rPr>
              <a:t>Caen</a:t>
            </a:r>
          </a:p>
        </p:txBody>
      </p:sp>
      <p:sp>
        <p:nvSpPr>
          <p:cNvPr id="74" name="ZoneTexte 73"/>
          <p:cNvSpPr txBox="1"/>
          <p:nvPr/>
        </p:nvSpPr>
        <p:spPr>
          <a:xfrm>
            <a:off x="3923928" y="3745364"/>
            <a:ext cx="1080120"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b="1" dirty="0"/>
              <a:t>=</a:t>
            </a:r>
            <a:r>
              <a:rPr lang="fr-FR" sz="1600" b="1" dirty="0" err="1"/>
              <a:t>Caen!A2</a:t>
            </a:r>
            <a:endParaRPr lang="fr-FR" sz="1600" b="1" dirty="0"/>
          </a:p>
        </p:txBody>
      </p:sp>
      <p:sp>
        <p:nvSpPr>
          <p:cNvPr id="77" name="ZoneTexte 76"/>
          <p:cNvSpPr txBox="1"/>
          <p:nvPr/>
        </p:nvSpPr>
        <p:spPr>
          <a:xfrm>
            <a:off x="5364088" y="3745364"/>
            <a:ext cx="1080120"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b="1" dirty="0"/>
              <a:t>=</a:t>
            </a:r>
            <a:r>
              <a:rPr lang="fr-FR" sz="1600" b="1" dirty="0" err="1"/>
              <a:t>Caen!B2</a:t>
            </a:r>
            <a:endParaRPr lang="fr-FR" sz="1600" b="1" dirty="0"/>
          </a:p>
        </p:txBody>
      </p:sp>
      <p:sp>
        <p:nvSpPr>
          <p:cNvPr id="78" name="Flèche droite 77"/>
          <p:cNvSpPr/>
          <p:nvPr/>
        </p:nvSpPr>
        <p:spPr>
          <a:xfrm>
            <a:off x="5076056" y="3745364"/>
            <a:ext cx="360040" cy="288032"/>
          </a:xfrm>
          <a:prstGeom prst="rightArrow">
            <a:avLst>
              <a:gd name="adj1" fmla="val 50000"/>
              <a:gd name="adj2" fmla="val 102397"/>
            </a:avLst>
          </a:prstGeom>
          <a:solidFill>
            <a:srgbClr val="4F81BD">
              <a:alpha val="7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ZoneTexte 79"/>
          <p:cNvSpPr txBox="1"/>
          <p:nvPr/>
        </p:nvSpPr>
        <p:spPr>
          <a:xfrm>
            <a:off x="6804248" y="3723878"/>
            <a:ext cx="1080120"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b="1" dirty="0"/>
              <a:t>=</a:t>
            </a:r>
            <a:r>
              <a:rPr lang="fr-FR" sz="1600" b="1" dirty="0" err="1"/>
              <a:t>Caen!C2</a:t>
            </a:r>
            <a:endParaRPr lang="fr-FR" sz="1600" b="1" dirty="0"/>
          </a:p>
        </p:txBody>
      </p:sp>
      <p:sp>
        <p:nvSpPr>
          <p:cNvPr id="81" name="ZoneTexte 80"/>
          <p:cNvSpPr txBox="1"/>
          <p:nvPr/>
        </p:nvSpPr>
        <p:spPr>
          <a:xfrm>
            <a:off x="3923928" y="4393436"/>
            <a:ext cx="1080120"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b="1" dirty="0"/>
              <a:t>=</a:t>
            </a:r>
            <a:r>
              <a:rPr lang="fr-FR" sz="1600" b="1" dirty="0" err="1"/>
              <a:t>Caen!A3</a:t>
            </a:r>
            <a:endParaRPr lang="fr-FR" sz="1600" b="1" dirty="0"/>
          </a:p>
        </p:txBody>
      </p:sp>
      <p:sp>
        <p:nvSpPr>
          <p:cNvPr id="82" name="Flèche droite 81"/>
          <p:cNvSpPr/>
          <p:nvPr/>
        </p:nvSpPr>
        <p:spPr>
          <a:xfrm rot="5400000">
            <a:off x="4319972" y="4191930"/>
            <a:ext cx="360040" cy="288032"/>
          </a:xfrm>
          <a:prstGeom prst="rightArrow">
            <a:avLst>
              <a:gd name="adj1" fmla="val 50000"/>
              <a:gd name="adj2" fmla="val 102397"/>
            </a:avLst>
          </a:prstGeom>
          <a:solidFill>
            <a:srgbClr val="4F81BD">
              <a:alpha val="7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Flèche droite 78"/>
          <p:cNvSpPr/>
          <p:nvPr/>
        </p:nvSpPr>
        <p:spPr>
          <a:xfrm>
            <a:off x="6516216" y="3723878"/>
            <a:ext cx="360040" cy="288032"/>
          </a:xfrm>
          <a:prstGeom prst="rightArrow">
            <a:avLst>
              <a:gd name="adj1" fmla="val 50000"/>
              <a:gd name="adj2" fmla="val 102397"/>
            </a:avLst>
          </a:prstGeom>
          <a:solidFill>
            <a:srgbClr val="4F81BD">
              <a:alpha val="7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3" name="ZoneTexte 82"/>
          <p:cNvSpPr txBox="1"/>
          <p:nvPr/>
        </p:nvSpPr>
        <p:spPr>
          <a:xfrm>
            <a:off x="5364088" y="4371950"/>
            <a:ext cx="1080120"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b="1" dirty="0"/>
              <a:t>=</a:t>
            </a:r>
            <a:r>
              <a:rPr lang="fr-FR" sz="1600" b="1" dirty="0" err="1"/>
              <a:t>Caen!B3</a:t>
            </a:r>
            <a:endParaRPr lang="fr-FR" sz="1600" b="1" dirty="0"/>
          </a:p>
        </p:txBody>
      </p:sp>
      <p:sp>
        <p:nvSpPr>
          <p:cNvPr id="84" name="Flèche droite 83"/>
          <p:cNvSpPr/>
          <p:nvPr/>
        </p:nvSpPr>
        <p:spPr>
          <a:xfrm rot="5400000">
            <a:off x="5760132" y="4170444"/>
            <a:ext cx="360040" cy="288032"/>
          </a:xfrm>
          <a:prstGeom prst="rightArrow">
            <a:avLst>
              <a:gd name="adj1" fmla="val 50000"/>
              <a:gd name="adj2" fmla="val 102397"/>
            </a:avLst>
          </a:prstGeom>
          <a:solidFill>
            <a:srgbClr val="4F81BD">
              <a:alpha val="7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6804248" y="4371950"/>
            <a:ext cx="1080120"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b="1" dirty="0"/>
              <a:t>=</a:t>
            </a:r>
            <a:r>
              <a:rPr lang="fr-FR" sz="1600" b="1" dirty="0" err="1"/>
              <a:t>Caen!C3</a:t>
            </a:r>
            <a:endParaRPr lang="fr-FR" sz="1600" b="1" dirty="0"/>
          </a:p>
        </p:txBody>
      </p:sp>
      <p:sp>
        <p:nvSpPr>
          <p:cNvPr id="86" name="Flèche droite 85"/>
          <p:cNvSpPr/>
          <p:nvPr/>
        </p:nvSpPr>
        <p:spPr>
          <a:xfrm rot="5400000">
            <a:off x="7128284" y="4170444"/>
            <a:ext cx="360040" cy="288032"/>
          </a:xfrm>
          <a:prstGeom prst="rightArrow">
            <a:avLst>
              <a:gd name="adj1" fmla="val 50000"/>
              <a:gd name="adj2" fmla="val 102397"/>
            </a:avLst>
          </a:prstGeom>
          <a:solidFill>
            <a:srgbClr val="4F81BD">
              <a:alpha val="7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7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7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88"/>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8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7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78"/>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77"/>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8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79"/>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82"/>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84"/>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86"/>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1"/>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83"/>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2" grpId="0"/>
      <p:bldP spid="43" grpId="0" animBg="1"/>
      <p:bldP spid="44" grpId="0" animBg="1"/>
      <p:bldP spid="46" grpId="0" animBg="1"/>
      <p:bldP spid="47" grpId="0" animBg="1"/>
      <p:bldP spid="48" grpId="0"/>
      <p:bldP spid="49" grpId="0"/>
      <p:bldP spid="50" grpId="0" animBg="1"/>
      <p:bldP spid="51" grpId="0"/>
      <p:bldP spid="54" grpId="0" animBg="1"/>
      <p:bldP spid="55" grpId="0"/>
      <p:bldP spid="56" grpId="0" animBg="1"/>
      <p:bldP spid="57" grpId="0" animBg="1"/>
      <p:bldP spid="58" grpId="0" animBg="1"/>
      <p:bldP spid="60" grpId="0" animBg="1"/>
      <p:bldP spid="61" grpId="0"/>
      <p:bldP spid="62" grpId="0" animBg="1"/>
      <p:bldP spid="63" grpId="0" animBg="1"/>
      <p:bldP spid="65" grpId="0"/>
      <p:bldP spid="66" grpId="0"/>
      <p:bldP spid="67" grpId="0"/>
      <p:bldP spid="68" grpId="0" animBg="1"/>
      <p:bldP spid="71" grpId="0" animBg="1"/>
      <p:bldP spid="72" grpId="0" animBg="1"/>
      <p:bldP spid="73" grpId="0" animBg="1"/>
      <p:bldP spid="74" grpId="0" animBg="1"/>
      <p:bldP spid="77" grpId="0" animBg="1"/>
      <p:bldP spid="78" grpId="0" animBg="1"/>
      <p:bldP spid="80" grpId="0" animBg="1"/>
      <p:bldP spid="81" grpId="0" animBg="1"/>
      <p:bldP spid="82" grpId="0" animBg="1"/>
      <p:bldP spid="79" grpId="0" animBg="1"/>
      <p:bldP spid="83" grpId="0" animBg="1"/>
      <p:bldP spid="84" grpId="0" animBg="1"/>
      <p:bldP spid="85" grpId="0" animBg="1"/>
      <p:bldP spid="8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23528" y="699542"/>
            <a:ext cx="7776864" cy="923330"/>
          </a:xfrm>
          <a:prstGeom prst="rect">
            <a:avLst/>
          </a:prstGeom>
          <a:noFill/>
        </p:spPr>
        <p:txBody>
          <a:bodyPr wrap="square" rtlCol="0">
            <a:spAutoFit/>
          </a:bodyPr>
          <a:lstStyle/>
          <a:p>
            <a:pPr algn="just"/>
            <a:r>
              <a:rPr lang="fr-FR" dirty="0"/>
              <a:t>Les produits de la gamme logicielle Microsoft Office tel qu’Excel et le système d’exploitation Windows cités dans ce support sont des marques déposées par la société Microsoft Corporation.</a:t>
            </a:r>
          </a:p>
        </p:txBody>
      </p:sp>
      <p:sp>
        <p:nvSpPr>
          <p:cNvPr id="5" name="ZoneTexte 4"/>
          <p:cNvSpPr txBox="1"/>
          <p:nvPr/>
        </p:nvSpPr>
        <p:spPr>
          <a:xfrm>
            <a:off x="323528" y="1635646"/>
            <a:ext cx="7776864" cy="1200329"/>
          </a:xfrm>
          <a:prstGeom prst="rect">
            <a:avLst/>
          </a:prstGeom>
          <a:noFill/>
        </p:spPr>
        <p:txBody>
          <a:bodyPr wrap="square" rtlCol="0">
            <a:spAutoFit/>
          </a:bodyPr>
          <a:lstStyle/>
          <a:p>
            <a:pPr algn="just"/>
            <a:r>
              <a:rPr lang="fr-FR" dirty="0"/>
              <a:t>Les produits de la gamme logicielle Open Office ou Libre Office tel que Calc ainsi que des systèmes d’exploitation basés sur Linux sont des produits libres de droits. Toutefois, les évolutions et l’hébergement de ceux-ci sont coordonnés par les moyens techniques de la fondation Apache qui accepte les dons.</a:t>
            </a:r>
          </a:p>
        </p:txBody>
      </p:sp>
      <p:sp>
        <p:nvSpPr>
          <p:cNvPr id="6" name="ZoneTexte 5"/>
          <p:cNvSpPr txBox="1"/>
          <p:nvPr/>
        </p:nvSpPr>
        <p:spPr>
          <a:xfrm>
            <a:off x="323528" y="2859782"/>
            <a:ext cx="7848872" cy="923330"/>
          </a:xfrm>
          <a:prstGeom prst="rect">
            <a:avLst/>
          </a:prstGeom>
          <a:noFill/>
        </p:spPr>
        <p:txBody>
          <a:bodyPr wrap="square" rtlCol="0">
            <a:spAutoFit/>
          </a:bodyPr>
          <a:lstStyle/>
          <a:p>
            <a:pPr algn="just"/>
            <a:r>
              <a:rPr lang="fr-FR" dirty="0"/>
              <a:t>Les produits de la gamme logicielle hébergée par le Google Drive tel que </a:t>
            </a:r>
            <a:r>
              <a:rPr lang="fr-FR" dirty="0" err="1"/>
              <a:t>Gsheets</a:t>
            </a:r>
            <a:r>
              <a:rPr lang="fr-FR" dirty="0"/>
              <a:t> ainsi que le système d’exploitation Chrome OS sont des marques déposées par la Société Google.</a:t>
            </a:r>
          </a:p>
        </p:txBody>
      </p:sp>
      <p:sp>
        <p:nvSpPr>
          <p:cNvPr id="7" name="ZoneTexte 6"/>
          <p:cNvSpPr txBox="1"/>
          <p:nvPr/>
        </p:nvSpPr>
        <p:spPr>
          <a:xfrm>
            <a:off x="323528" y="3808660"/>
            <a:ext cx="7920880" cy="923330"/>
          </a:xfrm>
          <a:prstGeom prst="rect">
            <a:avLst/>
          </a:prstGeom>
          <a:noFill/>
        </p:spPr>
        <p:txBody>
          <a:bodyPr wrap="square" rtlCol="0">
            <a:spAutoFit/>
          </a:bodyPr>
          <a:lstStyle/>
          <a:p>
            <a:pPr algn="just"/>
            <a:r>
              <a:rPr lang="fr-FR" dirty="0">
                <a:solidFill>
                  <a:srgbClr val="3366CC"/>
                </a:solidFill>
              </a:rPr>
              <a:t>Ainsi, pour faciliter l’écriture, Il sera écrit « Excel », « Calc » et « </a:t>
            </a:r>
            <a:r>
              <a:rPr lang="fr-FR" dirty="0" err="1">
                <a:solidFill>
                  <a:srgbClr val="3366CC"/>
                </a:solidFill>
              </a:rPr>
              <a:t>Gsheets</a:t>
            </a:r>
            <a:r>
              <a:rPr lang="fr-FR" dirty="0">
                <a:solidFill>
                  <a:srgbClr val="3366CC"/>
                </a:solidFill>
              </a:rPr>
              <a:t> » mais il faudra comprendre « Microsoft  Office Excel », « Open Office Calc » et « Google </a:t>
            </a:r>
            <a:r>
              <a:rPr lang="fr-FR" dirty="0" err="1">
                <a:solidFill>
                  <a:srgbClr val="3366CC"/>
                </a:solidFill>
              </a:rPr>
              <a:t>Sheets</a:t>
            </a:r>
            <a:r>
              <a:rPr lang="fr-FR" dirty="0">
                <a:solidFill>
                  <a:srgbClr val="3366CC"/>
                </a:solidFill>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734481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SOMMEPROD / SUMPRODUCT</a:t>
            </a:r>
          </a:p>
          <a:p>
            <a:r>
              <a:rPr lang="fr-FR" sz="1400" dirty="0">
                <a:latin typeface="Arial Black" pitchFamily="34" charset="0"/>
              </a:rPr>
              <a:t>Usage initial</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6a</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08" name="ZoneTexte 107"/>
          <p:cNvSpPr txBox="1"/>
          <p:nvPr/>
        </p:nvSpPr>
        <p:spPr>
          <a:xfrm>
            <a:off x="2123728" y="843558"/>
            <a:ext cx="4464496"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SOMMEPROD( </a:t>
            </a:r>
            <a:r>
              <a:rPr lang="fr-FR" b="1" dirty="0">
                <a:solidFill>
                  <a:srgbClr val="3366CC"/>
                </a:solidFill>
              </a:rPr>
              <a:t>Matrice1</a:t>
            </a:r>
            <a:r>
              <a:rPr lang="fr-FR" b="1" dirty="0"/>
              <a:t>;[</a:t>
            </a:r>
            <a:r>
              <a:rPr lang="fr-FR" b="1" dirty="0">
                <a:solidFill>
                  <a:srgbClr val="008000"/>
                </a:solidFill>
              </a:rPr>
              <a:t>Matrice2</a:t>
            </a:r>
            <a:r>
              <a:rPr lang="fr-FR" b="1" dirty="0"/>
              <a:t>]</a:t>
            </a:r>
            <a:r>
              <a:rPr lang="fr-FR" b="1" dirty="0">
                <a:solidFill>
                  <a:srgbClr val="008000"/>
                </a:solidFill>
              </a:rPr>
              <a:t> </a:t>
            </a:r>
            <a:r>
              <a:rPr lang="fr-FR" b="1" dirty="0"/>
              <a:t>…)</a:t>
            </a:r>
          </a:p>
        </p:txBody>
      </p:sp>
      <p:pic>
        <p:nvPicPr>
          <p:cNvPr id="109" name="Image 108"/>
          <p:cNvPicPr/>
          <p:nvPr/>
        </p:nvPicPr>
        <p:blipFill>
          <a:blip r:embed="rId3" cstate="print">
            <a:clrChange>
              <a:clrFrom>
                <a:srgbClr val="FEF9FB"/>
              </a:clrFrom>
              <a:clrTo>
                <a:srgbClr val="FEF9FB">
                  <a:alpha val="0"/>
                </a:srgbClr>
              </a:clrTo>
            </a:clrChange>
          </a:blip>
          <a:srcRect/>
          <a:stretch>
            <a:fillRect/>
          </a:stretch>
        </p:blipFill>
        <p:spPr bwMode="auto">
          <a:xfrm>
            <a:off x="1691680" y="915566"/>
            <a:ext cx="360040" cy="432048"/>
          </a:xfrm>
          <a:prstGeom prst="rect">
            <a:avLst/>
          </a:prstGeom>
          <a:noFill/>
          <a:ln w="9525">
            <a:noFill/>
            <a:miter lim="800000"/>
            <a:headEnd/>
            <a:tailEnd/>
          </a:ln>
        </p:spPr>
      </p:pic>
      <p:pic>
        <p:nvPicPr>
          <p:cNvPr id="110" name="Image 109"/>
          <p:cNvPicPr/>
          <p:nvPr/>
        </p:nvPicPr>
        <p:blipFill>
          <a:blip r:embed="rId4" cstate="print"/>
          <a:srcRect/>
          <a:stretch>
            <a:fillRect/>
          </a:stretch>
        </p:blipFill>
        <p:spPr bwMode="auto">
          <a:xfrm>
            <a:off x="1331640" y="915566"/>
            <a:ext cx="360040" cy="360040"/>
          </a:xfrm>
          <a:prstGeom prst="rect">
            <a:avLst/>
          </a:prstGeom>
          <a:noFill/>
          <a:ln w="9525">
            <a:noFill/>
            <a:miter lim="800000"/>
            <a:headEnd/>
            <a:tailEnd/>
          </a:ln>
        </p:spPr>
      </p:pic>
      <p:pic>
        <p:nvPicPr>
          <p:cNvPr id="111" name="Image 110"/>
          <p:cNvPicPr/>
          <p:nvPr/>
        </p:nvPicPr>
        <p:blipFill>
          <a:blip r:embed="rId5" cstate="print"/>
          <a:srcRect/>
          <a:stretch>
            <a:fillRect/>
          </a:stretch>
        </p:blipFill>
        <p:spPr bwMode="auto">
          <a:xfrm>
            <a:off x="1691680" y="1419622"/>
            <a:ext cx="360040" cy="360040"/>
          </a:xfrm>
          <a:prstGeom prst="rect">
            <a:avLst/>
          </a:prstGeom>
          <a:noFill/>
          <a:ln w="9525">
            <a:noFill/>
            <a:miter lim="800000"/>
            <a:headEnd/>
            <a:tailEnd/>
          </a:ln>
        </p:spPr>
      </p:pic>
      <p:sp>
        <p:nvSpPr>
          <p:cNvPr id="58" name="ZoneTexte 57"/>
          <p:cNvSpPr txBox="1"/>
          <p:nvPr/>
        </p:nvSpPr>
        <p:spPr>
          <a:xfrm>
            <a:off x="2123728" y="1347614"/>
            <a:ext cx="4464496"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SUMPRODUCT( </a:t>
            </a:r>
            <a:r>
              <a:rPr lang="fr-FR" b="1" dirty="0">
                <a:solidFill>
                  <a:srgbClr val="3366CC"/>
                </a:solidFill>
              </a:rPr>
              <a:t>Matrice1</a:t>
            </a:r>
            <a:r>
              <a:rPr lang="fr-FR" b="1" dirty="0"/>
              <a:t>;[</a:t>
            </a:r>
            <a:r>
              <a:rPr lang="fr-FR" b="1" dirty="0">
                <a:solidFill>
                  <a:srgbClr val="008000"/>
                </a:solidFill>
              </a:rPr>
              <a:t>Matrice2</a:t>
            </a:r>
            <a:r>
              <a:rPr lang="fr-FR" b="1" dirty="0"/>
              <a:t>]</a:t>
            </a:r>
            <a:r>
              <a:rPr lang="fr-FR" b="1" dirty="0">
                <a:solidFill>
                  <a:srgbClr val="008000"/>
                </a:solidFill>
              </a:rPr>
              <a:t> </a:t>
            </a:r>
            <a:r>
              <a:rPr lang="fr-FR" b="1" dirty="0"/>
              <a:t>…)</a:t>
            </a:r>
          </a:p>
        </p:txBody>
      </p:sp>
      <p:cxnSp>
        <p:nvCxnSpPr>
          <p:cNvPr id="59" name="Connecteur droit 58"/>
          <p:cNvCxnSpPr/>
          <p:nvPr/>
        </p:nvCxnSpPr>
        <p:spPr>
          <a:xfrm>
            <a:off x="899592" y="2809260"/>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 name="Connecteur droit 59"/>
          <p:cNvCxnSpPr/>
          <p:nvPr/>
        </p:nvCxnSpPr>
        <p:spPr>
          <a:xfrm>
            <a:off x="2051720" y="2809260"/>
            <a:ext cx="0"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 name="Connecteur droit 60"/>
          <p:cNvCxnSpPr/>
          <p:nvPr/>
        </p:nvCxnSpPr>
        <p:spPr>
          <a:xfrm>
            <a:off x="3095328" y="2809260"/>
            <a:ext cx="36512"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flipH="1">
            <a:off x="863080" y="3385324"/>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3" name="Connecteur droit 62"/>
          <p:cNvCxnSpPr/>
          <p:nvPr/>
        </p:nvCxnSpPr>
        <p:spPr>
          <a:xfrm flipH="1">
            <a:off x="863080" y="3097292"/>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4" name="Rectangle 63"/>
          <p:cNvSpPr/>
          <p:nvPr/>
        </p:nvSpPr>
        <p:spPr>
          <a:xfrm>
            <a:off x="899592" y="2449220"/>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5" name="Rectangle 64"/>
          <p:cNvSpPr/>
          <p:nvPr/>
        </p:nvSpPr>
        <p:spPr>
          <a:xfrm>
            <a:off x="2051720" y="2449220"/>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8" name="ZoneTexte 67"/>
          <p:cNvSpPr txBox="1"/>
          <p:nvPr/>
        </p:nvSpPr>
        <p:spPr>
          <a:xfrm>
            <a:off x="1403648" y="2449220"/>
            <a:ext cx="288032" cy="369332"/>
          </a:xfrm>
          <a:prstGeom prst="rect">
            <a:avLst/>
          </a:prstGeom>
          <a:noFill/>
        </p:spPr>
        <p:txBody>
          <a:bodyPr wrap="square" rtlCol="0">
            <a:spAutoFit/>
          </a:bodyPr>
          <a:lstStyle/>
          <a:p>
            <a:r>
              <a:rPr lang="fr-FR" b="1" dirty="0"/>
              <a:t>A</a:t>
            </a:r>
          </a:p>
        </p:txBody>
      </p:sp>
      <p:sp>
        <p:nvSpPr>
          <p:cNvPr id="71" name="ZoneTexte 70"/>
          <p:cNvSpPr txBox="1"/>
          <p:nvPr/>
        </p:nvSpPr>
        <p:spPr>
          <a:xfrm>
            <a:off x="2483768" y="2449220"/>
            <a:ext cx="288032" cy="369332"/>
          </a:xfrm>
          <a:prstGeom prst="rect">
            <a:avLst/>
          </a:prstGeom>
          <a:noFill/>
        </p:spPr>
        <p:txBody>
          <a:bodyPr wrap="square" rtlCol="0">
            <a:spAutoFit/>
          </a:bodyPr>
          <a:lstStyle/>
          <a:p>
            <a:r>
              <a:rPr lang="fr-FR" b="1" dirty="0"/>
              <a:t>B</a:t>
            </a:r>
          </a:p>
        </p:txBody>
      </p:sp>
      <p:sp>
        <p:nvSpPr>
          <p:cNvPr id="72" name="Rectangle 71"/>
          <p:cNvSpPr/>
          <p:nvPr/>
        </p:nvSpPr>
        <p:spPr>
          <a:xfrm>
            <a:off x="539552" y="280926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3" name="Rectangle 72"/>
          <p:cNvSpPr/>
          <p:nvPr/>
        </p:nvSpPr>
        <p:spPr>
          <a:xfrm>
            <a:off x="539552" y="309729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4" name="Rectangle 73"/>
          <p:cNvSpPr/>
          <p:nvPr/>
        </p:nvSpPr>
        <p:spPr>
          <a:xfrm>
            <a:off x="539552" y="338532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6" name="ZoneTexte 75"/>
          <p:cNvSpPr txBox="1"/>
          <p:nvPr/>
        </p:nvSpPr>
        <p:spPr>
          <a:xfrm>
            <a:off x="539552" y="2809260"/>
            <a:ext cx="288032" cy="338554"/>
          </a:xfrm>
          <a:prstGeom prst="rect">
            <a:avLst/>
          </a:prstGeom>
          <a:noFill/>
        </p:spPr>
        <p:txBody>
          <a:bodyPr wrap="square" rtlCol="0">
            <a:spAutoFit/>
          </a:bodyPr>
          <a:lstStyle/>
          <a:p>
            <a:r>
              <a:rPr lang="fr-FR" sz="1600" b="1" dirty="0"/>
              <a:t>1</a:t>
            </a:r>
          </a:p>
        </p:txBody>
      </p:sp>
      <p:sp>
        <p:nvSpPr>
          <p:cNvPr id="78" name="ZoneTexte 77"/>
          <p:cNvSpPr txBox="1"/>
          <p:nvPr/>
        </p:nvSpPr>
        <p:spPr>
          <a:xfrm>
            <a:off x="539552" y="3097292"/>
            <a:ext cx="288032" cy="338554"/>
          </a:xfrm>
          <a:prstGeom prst="rect">
            <a:avLst/>
          </a:prstGeom>
          <a:noFill/>
        </p:spPr>
        <p:txBody>
          <a:bodyPr wrap="square" rtlCol="0">
            <a:spAutoFit/>
          </a:bodyPr>
          <a:lstStyle/>
          <a:p>
            <a:r>
              <a:rPr lang="fr-FR" sz="1600" b="1" dirty="0"/>
              <a:t>2</a:t>
            </a:r>
          </a:p>
        </p:txBody>
      </p:sp>
      <p:sp>
        <p:nvSpPr>
          <p:cNvPr id="83" name="ZoneTexte 82"/>
          <p:cNvSpPr txBox="1"/>
          <p:nvPr/>
        </p:nvSpPr>
        <p:spPr>
          <a:xfrm>
            <a:off x="539552" y="3385324"/>
            <a:ext cx="288032" cy="338554"/>
          </a:xfrm>
          <a:prstGeom prst="rect">
            <a:avLst/>
          </a:prstGeom>
          <a:noFill/>
        </p:spPr>
        <p:txBody>
          <a:bodyPr wrap="square" rtlCol="0">
            <a:spAutoFit/>
          </a:bodyPr>
          <a:lstStyle/>
          <a:p>
            <a:r>
              <a:rPr lang="fr-FR" sz="1600" b="1" dirty="0"/>
              <a:t>3</a:t>
            </a:r>
          </a:p>
        </p:txBody>
      </p:sp>
      <p:cxnSp>
        <p:nvCxnSpPr>
          <p:cNvPr id="84" name="Connecteur droit 83"/>
          <p:cNvCxnSpPr/>
          <p:nvPr/>
        </p:nvCxnSpPr>
        <p:spPr>
          <a:xfrm flipH="1">
            <a:off x="827584" y="3673356"/>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 name="Connecteur droit 85"/>
          <p:cNvCxnSpPr/>
          <p:nvPr/>
        </p:nvCxnSpPr>
        <p:spPr>
          <a:xfrm flipH="1">
            <a:off x="863080" y="3673356"/>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7" name="Rectangle 86"/>
          <p:cNvSpPr/>
          <p:nvPr/>
        </p:nvSpPr>
        <p:spPr>
          <a:xfrm>
            <a:off x="539552" y="367335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88" name="ZoneTexte 87"/>
          <p:cNvSpPr txBox="1"/>
          <p:nvPr/>
        </p:nvSpPr>
        <p:spPr>
          <a:xfrm>
            <a:off x="539552" y="3673356"/>
            <a:ext cx="288032" cy="338554"/>
          </a:xfrm>
          <a:prstGeom prst="rect">
            <a:avLst/>
          </a:prstGeom>
          <a:noFill/>
        </p:spPr>
        <p:txBody>
          <a:bodyPr wrap="square" rtlCol="0">
            <a:spAutoFit/>
          </a:bodyPr>
          <a:lstStyle/>
          <a:p>
            <a:r>
              <a:rPr lang="fr-FR" sz="1600" b="1" dirty="0"/>
              <a:t>4</a:t>
            </a:r>
          </a:p>
        </p:txBody>
      </p:sp>
      <p:cxnSp>
        <p:nvCxnSpPr>
          <p:cNvPr id="89" name="Connecteur droit 88"/>
          <p:cNvCxnSpPr/>
          <p:nvPr/>
        </p:nvCxnSpPr>
        <p:spPr>
          <a:xfrm flipH="1">
            <a:off x="827584" y="3961388"/>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Connecteur droit 93"/>
          <p:cNvCxnSpPr/>
          <p:nvPr/>
        </p:nvCxnSpPr>
        <p:spPr>
          <a:xfrm flipH="1">
            <a:off x="863080" y="3961388"/>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5" name="Rectangle 94"/>
          <p:cNvSpPr/>
          <p:nvPr/>
        </p:nvSpPr>
        <p:spPr>
          <a:xfrm>
            <a:off x="539552" y="396138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7" name="ZoneTexte 96"/>
          <p:cNvSpPr txBox="1"/>
          <p:nvPr/>
        </p:nvSpPr>
        <p:spPr>
          <a:xfrm>
            <a:off x="539552" y="3961388"/>
            <a:ext cx="288032" cy="338554"/>
          </a:xfrm>
          <a:prstGeom prst="rect">
            <a:avLst/>
          </a:prstGeom>
          <a:noFill/>
        </p:spPr>
        <p:txBody>
          <a:bodyPr wrap="square" rtlCol="0">
            <a:spAutoFit/>
          </a:bodyPr>
          <a:lstStyle/>
          <a:p>
            <a:r>
              <a:rPr lang="fr-FR" sz="1600" b="1" dirty="0"/>
              <a:t>5</a:t>
            </a:r>
          </a:p>
        </p:txBody>
      </p:sp>
      <p:cxnSp>
        <p:nvCxnSpPr>
          <p:cNvPr id="98" name="Connecteur droit 97"/>
          <p:cNvCxnSpPr/>
          <p:nvPr/>
        </p:nvCxnSpPr>
        <p:spPr>
          <a:xfrm flipH="1">
            <a:off x="827584" y="4249420"/>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2" name="ZoneTexte 101"/>
          <p:cNvSpPr txBox="1"/>
          <p:nvPr/>
        </p:nvSpPr>
        <p:spPr>
          <a:xfrm>
            <a:off x="899592" y="3385324"/>
            <a:ext cx="1152128" cy="338554"/>
          </a:xfrm>
          <a:prstGeom prst="rect">
            <a:avLst/>
          </a:prstGeom>
          <a:noFill/>
        </p:spPr>
        <p:txBody>
          <a:bodyPr wrap="square" rtlCol="0">
            <a:spAutoFit/>
          </a:bodyPr>
          <a:lstStyle/>
          <a:p>
            <a:pPr algn="r"/>
            <a:r>
              <a:rPr lang="fr-FR" sz="1600" dirty="0"/>
              <a:t>3</a:t>
            </a:r>
          </a:p>
        </p:txBody>
      </p:sp>
      <p:sp>
        <p:nvSpPr>
          <p:cNvPr id="129" name="ZoneTexte 128"/>
          <p:cNvSpPr txBox="1"/>
          <p:nvPr/>
        </p:nvSpPr>
        <p:spPr>
          <a:xfrm>
            <a:off x="1979712" y="2787774"/>
            <a:ext cx="1152128" cy="338554"/>
          </a:xfrm>
          <a:prstGeom prst="rect">
            <a:avLst/>
          </a:prstGeom>
          <a:noFill/>
        </p:spPr>
        <p:txBody>
          <a:bodyPr wrap="square" rtlCol="0">
            <a:spAutoFit/>
          </a:bodyPr>
          <a:lstStyle/>
          <a:p>
            <a:pPr algn="r"/>
            <a:r>
              <a:rPr lang="fr-FR" sz="1600" dirty="0"/>
              <a:t>2</a:t>
            </a:r>
          </a:p>
        </p:txBody>
      </p:sp>
      <p:sp>
        <p:nvSpPr>
          <p:cNvPr id="130" name="ZoneTexte 129"/>
          <p:cNvSpPr txBox="1"/>
          <p:nvPr/>
        </p:nvSpPr>
        <p:spPr>
          <a:xfrm>
            <a:off x="899592" y="2787774"/>
            <a:ext cx="1152128" cy="338554"/>
          </a:xfrm>
          <a:prstGeom prst="rect">
            <a:avLst/>
          </a:prstGeom>
          <a:noFill/>
        </p:spPr>
        <p:txBody>
          <a:bodyPr wrap="square" rtlCol="0">
            <a:spAutoFit/>
          </a:bodyPr>
          <a:lstStyle/>
          <a:p>
            <a:pPr algn="r"/>
            <a:r>
              <a:rPr lang="fr-FR" sz="1600" dirty="0"/>
              <a:t>5</a:t>
            </a:r>
          </a:p>
        </p:txBody>
      </p:sp>
      <p:sp>
        <p:nvSpPr>
          <p:cNvPr id="131" name="ZoneTexte 130"/>
          <p:cNvSpPr txBox="1"/>
          <p:nvPr/>
        </p:nvSpPr>
        <p:spPr>
          <a:xfrm>
            <a:off x="1403648" y="3075806"/>
            <a:ext cx="648072" cy="338554"/>
          </a:xfrm>
          <a:prstGeom prst="rect">
            <a:avLst/>
          </a:prstGeom>
          <a:noFill/>
        </p:spPr>
        <p:txBody>
          <a:bodyPr wrap="square" rtlCol="0">
            <a:spAutoFit/>
          </a:bodyPr>
          <a:lstStyle/>
          <a:p>
            <a:pPr algn="r"/>
            <a:r>
              <a:rPr lang="fr-FR" sz="1600" dirty="0"/>
              <a:t>4</a:t>
            </a:r>
          </a:p>
        </p:txBody>
      </p:sp>
      <p:sp>
        <p:nvSpPr>
          <p:cNvPr id="132" name="ZoneTexte 131"/>
          <p:cNvSpPr txBox="1"/>
          <p:nvPr/>
        </p:nvSpPr>
        <p:spPr>
          <a:xfrm>
            <a:off x="2123728" y="3075806"/>
            <a:ext cx="1008112" cy="338554"/>
          </a:xfrm>
          <a:prstGeom prst="rect">
            <a:avLst/>
          </a:prstGeom>
          <a:noFill/>
        </p:spPr>
        <p:txBody>
          <a:bodyPr wrap="square" rtlCol="0">
            <a:spAutoFit/>
          </a:bodyPr>
          <a:lstStyle/>
          <a:p>
            <a:pPr algn="r"/>
            <a:r>
              <a:rPr lang="fr-FR" sz="1600" dirty="0"/>
              <a:t>3</a:t>
            </a:r>
          </a:p>
        </p:txBody>
      </p:sp>
      <p:sp>
        <p:nvSpPr>
          <p:cNvPr id="133" name="ZoneTexte 132"/>
          <p:cNvSpPr txBox="1"/>
          <p:nvPr/>
        </p:nvSpPr>
        <p:spPr>
          <a:xfrm>
            <a:off x="2483768" y="3385324"/>
            <a:ext cx="648072" cy="338554"/>
          </a:xfrm>
          <a:prstGeom prst="rect">
            <a:avLst/>
          </a:prstGeom>
          <a:noFill/>
        </p:spPr>
        <p:txBody>
          <a:bodyPr wrap="square" rtlCol="0">
            <a:spAutoFit/>
          </a:bodyPr>
          <a:lstStyle/>
          <a:p>
            <a:pPr algn="r"/>
            <a:r>
              <a:rPr lang="fr-FR" sz="1600" dirty="0"/>
              <a:t>5</a:t>
            </a:r>
          </a:p>
        </p:txBody>
      </p:sp>
      <p:sp>
        <p:nvSpPr>
          <p:cNvPr id="134" name="Rectangle 133"/>
          <p:cNvSpPr/>
          <p:nvPr/>
        </p:nvSpPr>
        <p:spPr>
          <a:xfrm>
            <a:off x="3707904" y="2470125"/>
            <a:ext cx="3067828" cy="461665"/>
          </a:xfrm>
          <a:prstGeom prst="rect">
            <a:avLst/>
          </a:prstGeom>
        </p:spPr>
        <p:txBody>
          <a:bodyPr wrap="none">
            <a:spAutoFit/>
          </a:bodyPr>
          <a:lstStyle/>
          <a:p>
            <a:r>
              <a:rPr lang="fr-FR" sz="2400" b="1" dirty="0"/>
              <a:t>=</a:t>
            </a:r>
            <a:r>
              <a:rPr lang="fr-FR" b="1" dirty="0"/>
              <a:t>SOMMEPROD(</a:t>
            </a:r>
            <a:r>
              <a:rPr lang="fr-FR" b="1" dirty="0">
                <a:solidFill>
                  <a:srgbClr val="3366CC"/>
                </a:solidFill>
              </a:rPr>
              <a:t>A1:A3</a:t>
            </a:r>
            <a:r>
              <a:rPr lang="fr-FR" b="1" dirty="0"/>
              <a:t>;</a:t>
            </a:r>
            <a:r>
              <a:rPr lang="fr-FR" b="1" dirty="0">
                <a:solidFill>
                  <a:srgbClr val="008000"/>
                </a:solidFill>
              </a:rPr>
              <a:t>B1:B3</a:t>
            </a:r>
            <a:r>
              <a:rPr lang="fr-FR" b="1" dirty="0"/>
              <a:t>)</a:t>
            </a:r>
          </a:p>
        </p:txBody>
      </p:sp>
      <p:sp>
        <p:nvSpPr>
          <p:cNvPr id="135" name="Rectangle 134"/>
          <p:cNvSpPr/>
          <p:nvPr/>
        </p:nvSpPr>
        <p:spPr>
          <a:xfrm>
            <a:off x="899592" y="2787774"/>
            <a:ext cx="1152128"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6" name="Rectangle 135"/>
          <p:cNvSpPr/>
          <p:nvPr/>
        </p:nvSpPr>
        <p:spPr>
          <a:xfrm>
            <a:off x="2051720" y="2787774"/>
            <a:ext cx="1080120" cy="864096"/>
          </a:xfrm>
          <a:prstGeom prst="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7" name="Rectangle 136"/>
          <p:cNvSpPr/>
          <p:nvPr/>
        </p:nvSpPr>
        <p:spPr>
          <a:xfrm>
            <a:off x="3707904" y="2758157"/>
            <a:ext cx="3136308" cy="461665"/>
          </a:xfrm>
          <a:prstGeom prst="rect">
            <a:avLst/>
          </a:prstGeom>
        </p:spPr>
        <p:txBody>
          <a:bodyPr wrap="none">
            <a:spAutoFit/>
          </a:bodyPr>
          <a:lstStyle/>
          <a:p>
            <a:r>
              <a:rPr lang="fr-FR" sz="2400" b="1" dirty="0"/>
              <a:t>=</a:t>
            </a:r>
            <a:r>
              <a:rPr lang="fr-FR" b="1" dirty="0"/>
              <a:t>SUMPRODUCT(</a:t>
            </a:r>
            <a:r>
              <a:rPr lang="fr-FR" b="1" dirty="0">
                <a:solidFill>
                  <a:srgbClr val="3366CC"/>
                </a:solidFill>
              </a:rPr>
              <a:t>A1:A3</a:t>
            </a:r>
            <a:r>
              <a:rPr lang="fr-FR" b="1" dirty="0"/>
              <a:t>;</a:t>
            </a:r>
            <a:r>
              <a:rPr lang="fr-FR" b="1" dirty="0">
                <a:solidFill>
                  <a:srgbClr val="008000"/>
                </a:solidFill>
              </a:rPr>
              <a:t>B1:B3</a:t>
            </a:r>
            <a:r>
              <a:rPr lang="fr-FR" b="1" dirty="0"/>
              <a:t>)</a:t>
            </a:r>
          </a:p>
        </p:txBody>
      </p:sp>
      <p:sp>
        <p:nvSpPr>
          <p:cNvPr id="138" name="ZoneTexte 137"/>
          <p:cNvSpPr txBox="1"/>
          <p:nvPr/>
        </p:nvSpPr>
        <p:spPr>
          <a:xfrm>
            <a:off x="7020272" y="2706474"/>
            <a:ext cx="72008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37</a:t>
            </a:r>
          </a:p>
        </p:txBody>
      </p:sp>
      <p:sp>
        <p:nvSpPr>
          <p:cNvPr id="139" name="ZoneTexte 138"/>
          <p:cNvSpPr txBox="1"/>
          <p:nvPr/>
        </p:nvSpPr>
        <p:spPr>
          <a:xfrm>
            <a:off x="611560" y="1914386"/>
            <a:ext cx="8064896" cy="369332"/>
          </a:xfrm>
          <a:prstGeom prst="rect">
            <a:avLst/>
          </a:prstGeom>
          <a:noFill/>
        </p:spPr>
        <p:txBody>
          <a:bodyPr wrap="square" rtlCol="0">
            <a:spAutoFit/>
          </a:bodyPr>
          <a:lstStyle/>
          <a:p>
            <a:r>
              <a:rPr lang="fr-FR" dirty="0"/>
              <a:t>Fait la somme des produits des plages comparées.</a:t>
            </a:r>
          </a:p>
        </p:txBody>
      </p:sp>
      <p:sp>
        <p:nvSpPr>
          <p:cNvPr id="140" name="Rectangle 139"/>
          <p:cNvSpPr/>
          <p:nvPr/>
        </p:nvSpPr>
        <p:spPr>
          <a:xfrm>
            <a:off x="3779912" y="3262213"/>
            <a:ext cx="2584362" cy="461665"/>
          </a:xfrm>
          <a:prstGeom prst="rect">
            <a:avLst/>
          </a:prstGeom>
        </p:spPr>
        <p:txBody>
          <a:bodyPr wrap="none">
            <a:spAutoFit/>
          </a:bodyPr>
          <a:lstStyle/>
          <a:p>
            <a:r>
              <a:rPr lang="fr-FR" sz="2400" b="1" dirty="0"/>
              <a:t>=</a:t>
            </a:r>
            <a:r>
              <a:rPr lang="fr-FR" b="1" dirty="0">
                <a:solidFill>
                  <a:srgbClr val="3366CC"/>
                </a:solidFill>
              </a:rPr>
              <a:t>A1*</a:t>
            </a:r>
            <a:r>
              <a:rPr lang="fr-FR" b="1" dirty="0">
                <a:solidFill>
                  <a:srgbClr val="008000"/>
                </a:solidFill>
              </a:rPr>
              <a:t>B1</a:t>
            </a:r>
            <a:r>
              <a:rPr lang="fr-FR" b="1" dirty="0"/>
              <a:t>+</a:t>
            </a:r>
            <a:r>
              <a:rPr lang="fr-FR" b="1" dirty="0">
                <a:solidFill>
                  <a:srgbClr val="3366CC"/>
                </a:solidFill>
              </a:rPr>
              <a:t> A2*</a:t>
            </a:r>
            <a:r>
              <a:rPr lang="fr-FR" b="1" dirty="0">
                <a:solidFill>
                  <a:srgbClr val="008000"/>
                </a:solidFill>
              </a:rPr>
              <a:t>B2</a:t>
            </a:r>
            <a:r>
              <a:rPr lang="fr-FR" b="1" dirty="0"/>
              <a:t> +</a:t>
            </a:r>
            <a:r>
              <a:rPr lang="fr-FR" b="1" dirty="0">
                <a:solidFill>
                  <a:srgbClr val="3366CC"/>
                </a:solidFill>
              </a:rPr>
              <a:t> A3*</a:t>
            </a:r>
            <a:r>
              <a:rPr lang="fr-FR" b="1" dirty="0">
                <a:solidFill>
                  <a:srgbClr val="008000"/>
                </a:solidFill>
              </a:rPr>
              <a:t>B3</a:t>
            </a:r>
            <a:endParaRPr lang="fr-FR" b="1" dirty="0"/>
          </a:p>
        </p:txBody>
      </p:sp>
      <p:sp>
        <p:nvSpPr>
          <p:cNvPr id="141" name="Rectangle 140"/>
          <p:cNvSpPr/>
          <p:nvPr/>
        </p:nvSpPr>
        <p:spPr>
          <a:xfrm>
            <a:off x="3779912" y="3550245"/>
            <a:ext cx="1483098" cy="461665"/>
          </a:xfrm>
          <a:prstGeom prst="rect">
            <a:avLst/>
          </a:prstGeom>
        </p:spPr>
        <p:txBody>
          <a:bodyPr wrap="none">
            <a:spAutoFit/>
          </a:bodyPr>
          <a:lstStyle/>
          <a:p>
            <a:r>
              <a:rPr lang="fr-FR" sz="2400" b="1" dirty="0"/>
              <a:t>=</a:t>
            </a:r>
            <a:r>
              <a:rPr lang="fr-FR" b="1" dirty="0">
                <a:solidFill>
                  <a:srgbClr val="3366CC"/>
                </a:solidFill>
              </a:rPr>
              <a:t>10 </a:t>
            </a:r>
            <a:r>
              <a:rPr lang="fr-FR" b="1" dirty="0"/>
              <a:t>+ </a:t>
            </a:r>
            <a:r>
              <a:rPr lang="fr-FR" b="1" dirty="0">
                <a:solidFill>
                  <a:srgbClr val="3366CC"/>
                </a:solidFill>
              </a:rPr>
              <a:t>12</a:t>
            </a:r>
            <a:r>
              <a:rPr lang="fr-FR" b="1" dirty="0"/>
              <a:t> +</a:t>
            </a:r>
            <a:r>
              <a:rPr lang="fr-FR" b="1" dirty="0">
                <a:solidFill>
                  <a:srgbClr val="3366CC"/>
                </a:solidFill>
              </a:rPr>
              <a:t> 15</a:t>
            </a:r>
            <a:endParaRPr lang="fr-F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7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3"/>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8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8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88"/>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9"/>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9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9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97"/>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9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0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2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3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31"/>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3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33"/>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35"/>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36"/>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34"/>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37"/>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138"/>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140"/>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1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 grpId="0" animBg="1"/>
      <p:bldP spid="58" grpId="0" animBg="1"/>
      <p:bldP spid="64" grpId="0" animBg="1"/>
      <p:bldP spid="65" grpId="0" animBg="1"/>
      <p:bldP spid="68" grpId="0"/>
      <p:bldP spid="71" grpId="0"/>
      <p:bldP spid="72" grpId="0" animBg="1"/>
      <p:bldP spid="73" grpId="0" animBg="1"/>
      <p:bldP spid="74" grpId="0" animBg="1"/>
      <p:bldP spid="76" grpId="0"/>
      <p:bldP spid="78" grpId="0"/>
      <p:bldP spid="83" grpId="0"/>
      <p:bldP spid="87" grpId="0" animBg="1"/>
      <p:bldP spid="88" grpId="0"/>
      <p:bldP spid="95" grpId="0" animBg="1"/>
      <p:bldP spid="97" grpId="0"/>
      <p:bldP spid="102" grpId="0"/>
      <p:bldP spid="129" grpId="0"/>
      <p:bldP spid="130" grpId="0"/>
      <p:bldP spid="131" grpId="0"/>
      <p:bldP spid="132" grpId="0"/>
      <p:bldP spid="133" grpId="0"/>
      <p:bldP spid="134" grpId="0"/>
      <p:bldP spid="135" grpId="0" animBg="1"/>
      <p:bldP spid="136" grpId="0" animBg="1"/>
      <p:bldP spid="137" grpId="0"/>
      <p:bldP spid="138" grpId="0" animBg="1"/>
      <p:bldP spid="140" grpId="0"/>
      <p:bldP spid="14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734481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SOMMEPROD / SUMPRODUCT</a:t>
            </a:r>
          </a:p>
          <a:p>
            <a:r>
              <a:rPr lang="fr-FR" sz="1400" dirty="0">
                <a:latin typeface="Arial Black" pitchFamily="34" charset="0"/>
              </a:rPr>
              <a:t>Usage détourné (comme nb.si.ens / </a:t>
            </a:r>
            <a:r>
              <a:rPr lang="fr-FR" sz="1400" dirty="0" err="1">
                <a:latin typeface="Arial Black" pitchFamily="34" charset="0"/>
              </a:rPr>
              <a:t>Countifs</a:t>
            </a:r>
            <a:r>
              <a:rPr lang="fr-FR" sz="1400" dirty="0">
                <a:latin typeface="Arial Black" pitchFamily="34" charset="0"/>
              </a:rPr>
              <a:t>)</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6b</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08" name="ZoneTexte 107"/>
          <p:cNvSpPr txBox="1"/>
          <p:nvPr/>
        </p:nvSpPr>
        <p:spPr>
          <a:xfrm>
            <a:off x="2123728" y="843558"/>
            <a:ext cx="612068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SOMMEPROD(</a:t>
            </a:r>
            <a:r>
              <a:rPr lang="fr-FR" b="1" dirty="0">
                <a:solidFill>
                  <a:srgbClr val="3366CC"/>
                </a:solidFill>
              </a:rPr>
              <a:t>(Matrice1=Critère1)</a:t>
            </a:r>
            <a:r>
              <a:rPr lang="fr-FR" b="1" dirty="0"/>
              <a:t>*[</a:t>
            </a:r>
            <a:r>
              <a:rPr lang="fr-FR" b="1" dirty="0">
                <a:solidFill>
                  <a:srgbClr val="008000"/>
                </a:solidFill>
              </a:rPr>
              <a:t>(Matrice2=Critère2)</a:t>
            </a:r>
            <a:r>
              <a:rPr lang="fr-FR" b="1" dirty="0"/>
              <a:t>]</a:t>
            </a:r>
            <a:r>
              <a:rPr lang="fr-FR" b="1" dirty="0">
                <a:solidFill>
                  <a:srgbClr val="008000"/>
                </a:solidFill>
              </a:rPr>
              <a:t> </a:t>
            </a:r>
            <a:r>
              <a:rPr lang="fr-FR" b="1" dirty="0"/>
              <a:t>…)</a:t>
            </a:r>
          </a:p>
        </p:txBody>
      </p:sp>
      <p:pic>
        <p:nvPicPr>
          <p:cNvPr id="109" name="Image 108"/>
          <p:cNvPicPr/>
          <p:nvPr/>
        </p:nvPicPr>
        <p:blipFill>
          <a:blip r:embed="rId3" cstate="print">
            <a:clrChange>
              <a:clrFrom>
                <a:srgbClr val="FEF9FB"/>
              </a:clrFrom>
              <a:clrTo>
                <a:srgbClr val="FEF9FB">
                  <a:alpha val="0"/>
                </a:srgbClr>
              </a:clrTo>
            </a:clrChange>
          </a:blip>
          <a:srcRect/>
          <a:stretch>
            <a:fillRect/>
          </a:stretch>
        </p:blipFill>
        <p:spPr bwMode="auto">
          <a:xfrm>
            <a:off x="1691680" y="915566"/>
            <a:ext cx="360040" cy="432048"/>
          </a:xfrm>
          <a:prstGeom prst="rect">
            <a:avLst/>
          </a:prstGeom>
          <a:noFill/>
          <a:ln w="9525">
            <a:noFill/>
            <a:miter lim="800000"/>
            <a:headEnd/>
            <a:tailEnd/>
          </a:ln>
        </p:spPr>
      </p:pic>
      <p:pic>
        <p:nvPicPr>
          <p:cNvPr id="110" name="Image 109"/>
          <p:cNvPicPr/>
          <p:nvPr/>
        </p:nvPicPr>
        <p:blipFill>
          <a:blip r:embed="rId4" cstate="print"/>
          <a:srcRect/>
          <a:stretch>
            <a:fillRect/>
          </a:stretch>
        </p:blipFill>
        <p:spPr bwMode="auto">
          <a:xfrm>
            <a:off x="1331640" y="915566"/>
            <a:ext cx="360040" cy="360040"/>
          </a:xfrm>
          <a:prstGeom prst="rect">
            <a:avLst/>
          </a:prstGeom>
          <a:noFill/>
          <a:ln w="9525">
            <a:noFill/>
            <a:miter lim="800000"/>
            <a:headEnd/>
            <a:tailEnd/>
          </a:ln>
        </p:spPr>
      </p:pic>
      <p:pic>
        <p:nvPicPr>
          <p:cNvPr id="111" name="Image 110"/>
          <p:cNvPicPr/>
          <p:nvPr/>
        </p:nvPicPr>
        <p:blipFill>
          <a:blip r:embed="rId5" cstate="print"/>
          <a:srcRect/>
          <a:stretch>
            <a:fillRect/>
          </a:stretch>
        </p:blipFill>
        <p:spPr bwMode="auto">
          <a:xfrm>
            <a:off x="1691680" y="1419622"/>
            <a:ext cx="360040" cy="360040"/>
          </a:xfrm>
          <a:prstGeom prst="rect">
            <a:avLst/>
          </a:prstGeom>
          <a:noFill/>
          <a:ln w="9525">
            <a:noFill/>
            <a:miter lim="800000"/>
            <a:headEnd/>
            <a:tailEnd/>
          </a:ln>
        </p:spPr>
      </p:pic>
      <p:sp>
        <p:nvSpPr>
          <p:cNvPr id="58" name="ZoneTexte 57"/>
          <p:cNvSpPr txBox="1"/>
          <p:nvPr/>
        </p:nvSpPr>
        <p:spPr>
          <a:xfrm>
            <a:off x="2123728" y="1347614"/>
            <a:ext cx="612068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SUMPRODUCT(</a:t>
            </a:r>
            <a:r>
              <a:rPr lang="fr-FR" b="1" dirty="0">
                <a:solidFill>
                  <a:srgbClr val="3366CC"/>
                </a:solidFill>
              </a:rPr>
              <a:t>(Matrice1=Critère1)</a:t>
            </a:r>
            <a:r>
              <a:rPr lang="fr-FR" b="1" dirty="0"/>
              <a:t>*[</a:t>
            </a:r>
            <a:r>
              <a:rPr lang="fr-FR" b="1" dirty="0">
                <a:solidFill>
                  <a:srgbClr val="008000"/>
                </a:solidFill>
              </a:rPr>
              <a:t>(Matrice2=Critère2)</a:t>
            </a:r>
            <a:r>
              <a:rPr lang="fr-FR" b="1" dirty="0"/>
              <a:t>]</a:t>
            </a:r>
            <a:r>
              <a:rPr lang="fr-FR" b="1" dirty="0">
                <a:solidFill>
                  <a:srgbClr val="008000"/>
                </a:solidFill>
              </a:rPr>
              <a:t> </a:t>
            </a:r>
            <a:r>
              <a:rPr lang="fr-FR" b="1" dirty="0"/>
              <a:t>…)</a:t>
            </a:r>
          </a:p>
        </p:txBody>
      </p:sp>
      <p:cxnSp>
        <p:nvCxnSpPr>
          <p:cNvPr id="59" name="Connecteur droit 58"/>
          <p:cNvCxnSpPr/>
          <p:nvPr/>
        </p:nvCxnSpPr>
        <p:spPr>
          <a:xfrm>
            <a:off x="899592" y="3169300"/>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 name="Connecteur droit 59"/>
          <p:cNvCxnSpPr/>
          <p:nvPr/>
        </p:nvCxnSpPr>
        <p:spPr>
          <a:xfrm>
            <a:off x="2051720" y="3169300"/>
            <a:ext cx="0"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 name="Connecteur droit 60"/>
          <p:cNvCxnSpPr/>
          <p:nvPr/>
        </p:nvCxnSpPr>
        <p:spPr>
          <a:xfrm>
            <a:off x="3095328" y="3169300"/>
            <a:ext cx="36512"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flipH="1">
            <a:off x="863080" y="3745364"/>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3" name="Connecteur droit 62"/>
          <p:cNvCxnSpPr/>
          <p:nvPr/>
        </p:nvCxnSpPr>
        <p:spPr>
          <a:xfrm flipH="1">
            <a:off x="863080" y="3457332"/>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4" name="Rectangle 63"/>
          <p:cNvSpPr/>
          <p:nvPr/>
        </p:nvSpPr>
        <p:spPr>
          <a:xfrm>
            <a:off x="899592" y="2809260"/>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5" name="Rectangle 64"/>
          <p:cNvSpPr/>
          <p:nvPr/>
        </p:nvSpPr>
        <p:spPr>
          <a:xfrm>
            <a:off x="2051720" y="2809260"/>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8" name="ZoneTexte 67"/>
          <p:cNvSpPr txBox="1"/>
          <p:nvPr/>
        </p:nvSpPr>
        <p:spPr>
          <a:xfrm>
            <a:off x="1403648" y="2809260"/>
            <a:ext cx="288032" cy="369332"/>
          </a:xfrm>
          <a:prstGeom prst="rect">
            <a:avLst/>
          </a:prstGeom>
          <a:noFill/>
        </p:spPr>
        <p:txBody>
          <a:bodyPr wrap="square" rtlCol="0">
            <a:spAutoFit/>
          </a:bodyPr>
          <a:lstStyle/>
          <a:p>
            <a:r>
              <a:rPr lang="fr-FR" b="1" dirty="0"/>
              <a:t>A</a:t>
            </a:r>
          </a:p>
        </p:txBody>
      </p:sp>
      <p:sp>
        <p:nvSpPr>
          <p:cNvPr id="71" name="ZoneTexte 70"/>
          <p:cNvSpPr txBox="1"/>
          <p:nvPr/>
        </p:nvSpPr>
        <p:spPr>
          <a:xfrm>
            <a:off x="2483768" y="2809260"/>
            <a:ext cx="288032" cy="369332"/>
          </a:xfrm>
          <a:prstGeom prst="rect">
            <a:avLst/>
          </a:prstGeom>
          <a:noFill/>
        </p:spPr>
        <p:txBody>
          <a:bodyPr wrap="square" rtlCol="0">
            <a:spAutoFit/>
          </a:bodyPr>
          <a:lstStyle/>
          <a:p>
            <a:r>
              <a:rPr lang="fr-FR" b="1" dirty="0"/>
              <a:t>B</a:t>
            </a:r>
          </a:p>
        </p:txBody>
      </p:sp>
      <p:sp>
        <p:nvSpPr>
          <p:cNvPr id="72" name="Rectangle 71"/>
          <p:cNvSpPr/>
          <p:nvPr/>
        </p:nvSpPr>
        <p:spPr>
          <a:xfrm>
            <a:off x="539552" y="316930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3" name="Rectangle 72"/>
          <p:cNvSpPr/>
          <p:nvPr/>
        </p:nvSpPr>
        <p:spPr>
          <a:xfrm>
            <a:off x="539552" y="345733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4" name="Rectangle 73"/>
          <p:cNvSpPr/>
          <p:nvPr/>
        </p:nvSpPr>
        <p:spPr>
          <a:xfrm>
            <a:off x="539552" y="374536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6" name="ZoneTexte 75"/>
          <p:cNvSpPr txBox="1"/>
          <p:nvPr/>
        </p:nvSpPr>
        <p:spPr>
          <a:xfrm>
            <a:off x="539552" y="3169300"/>
            <a:ext cx="288032" cy="338554"/>
          </a:xfrm>
          <a:prstGeom prst="rect">
            <a:avLst/>
          </a:prstGeom>
          <a:noFill/>
        </p:spPr>
        <p:txBody>
          <a:bodyPr wrap="square" rtlCol="0">
            <a:spAutoFit/>
          </a:bodyPr>
          <a:lstStyle/>
          <a:p>
            <a:r>
              <a:rPr lang="fr-FR" sz="1600" b="1" dirty="0"/>
              <a:t>1</a:t>
            </a:r>
          </a:p>
        </p:txBody>
      </p:sp>
      <p:sp>
        <p:nvSpPr>
          <p:cNvPr id="78" name="ZoneTexte 77"/>
          <p:cNvSpPr txBox="1"/>
          <p:nvPr/>
        </p:nvSpPr>
        <p:spPr>
          <a:xfrm>
            <a:off x="539552" y="3457332"/>
            <a:ext cx="288032" cy="338554"/>
          </a:xfrm>
          <a:prstGeom prst="rect">
            <a:avLst/>
          </a:prstGeom>
          <a:noFill/>
        </p:spPr>
        <p:txBody>
          <a:bodyPr wrap="square" rtlCol="0">
            <a:spAutoFit/>
          </a:bodyPr>
          <a:lstStyle/>
          <a:p>
            <a:r>
              <a:rPr lang="fr-FR" sz="1600" b="1" dirty="0"/>
              <a:t>2</a:t>
            </a:r>
          </a:p>
        </p:txBody>
      </p:sp>
      <p:sp>
        <p:nvSpPr>
          <p:cNvPr id="83" name="ZoneTexte 82"/>
          <p:cNvSpPr txBox="1"/>
          <p:nvPr/>
        </p:nvSpPr>
        <p:spPr>
          <a:xfrm>
            <a:off x="539552" y="3745364"/>
            <a:ext cx="288032" cy="338554"/>
          </a:xfrm>
          <a:prstGeom prst="rect">
            <a:avLst/>
          </a:prstGeom>
          <a:noFill/>
        </p:spPr>
        <p:txBody>
          <a:bodyPr wrap="square" rtlCol="0">
            <a:spAutoFit/>
          </a:bodyPr>
          <a:lstStyle/>
          <a:p>
            <a:r>
              <a:rPr lang="fr-FR" sz="1600" b="1" dirty="0"/>
              <a:t>3</a:t>
            </a:r>
          </a:p>
        </p:txBody>
      </p:sp>
      <p:cxnSp>
        <p:nvCxnSpPr>
          <p:cNvPr id="84" name="Connecteur droit 83"/>
          <p:cNvCxnSpPr/>
          <p:nvPr/>
        </p:nvCxnSpPr>
        <p:spPr>
          <a:xfrm flipH="1">
            <a:off x="827584" y="4033396"/>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 name="Connecteur droit 85"/>
          <p:cNvCxnSpPr/>
          <p:nvPr/>
        </p:nvCxnSpPr>
        <p:spPr>
          <a:xfrm flipH="1">
            <a:off x="863080" y="4033396"/>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7" name="Rectangle 86"/>
          <p:cNvSpPr/>
          <p:nvPr/>
        </p:nvSpPr>
        <p:spPr>
          <a:xfrm>
            <a:off x="539552" y="403339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88" name="ZoneTexte 87"/>
          <p:cNvSpPr txBox="1"/>
          <p:nvPr/>
        </p:nvSpPr>
        <p:spPr>
          <a:xfrm>
            <a:off x="539552" y="4033396"/>
            <a:ext cx="288032" cy="338554"/>
          </a:xfrm>
          <a:prstGeom prst="rect">
            <a:avLst/>
          </a:prstGeom>
          <a:noFill/>
        </p:spPr>
        <p:txBody>
          <a:bodyPr wrap="square" rtlCol="0">
            <a:spAutoFit/>
          </a:bodyPr>
          <a:lstStyle/>
          <a:p>
            <a:r>
              <a:rPr lang="fr-FR" sz="1600" b="1" dirty="0"/>
              <a:t>4</a:t>
            </a:r>
          </a:p>
        </p:txBody>
      </p:sp>
      <p:cxnSp>
        <p:nvCxnSpPr>
          <p:cNvPr id="89" name="Connecteur droit 88"/>
          <p:cNvCxnSpPr/>
          <p:nvPr/>
        </p:nvCxnSpPr>
        <p:spPr>
          <a:xfrm flipH="1">
            <a:off x="827584" y="4321428"/>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Connecteur droit 93"/>
          <p:cNvCxnSpPr/>
          <p:nvPr/>
        </p:nvCxnSpPr>
        <p:spPr>
          <a:xfrm flipH="1">
            <a:off x="863080" y="4321428"/>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5" name="Rectangle 94"/>
          <p:cNvSpPr/>
          <p:nvPr/>
        </p:nvSpPr>
        <p:spPr>
          <a:xfrm>
            <a:off x="539552" y="432142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7" name="ZoneTexte 96"/>
          <p:cNvSpPr txBox="1"/>
          <p:nvPr/>
        </p:nvSpPr>
        <p:spPr>
          <a:xfrm>
            <a:off x="539552" y="4321428"/>
            <a:ext cx="288032" cy="338554"/>
          </a:xfrm>
          <a:prstGeom prst="rect">
            <a:avLst/>
          </a:prstGeom>
          <a:noFill/>
        </p:spPr>
        <p:txBody>
          <a:bodyPr wrap="square" rtlCol="0">
            <a:spAutoFit/>
          </a:bodyPr>
          <a:lstStyle/>
          <a:p>
            <a:r>
              <a:rPr lang="fr-FR" sz="1600" b="1" dirty="0"/>
              <a:t>5</a:t>
            </a:r>
          </a:p>
        </p:txBody>
      </p:sp>
      <p:cxnSp>
        <p:nvCxnSpPr>
          <p:cNvPr id="98" name="Connecteur droit 97"/>
          <p:cNvCxnSpPr/>
          <p:nvPr/>
        </p:nvCxnSpPr>
        <p:spPr>
          <a:xfrm flipH="1">
            <a:off x="827584" y="4609460"/>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2" name="ZoneTexte 101"/>
          <p:cNvSpPr txBox="1"/>
          <p:nvPr/>
        </p:nvSpPr>
        <p:spPr>
          <a:xfrm>
            <a:off x="899592" y="3745364"/>
            <a:ext cx="1152128" cy="338554"/>
          </a:xfrm>
          <a:prstGeom prst="rect">
            <a:avLst/>
          </a:prstGeom>
          <a:noFill/>
        </p:spPr>
        <p:txBody>
          <a:bodyPr wrap="square" rtlCol="0">
            <a:spAutoFit/>
          </a:bodyPr>
          <a:lstStyle/>
          <a:p>
            <a:pPr algn="r"/>
            <a:r>
              <a:rPr lang="fr-FR" sz="1600" dirty="0"/>
              <a:t>Vitré</a:t>
            </a:r>
          </a:p>
        </p:txBody>
      </p:sp>
      <p:sp>
        <p:nvSpPr>
          <p:cNvPr id="129" name="ZoneTexte 128"/>
          <p:cNvSpPr txBox="1"/>
          <p:nvPr/>
        </p:nvSpPr>
        <p:spPr>
          <a:xfrm>
            <a:off x="1979712" y="3147814"/>
            <a:ext cx="1152128" cy="338554"/>
          </a:xfrm>
          <a:prstGeom prst="rect">
            <a:avLst/>
          </a:prstGeom>
          <a:noFill/>
        </p:spPr>
        <p:txBody>
          <a:bodyPr wrap="square" rtlCol="0">
            <a:spAutoFit/>
          </a:bodyPr>
          <a:lstStyle/>
          <a:p>
            <a:pPr algn="r"/>
            <a:r>
              <a:rPr lang="fr-FR" sz="1600" dirty="0"/>
              <a:t>19</a:t>
            </a:r>
          </a:p>
        </p:txBody>
      </p:sp>
      <p:sp>
        <p:nvSpPr>
          <p:cNvPr id="130" name="ZoneTexte 129"/>
          <p:cNvSpPr txBox="1"/>
          <p:nvPr/>
        </p:nvSpPr>
        <p:spPr>
          <a:xfrm>
            <a:off x="899592" y="3147814"/>
            <a:ext cx="1152128" cy="338554"/>
          </a:xfrm>
          <a:prstGeom prst="rect">
            <a:avLst/>
          </a:prstGeom>
          <a:noFill/>
        </p:spPr>
        <p:txBody>
          <a:bodyPr wrap="square" rtlCol="0">
            <a:spAutoFit/>
          </a:bodyPr>
          <a:lstStyle/>
          <a:p>
            <a:pPr algn="r"/>
            <a:r>
              <a:rPr lang="fr-FR" sz="1600" dirty="0"/>
              <a:t>Vitré</a:t>
            </a:r>
          </a:p>
        </p:txBody>
      </p:sp>
      <p:sp>
        <p:nvSpPr>
          <p:cNvPr id="131" name="ZoneTexte 130"/>
          <p:cNvSpPr txBox="1"/>
          <p:nvPr/>
        </p:nvSpPr>
        <p:spPr>
          <a:xfrm>
            <a:off x="1403648" y="3435846"/>
            <a:ext cx="648072" cy="338554"/>
          </a:xfrm>
          <a:prstGeom prst="rect">
            <a:avLst/>
          </a:prstGeom>
          <a:noFill/>
        </p:spPr>
        <p:txBody>
          <a:bodyPr wrap="square" rtlCol="0">
            <a:spAutoFit/>
          </a:bodyPr>
          <a:lstStyle/>
          <a:p>
            <a:pPr algn="r"/>
            <a:r>
              <a:rPr lang="fr-FR" sz="1600" dirty="0"/>
              <a:t>Caen</a:t>
            </a:r>
          </a:p>
        </p:txBody>
      </p:sp>
      <p:sp>
        <p:nvSpPr>
          <p:cNvPr id="132" name="ZoneTexte 131"/>
          <p:cNvSpPr txBox="1"/>
          <p:nvPr/>
        </p:nvSpPr>
        <p:spPr>
          <a:xfrm>
            <a:off x="2123728" y="3435846"/>
            <a:ext cx="1008112" cy="338554"/>
          </a:xfrm>
          <a:prstGeom prst="rect">
            <a:avLst/>
          </a:prstGeom>
          <a:noFill/>
        </p:spPr>
        <p:txBody>
          <a:bodyPr wrap="square" rtlCol="0">
            <a:spAutoFit/>
          </a:bodyPr>
          <a:lstStyle/>
          <a:p>
            <a:pPr algn="r"/>
            <a:r>
              <a:rPr lang="fr-FR" sz="1600" dirty="0"/>
              <a:t>20</a:t>
            </a:r>
          </a:p>
        </p:txBody>
      </p:sp>
      <p:sp>
        <p:nvSpPr>
          <p:cNvPr id="133" name="ZoneTexte 132"/>
          <p:cNvSpPr txBox="1"/>
          <p:nvPr/>
        </p:nvSpPr>
        <p:spPr>
          <a:xfrm>
            <a:off x="2483768" y="3745364"/>
            <a:ext cx="648072" cy="338554"/>
          </a:xfrm>
          <a:prstGeom prst="rect">
            <a:avLst/>
          </a:prstGeom>
          <a:noFill/>
        </p:spPr>
        <p:txBody>
          <a:bodyPr wrap="square" rtlCol="0">
            <a:spAutoFit/>
          </a:bodyPr>
          <a:lstStyle/>
          <a:p>
            <a:pPr algn="r"/>
            <a:r>
              <a:rPr lang="fr-FR" sz="1600" dirty="0"/>
              <a:t>16</a:t>
            </a:r>
          </a:p>
        </p:txBody>
      </p:sp>
      <p:sp>
        <p:nvSpPr>
          <p:cNvPr id="134" name="Rectangle 133"/>
          <p:cNvSpPr/>
          <p:nvPr/>
        </p:nvSpPr>
        <p:spPr>
          <a:xfrm>
            <a:off x="3635896" y="2643758"/>
            <a:ext cx="4523995" cy="461665"/>
          </a:xfrm>
          <a:prstGeom prst="rect">
            <a:avLst/>
          </a:prstGeom>
        </p:spPr>
        <p:txBody>
          <a:bodyPr wrap="none">
            <a:spAutoFit/>
          </a:bodyPr>
          <a:lstStyle/>
          <a:p>
            <a:r>
              <a:rPr lang="fr-FR" sz="2400" b="1" dirty="0"/>
              <a:t>=</a:t>
            </a:r>
            <a:r>
              <a:rPr lang="fr-FR" b="1" dirty="0"/>
              <a:t>SOMMEPROD(</a:t>
            </a:r>
            <a:r>
              <a:rPr lang="fr-FR" b="1" dirty="0">
                <a:solidFill>
                  <a:srgbClr val="3366CC"/>
                </a:solidFill>
              </a:rPr>
              <a:t>(A1:A3=‘’Vitré’’)</a:t>
            </a:r>
            <a:r>
              <a:rPr lang="fr-FR" b="1" dirty="0"/>
              <a:t>*</a:t>
            </a:r>
            <a:r>
              <a:rPr lang="fr-FR" b="1" dirty="0">
                <a:solidFill>
                  <a:srgbClr val="008000"/>
                </a:solidFill>
              </a:rPr>
              <a:t>(B1:B3&gt;18)</a:t>
            </a:r>
            <a:r>
              <a:rPr lang="fr-FR" b="1" dirty="0"/>
              <a:t>)</a:t>
            </a:r>
          </a:p>
        </p:txBody>
      </p:sp>
      <p:sp>
        <p:nvSpPr>
          <p:cNvPr id="135" name="Rectangle 134"/>
          <p:cNvSpPr/>
          <p:nvPr/>
        </p:nvSpPr>
        <p:spPr>
          <a:xfrm>
            <a:off x="899592" y="3147814"/>
            <a:ext cx="1152128"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6" name="Rectangle 135"/>
          <p:cNvSpPr/>
          <p:nvPr/>
        </p:nvSpPr>
        <p:spPr>
          <a:xfrm>
            <a:off x="2051720" y="3147814"/>
            <a:ext cx="1080120" cy="1152128"/>
          </a:xfrm>
          <a:prstGeom prst="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7" name="Rectangle 136"/>
          <p:cNvSpPr/>
          <p:nvPr/>
        </p:nvSpPr>
        <p:spPr>
          <a:xfrm>
            <a:off x="3563888" y="3003798"/>
            <a:ext cx="4664610" cy="461665"/>
          </a:xfrm>
          <a:prstGeom prst="rect">
            <a:avLst/>
          </a:prstGeom>
        </p:spPr>
        <p:txBody>
          <a:bodyPr wrap="none">
            <a:spAutoFit/>
          </a:bodyPr>
          <a:lstStyle/>
          <a:p>
            <a:r>
              <a:rPr lang="fr-FR" sz="2400" b="1" dirty="0"/>
              <a:t>=</a:t>
            </a:r>
            <a:r>
              <a:rPr lang="fr-FR" b="1" dirty="0"/>
              <a:t>SUMPRODUCT(</a:t>
            </a:r>
            <a:r>
              <a:rPr lang="fr-FR" b="1" dirty="0">
                <a:solidFill>
                  <a:srgbClr val="3366CC"/>
                </a:solidFill>
              </a:rPr>
              <a:t>(A1:A3=‘’Vitré’’)</a:t>
            </a:r>
            <a:r>
              <a:rPr lang="fr-FR" b="1" dirty="0"/>
              <a:t>*</a:t>
            </a:r>
            <a:r>
              <a:rPr lang="fr-FR" b="1" dirty="0">
                <a:solidFill>
                  <a:srgbClr val="008000"/>
                </a:solidFill>
              </a:rPr>
              <a:t>(B1:B3&gt;18)</a:t>
            </a:r>
            <a:r>
              <a:rPr lang="fr-FR" b="1" dirty="0"/>
              <a:t>)</a:t>
            </a:r>
          </a:p>
        </p:txBody>
      </p:sp>
      <p:sp>
        <p:nvSpPr>
          <p:cNvPr id="138" name="ZoneTexte 137"/>
          <p:cNvSpPr txBox="1"/>
          <p:nvPr/>
        </p:nvSpPr>
        <p:spPr>
          <a:xfrm>
            <a:off x="8100392" y="2931790"/>
            <a:ext cx="72008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2</a:t>
            </a:r>
          </a:p>
        </p:txBody>
      </p:sp>
      <p:sp>
        <p:nvSpPr>
          <p:cNvPr id="139" name="ZoneTexte 138"/>
          <p:cNvSpPr txBox="1"/>
          <p:nvPr/>
        </p:nvSpPr>
        <p:spPr>
          <a:xfrm>
            <a:off x="611560" y="1914386"/>
            <a:ext cx="8064896" cy="830997"/>
          </a:xfrm>
          <a:prstGeom prst="rect">
            <a:avLst/>
          </a:prstGeom>
          <a:noFill/>
        </p:spPr>
        <p:txBody>
          <a:bodyPr wrap="square" rtlCol="0">
            <a:spAutoFit/>
          </a:bodyPr>
          <a:lstStyle/>
          <a:p>
            <a:r>
              <a:rPr lang="fr-FR" sz="1600" dirty="0"/>
              <a:t>Compte les paires plages / critères correspondant  comme dans un dénombrement conditionnel. Les paires sont bornées par des parenthèses et le point virgule remplacé par une multiplication.</a:t>
            </a:r>
          </a:p>
        </p:txBody>
      </p:sp>
      <p:sp>
        <p:nvSpPr>
          <p:cNvPr id="49" name="ZoneTexte 48"/>
          <p:cNvSpPr txBox="1"/>
          <p:nvPr/>
        </p:nvSpPr>
        <p:spPr>
          <a:xfrm>
            <a:off x="899592" y="4011910"/>
            <a:ext cx="1152128" cy="338554"/>
          </a:xfrm>
          <a:prstGeom prst="rect">
            <a:avLst/>
          </a:prstGeom>
          <a:noFill/>
        </p:spPr>
        <p:txBody>
          <a:bodyPr wrap="square" rtlCol="0">
            <a:spAutoFit/>
          </a:bodyPr>
          <a:lstStyle/>
          <a:p>
            <a:pPr algn="r"/>
            <a:r>
              <a:rPr lang="fr-FR" sz="1600" dirty="0"/>
              <a:t>Vitré</a:t>
            </a:r>
          </a:p>
        </p:txBody>
      </p:sp>
      <p:sp>
        <p:nvSpPr>
          <p:cNvPr id="50" name="ZoneTexte 49"/>
          <p:cNvSpPr txBox="1"/>
          <p:nvPr/>
        </p:nvSpPr>
        <p:spPr>
          <a:xfrm>
            <a:off x="2123728" y="4011910"/>
            <a:ext cx="1008112" cy="338554"/>
          </a:xfrm>
          <a:prstGeom prst="rect">
            <a:avLst/>
          </a:prstGeom>
          <a:noFill/>
        </p:spPr>
        <p:txBody>
          <a:bodyPr wrap="square" rtlCol="0">
            <a:spAutoFit/>
          </a:bodyPr>
          <a:lstStyle/>
          <a:p>
            <a:pPr algn="r"/>
            <a:r>
              <a:rPr lang="fr-FR" sz="1600" dirty="0"/>
              <a:t>20</a:t>
            </a:r>
          </a:p>
        </p:txBody>
      </p:sp>
      <p:sp>
        <p:nvSpPr>
          <p:cNvPr id="52" name="ZoneTexte 51"/>
          <p:cNvSpPr txBox="1"/>
          <p:nvPr/>
        </p:nvSpPr>
        <p:spPr>
          <a:xfrm>
            <a:off x="3131840" y="3939902"/>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
        <p:nvSpPr>
          <p:cNvPr id="53" name="ZoneTexte 52"/>
          <p:cNvSpPr txBox="1"/>
          <p:nvPr/>
        </p:nvSpPr>
        <p:spPr>
          <a:xfrm>
            <a:off x="3131840" y="3075806"/>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
        <p:nvSpPr>
          <p:cNvPr id="54" name="ZoneTexte 53"/>
          <p:cNvSpPr txBox="1"/>
          <p:nvPr/>
        </p:nvSpPr>
        <p:spPr>
          <a:xfrm>
            <a:off x="3635896" y="3579862"/>
            <a:ext cx="4896544" cy="584775"/>
          </a:xfrm>
          <a:prstGeom prst="rect">
            <a:avLst/>
          </a:prstGeom>
          <a:noFill/>
        </p:spPr>
        <p:txBody>
          <a:bodyPr wrap="square" rtlCol="0">
            <a:spAutoFit/>
          </a:bodyPr>
          <a:lstStyle/>
          <a:p>
            <a:r>
              <a:rPr lang="fr-FR" sz="1600" dirty="0"/>
              <a:t>Pour une plage unique (à la fois critère et plage à compter), on notera ainsi :</a:t>
            </a:r>
          </a:p>
        </p:txBody>
      </p:sp>
      <p:sp>
        <p:nvSpPr>
          <p:cNvPr id="55" name="Rectangle 54"/>
          <p:cNvSpPr/>
          <p:nvPr/>
        </p:nvSpPr>
        <p:spPr>
          <a:xfrm>
            <a:off x="3635896" y="4083918"/>
            <a:ext cx="3099888" cy="461665"/>
          </a:xfrm>
          <a:prstGeom prst="rect">
            <a:avLst/>
          </a:prstGeom>
        </p:spPr>
        <p:txBody>
          <a:bodyPr wrap="none">
            <a:spAutoFit/>
          </a:bodyPr>
          <a:lstStyle/>
          <a:p>
            <a:r>
              <a:rPr lang="fr-FR" sz="2400" b="1" dirty="0"/>
              <a:t>=</a:t>
            </a:r>
            <a:r>
              <a:rPr lang="fr-FR" b="1" dirty="0"/>
              <a:t>SOMMEPROD(</a:t>
            </a:r>
            <a:r>
              <a:rPr lang="fr-FR" b="1" dirty="0">
                <a:solidFill>
                  <a:srgbClr val="3366CC"/>
                </a:solidFill>
              </a:rPr>
              <a:t>(B1:B3&gt;18)</a:t>
            </a:r>
            <a:r>
              <a:rPr lang="fr-FR" b="1" dirty="0"/>
              <a:t>*</a:t>
            </a:r>
            <a:r>
              <a:rPr lang="fr-FR" b="1" dirty="0">
                <a:solidFill>
                  <a:srgbClr val="C00000"/>
                </a:solidFill>
              </a:rPr>
              <a:t>1</a:t>
            </a:r>
            <a:r>
              <a:rPr lang="fr-FR" b="1" dirty="0"/>
              <a:t>)</a:t>
            </a:r>
          </a:p>
        </p:txBody>
      </p:sp>
      <p:sp>
        <p:nvSpPr>
          <p:cNvPr id="56" name="Rectangle 55"/>
          <p:cNvSpPr/>
          <p:nvPr/>
        </p:nvSpPr>
        <p:spPr>
          <a:xfrm>
            <a:off x="3635896" y="4443958"/>
            <a:ext cx="3168368" cy="461665"/>
          </a:xfrm>
          <a:prstGeom prst="rect">
            <a:avLst/>
          </a:prstGeom>
        </p:spPr>
        <p:txBody>
          <a:bodyPr wrap="none">
            <a:spAutoFit/>
          </a:bodyPr>
          <a:lstStyle/>
          <a:p>
            <a:r>
              <a:rPr lang="fr-FR" sz="2400" b="1" dirty="0"/>
              <a:t>=</a:t>
            </a:r>
            <a:r>
              <a:rPr lang="fr-FR" b="1" dirty="0"/>
              <a:t>SUMPRODUCT(</a:t>
            </a:r>
            <a:r>
              <a:rPr lang="fr-FR" b="1" dirty="0">
                <a:solidFill>
                  <a:srgbClr val="3366CC"/>
                </a:solidFill>
              </a:rPr>
              <a:t>(B1:B3&gt;18)</a:t>
            </a:r>
            <a:r>
              <a:rPr lang="fr-FR" b="1" dirty="0"/>
              <a:t>*</a:t>
            </a:r>
            <a:r>
              <a:rPr lang="fr-FR" b="1" dirty="0">
                <a:solidFill>
                  <a:srgbClr val="C00000"/>
                </a:solidFill>
              </a:rPr>
              <a:t>1</a:t>
            </a:r>
            <a:r>
              <a:rPr lang="fr-FR" b="1" dirty="0"/>
              <a:t>)</a:t>
            </a:r>
          </a:p>
        </p:txBody>
      </p:sp>
      <p:sp>
        <p:nvSpPr>
          <p:cNvPr id="57" name="ZoneTexte 56"/>
          <p:cNvSpPr txBox="1"/>
          <p:nvPr/>
        </p:nvSpPr>
        <p:spPr>
          <a:xfrm>
            <a:off x="7020272" y="4299942"/>
            <a:ext cx="72008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8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9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97"/>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9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0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2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3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3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3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3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35"/>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36"/>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3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3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3"/>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2"/>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38"/>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54"/>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55"/>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56"/>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5" grpId="0" animBg="1"/>
      <p:bldP spid="68" grpId="0"/>
      <p:bldP spid="71" grpId="0"/>
      <p:bldP spid="72" grpId="0" animBg="1"/>
      <p:bldP spid="73" grpId="0" animBg="1"/>
      <p:bldP spid="74" grpId="0" animBg="1"/>
      <p:bldP spid="76" grpId="0"/>
      <p:bldP spid="78" grpId="0"/>
      <p:bldP spid="83" grpId="0"/>
      <p:bldP spid="87" grpId="0" animBg="1"/>
      <p:bldP spid="88" grpId="0"/>
      <p:bldP spid="95" grpId="0" animBg="1"/>
      <p:bldP spid="97" grpId="0"/>
      <p:bldP spid="102" grpId="0"/>
      <p:bldP spid="129" grpId="0"/>
      <p:bldP spid="130" grpId="0"/>
      <p:bldP spid="131" grpId="0"/>
      <p:bldP spid="132" grpId="0"/>
      <p:bldP spid="133" grpId="0"/>
      <p:bldP spid="134" grpId="0"/>
      <p:bldP spid="135" grpId="0" animBg="1"/>
      <p:bldP spid="136" grpId="0" animBg="1"/>
      <p:bldP spid="137" grpId="0"/>
      <p:bldP spid="138" grpId="0" animBg="1"/>
      <p:bldP spid="49" grpId="0"/>
      <p:bldP spid="50" grpId="0"/>
      <p:bldP spid="52" grpId="0"/>
      <p:bldP spid="53" grpId="0"/>
      <p:bldP spid="54" grpId="0"/>
      <p:bldP spid="55" grpId="0"/>
      <p:bldP spid="56" grpId="0"/>
      <p:bldP spid="5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734481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SOMMEPROD / SUMPRODUCT</a:t>
            </a:r>
          </a:p>
          <a:p>
            <a:r>
              <a:rPr lang="fr-FR" sz="1400" dirty="0">
                <a:latin typeface="Arial Black" pitchFamily="34" charset="0"/>
              </a:rPr>
              <a:t>Usage détourné (comme somme.si.ens / </a:t>
            </a:r>
            <a:r>
              <a:rPr lang="fr-FR" sz="1400" dirty="0" err="1">
                <a:latin typeface="Arial Black" pitchFamily="34" charset="0"/>
              </a:rPr>
              <a:t>sumifs</a:t>
            </a:r>
            <a:r>
              <a:rPr lang="fr-FR" sz="1400" dirty="0">
                <a:latin typeface="Arial Black" pitchFamily="34" charset="0"/>
              </a:rPr>
              <a:t>)</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6c</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08" name="ZoneTexte 107"/>
          <p:cNvSpPr txBox="1"/>
          <p:nvPr/>
        </p:nvSpPr>
        <p:spPr>
          <a:xfrm>
            <a:off x="1259632" y="843558"/>
            <a:ext cx="7632848"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SOMMEPROD(</a:t>
            </a:r>
            <a:r>
              <a:rPr lang="fr-FR" b="1" dirty="0">
                <a:solidFill>
                  <a:srgbClr val="3366CC"/>
                </a:solidFill>
              </a:rPr>
              <a:t>(Matrice1=Critère1)</a:t>
            </a:r>
            <a:r>
              <a:rPr lang="fr-FR" b="1" dirty="0"/>
              <a:t>*[</a:t>
            </a:r>
            <a:r>
              <a:rPr lang="fr-FR" b="1" dirty="0">
                <a:solidFill>
                  <a:srgbClr val="008000"/>
                </a:solidFill>
              </a:rPr>
              <a:t>(Matrice2=Critère2)</a:t>
            </a:r>
            <a:r>
              <a:rPr lang="fr-FR" b="1" dirty="0"/>
              <a:t>]</a:t>
            </a:r>
            <a:r>
              <a:rPr lang="fr-FR" b="1" dirty="0">
                <a:solidFill>
                  <a:srgbClr val="C00000"/>
                </a:solidFill>
              </a:rPr>
              <a:t>*(</a:t>
            </a:r>
            <a:r>
              <a:rPr lang="fr-FR" b="1" dirty="0" err="1">
                <a:solidFill>
                  <a:srgbClr val="C00000"/>
                </a:solidFill>
              </a:rPr>
              <a:t>Plage_somme</a:t>
            </a:r>
            <a:r>
              <a:rPr lang="fr-FR" b="1" dirty="0">
                <a:solidFill>
                  <a:srgbClr val="C00000"/>
                </a:solidFill>
              </a:rPr>
              <a:t>)</a:t>
            </a:r>
            <a:r>
              <a:rPr lang="fr-FR" b="1" dirty="0"/>
              <a:t>…)</a:t>
            </a:r>
          </a:p>
        </p:txBody>
      </p:sp>
      <p:pic>
        <p:nvPicPr>
          <p:cNvPr id="109" name="Image 108"/>
          <p:cNvPicPr/>
          <p:nvPr/>
        </p:nvPicPr>
        <p:blipFill>
          <a:blip r:embed="rId3" cstate="print">
            <a:clrChange>
              <a:clrFrom>
                <a:srgbClr val="FEF9FB"/>
              </a:clrFrom>
              <a:clrTo>
                <a:srgbClr val="FEF9FB">
                  <a:alpha val="0"/>
                </a:srgbClr>
              </a:clrTo>
            </a:clrChange>
          </a:blip>
          <a:srcRect/>
          <a:stretch>
            <a:fillRect/>
          </a:stretch>
        </p:blipFill>
        <p:spPr bwMode="auto">
          <a:xfrm>
            <a:off x="827584" y="915566"/>
            <a:ext cx="360040" cy="432048"/>
          </a:xfrm>
          <a:prstGeom prst="rect">
            <a:avLst/>
          </a:prstGeom>
          <a:noFill/>
          <a:ln w="9525">
            <a:noFill/>
            <a:miter lim="800000"/>
            <a:headEnd/>
            <a:tailEnd/>
          </a:ln>
        </p:spPr>
      </p:pic>
      <p:pic>
        <p:nvPicPr>
          <p:cNvPr id="110" name="Image 109"/>
          <p:cNvPicPr/>
          <p:nvPr/>
        </p:nvPicPr>
        <p:blipFill>
          <a:blip r:embed="rId4" cstate="print"/>
          <a:srcRect/>
          <a:stretch>
            <a:fillRect/>
          </a:stretch>
        </p:blipFill>
        <p:spPr bwMode="auto">
          <a:xfrm>
            <a:off x="467544" y="915566"/>
            <a:ext cx="360040" cy="360040"/>
          </a:xfrm>
          <a:prstGeom prst="rect">
            <a:avLst/>
          </a:prstGeom>
          <a:noFill/>
          <a:ln w="9525">
            <a:noFill/>
            <a:miter lim="800000"/>
            <a:headEnd/>
            <a:tailEnd/>
          </a:ln>
        </p:spPr>
      </p:pic>
      <p:pic>
        <p:nvPicPr>
          <p:cNvPr id="111" name="Image 110"/>
          <p:cNvPicPr/>
          <p:nvPr/>
        </p:nvPicPr>
        <p:blipFill>
          <a:blip r:embed="rId5" cstate="print"/>
          <a:srcRect/>
          <a:stretch>
            <a:fillRect/>
          </a:stretch>
        </p:blipFill>
        <p:spPr bwMode="auto">
          <a:xfrm>
            <a:off x="827584" y="1419622"/>
            <a:ext cx="360040" cy="360040"/>
          </a:xfrm>
          <a:prstGeom prst="rect">
            <a:avLst/>
          </a:prstGeom>
          <a:noFill/>
          <a:ln w="9525">
            <a:noFill/>
            <a:miter lim="800000"/>
            <a:headEnd/>
            <a:tailEnd/>
          </a:ln>
        </p:spPr>
      </p:pic>
      <p:sp>
        <p:nvSpPr>
          <p:cNvPr id="58" name="ZoneTexte 57"/>
          <p:cNvSpPr txBox="1"/>
          <p:nvPr/>
        </p:nvSpPr>
        <p:spPr>
          <a:xfrm>
            <a:off x="1259632" y="1347614"/>
            <a:ext cx="7632848"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SUMPRODUCT(</a:t>
            </a:r>
            <a:r>
              <a:rPr lang="fr-FR" b="1" dirty="0">
                <a:solidFill>
                  <a:srgbClr val="3366CC"/>
                </a:solidFill>
              </a:rPr>
              <a:t>(Matrice1=Critère1)</a:t>
            </a:r>
            <a:r>
              <a:rPr lang="fr-FR" b="1" dirty="0"/>
              <a:t>*[</a:t>
            </a:r>
            <a:r>
              <a:rPr lang="fr-FR" b="1" dirty="0">
                <a:solidFill>
                  <a:srgbClr val="008000"/>
                </a:solidFill>
              </a:rPr>
              <a:t>(Matrice2=Critère2)</a:t>
            </a:r>
            <a:r>
              <a:rPr lang="fr-FR" b="1" dirty="0"/>
              <a:t>]</a:t>
            </a:r>
            <a:r>
              <a:rPr lang="fr-FR" b="1" dirty="0">
                <a:solidFill>
                  <a:srgbClr val="C00000"/>
                </a:solidFill>
              </a:rPr>
              <a:t>*(</a:t>
            </a:r>
            <a:r>
              <a:rPr lang="fr-FR" b="1" dirty="0" err="1">
                <a:solidFill>
                  <a:srgbClr val="C00000"/>
                </a:solidFill>
              </a:rPr>
              <a:t>Plage_somme</a:t>
            </a:r>
            <a:r>
              <a:rPr lang="fr-FR" b="1" dirty="0">
                <a:solidFill>
                  <a:srgbClr val="C00000"/>
                </a:solidFill>
              </a:rPr>
              <a:t>)</a:t>
            </a:r>
            <a:r>
              <a:rPr lang="fr-FR" b="1" dirty="0"/>
              <a:t>…)</a:t>
            </a:r>
          </a:p>
        </p:txBody>
      </p:sp>
      <p:cxnSp>
        <p:nvCxnSpPr>
          <p:cNvPr id="59" name="Connecteur droit 58"/>
          <p:cNvCxnSpPr/>
          <p:nvPr/>
        </p:nvCxnSpPr>
        <p:spPr>
          <a:xfrm>
            <a:off x="899592" y="3169300"/>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 name="Connecteur droit 59"/>
          <p:cNvCxnSpPr/>
          <p:nvPr/>
        </p:nvCxnSpPr>
        <p:spPr>
          <a:xfrm>
            <a:off x="2051720" y="3169300"/>
            <a:ext cx="0"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 name="Connecteur droit 60"/>
          <p:cNvCxnSpPr/>
          <p:nvPr/>
        </p:nvCxnSpPr>
        <p:spPr>
          <a:xfrm>
            <a:off x="3095328" y="3169300"/>
            <a:ext cx="36512"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flipH="1">
            <a:off x="863080" y="3745364"/>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3" name="Connecteur droit 62"/>
          <p:cNvCxnSpPr/>
          <p:nvPr/>
        </p:nvCxnSpPr>
        <p:spPr>
          <a:xfrm flipH="1">
            <a:off x="863080" y="3457332"/>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4" name="Rectangle 63"/>
          <p:cNvSpPr/>
          <p:nvPr/>
        </p:nvSpPr>
        <p:spPr>
          <a:xfrm>
            <a:off x="899592" y="2809260"/>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5" name="Rectangle 64"/>
          <p:cNvSpPr/>
          <p:nvPr/>
        </p:nvSpPr>
        <p:spPr>
          <a:xfrm>
            <a:off x="2051720" y="2809260"/>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8" name="ZoneTexte 67"/>
          <p:cNvSpPr txBox="1"/>
          <p:nvPr/>
        </p:nvSpPr>
        <p:spPr>
          <a:xfrm>
            <a:off x="1403648" y="2809260"/>
            <a:ext cx="288032" cy="369332"/>
          </a:xfrm>
          <a:prstGeom prst="rect">
            <a:avLst/>
          </a:prstGeom>
          <a:noFill/>
        </p:spPr>
        <p:txBody>
          <a:bodyPr wrap="square" rtlCol="0">
            <a:spAutoFit/>
          </a:bodyPr>
          <a:lstStyle/>
          <a:p>
            <a:r>
              <a:rPr lang="fr-FR" b="1" dirty="0"/>
              <a:t>A</a:t>
            </a:r>
          </a:p>
        </p:txBody>
      </p:sp>
      <p:sp>
        <p:nvSpPr>
          <p:cNvPr id="71" name="ZoneTexte 70"/>
          <p:cNvSpPr txBox="1"/>
          <p:nvPr/>
        </p:nvSpPr>
        <p:spPr>
          <a:xfrm>
            <a:off x="2483768" y="2809260"/>
            <a:ext cx="288032" cy="369332"/>
          </a:xfrm>
          <a:prstGeom prst="rect">
            <a:avLst/>
          </a:prstGeom>
          <a:noFill/>
        </p:spPr>
        <p:txBody>
          <a:bodyPr wrap="square" rtlCol="0">
            <a:spAutoFit/>
          </a:bodyPr>
          <a:lstStyle/>
          <a:p>
            <a:r>
              <a:rPr lang="fr-FR" b="1" dirty="0"/>
              <a:t>B</a:t>
            </a:r>
          </a:p>
        </p:txBody>
      </p:sp>
      <p:sp>
        <p:nvSpPr>
          <p:cNvPr id="72" name="Rectangle 71"/>
          <p:cNvSpPr/>
          <p:nvPr/>
        </p:nvSpPr>
        <p:spPr>
          <a:xfrm>
            <a:off x="539552" y="316930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3" name="Rectangle 72"/>
          <p:cNvSpPr/>
          <p:nvPr/>
        </p:nvSpPr>
        <p:spPr>
          <a:xfrm>
            <a:off x="539552" y="345733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4" name="Rectangle 73"/>
          <p:cNvSpPr/>
          <p:nvPr/>
        </p:nvSpPr>
        <p:spPr>
          <a:xfrm>
            <a:off x="539552" y="374536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6" name="ZoneTexte 75"/>
          <p:cNvSpPr txBox="1"/>
          <p:nvPr/>
        </p:nvSpPr>
        <p:spPr>
          <a:xfrm>
            <a:off x="539552" y="3169300"/>
            <a:ext cx="288032" cy="338554"/>
          </a:xfrm>
          <a:prstGeom prst="rect">
            <a:avLst/>
          </a:prstGeom>
          <a:noFill/>
        </p:spPr>
        <p:txBody>
          <a:bodyPr wrap="square" rtlCol="0">
            <a:spAutoFit/>
          </a:bodyPr>
          <a:lstStyle/>
          <a:p>
            <a:r>
              <a:rPr lang="fr-FR" sz="1600" b="1" dirty="0"/>
              <a:t>1</a:t>
            </a:r>
          </a:p>
        </p:txBody>
      </p:sp>
      <p:sp>
        <p:nvSpPr>
          <p:cNvPr id="78" name="ZoneTexte 77"/>
          <p:cNvSpPr txBox="1"/>
          <p:nvPr/>
        </p:nvSpPr>
        <p:spPr>
          <a:xfrm>
            <a:off x="539552" y="3457332"/>
            <a:ext cx="288032" cy="338554"/>
          </a:xfrm>
          <a:prstGeom prst="rect">
            <a:avLst/>
          </a:prstGeom>
          <a:noFill/>
        </p:spPr>
        <p:txBody>
          <a:bodyPr wrap="square" rtlCol="0">
            <a:spAutoFit/>
          </a:bodyPr>
          <a:lstStyle/>
          <a:p>
            <a:r>
              <a:rPr lang="fr-FR" sz="1600" b="1" dirty="0"/>
              <a:t>2</a:t>
            </a:r>
          </a:p>
        </p:txBody>
      </p:sp>
      <p:sp>
        <p:nvSpPr>
          <p:cNvPr id="83" name="ZoneTexte 82"/>
          <p:cNvSpPr txBox="1"/>
          <p:nvPr/>
        </p:nvSpPr>
        <p:spPr>
          <a:xfrm>
            <a:off x="539552" y="3745364"/>
            <a:ext cx="288032" cy="338554"/>
          </a:xfrm>
          <a:prstGeom prst="rect">
            <a:avLst/>
          </a:prstGeom>
          <a:noFill/>
        </p:spPr>
        <p:txBody>
          <a:bodyPr wrap="square" rtlCol="0">
            <a:spAutoFit/>
          </a:bodyPr>
          <a:lstStyle/>
          <a:p>
            <a:r>
              <a:rPr lang="fr-FR" sz="1600" b="1" dirty="0"/>
              <a:t>3</a:t>
            </a:r>
          </a:p>
        </p:txBody>
      </p:sp>
      <p:cxnSp>
        <p:nvCxnSpPr>
          <p:cNvPr id="84" name="Connecteur droit 83"/>
          <p:cNvCxnSpPr/>
          <p:nvPr/>
        </p:nvCxnSpPr>
        <p:spPr>
          <a:xfrm flipH="1">
            <a:off x="827584" y="4033396"/>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 name="Connecteur droit 85"/>
          <p:cNvCxnSpPr/>
          <p:nvPr/>
        </p:nvCxnSpPr>
        <p:spPr>
          <a:xfrm flipH="1">
            <a:off x="863080" y="4033396"/>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7" name="Rectangle 86"/>
          <p:cNvSpPr/>
          <p:nvPr/>
        </p:nvSpPr>
        <p:spPr>
          <a:xfrm>
            <a:off x="539552" y="403339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88" name="ZoneTexte 87"/>
          <p:cNvSpPr txBox="1"/>
          <p:nvPr/>
        </p:nvSpPr>
        <p:spPr>
          <a:xfrm>
            <a:off x="539552" y="4033396"/>
            <a:ext cx="288032" cy="338554"/>
          </a:xfrm>
          <a:prstGeom prst="rect">
            <a:avLst/>
          </a:prstGeom>
          <a:noFill/>
        </p:spPr>
        <p:txBody>
          <a:bodyPr wrap="square" rtlCol="0">
            <a:spAutoFit/>
          </a:bodyPr>
          <a:lstStyle/>
          <a:p>
            <a:r>
              <a:rPr lang="fr-FR" sz="1600" b="1" dirty="0"/>
              <a:t>4</a:t>
            </a:r>
          </a:p>
        </p:txBody>
      </p:sp>
      <p:cxnSp>
        <p:nvCxnSpPr>
          <p:cNvPr id="89" name="Connecteur droit 88"/>
          <p:cNvCxnSpPr/>
          <p:nvPr/>
        </p:nvCxnSpPr>
        <p:spPr>
          <a:xfrm flipH="1">
            <a:off x="827584" y="4321428"/>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Connecteur droit 93"/>
          <p:cNvCxnSpPr/>
          <p:nvPr/>
        </p:nvCxnSpPr>
        <p:spPr>
          <a:xfrm flipH="1">
            <a:off x="863080" y="4321428"/>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5" name="Rectangle 94"/>
          <p:cNvSpPr/>
          <p:nvPr/>
        </p:nvSpPr>
        <p:spPr>
          <a:xfrm>
            <a:off x="539552" y="432142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7" name="ZoneTexte 96"/>
          <p:cNvSpPr txBox="1"/>
          <p:nvPr/>
        </p:nvSpPr>
        <p:spPr>
          <a:xfrm>
            <a:off x="539552" y="4321428"/>
            <a:ext cx="288032" cy="338554"/>
          </a:xfrm>
          <a:prstGeom prst="rect">
            <a:avLst/>
          </a:prstGeom>
          <a:noFill/>
        </p:spPr>
        <p:txBody>
          <a:bodyPr wrap="square" rtlCol="0">
            <a:spAutoFit/>
          </a:bodyPr>
          <a:lstStyle/>
          <a:p>
            <a:r>
              <a:rPr lang="fr-FR" sz="1600" b="1" dirty="0"/>
              <a:t>5</a:t>
            </a:r>
          </a:p>
        </p:txBody>
      </p:sp>
      <p:cxnSp>
        <p:nvCxnSpPr>
          <p:cNvPr id="98" name="Connecteur droit 97"/>
          <p:cNvCxnSpPr/>
          <p:nvPr/>
        </p:nvCxnSpPr>
        <p:spPr>
          <a:xfrm flipH="1">
            <a:off x="827584" y="4609460"/>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2" name="ZoneTexte 101"/>
          <p:cNvSpPr txBox="1"/>
          <p:nvPr/>
        </p:nvSpPr>
        <p:spPr>
          <a:xfrm>
            <a:off x="899592" y="3745364"/>
            <a:ext cx="1152128" cy="338554"/>
          </a:xfrm>
          <a:prstGeom prst="rect">
            <a:avLst/>
          </a:prstGeom>
          <a:noFill/>
        </p:spPr>
        <p:txBody>
          <a:bodyPr wrap="square" rtlCol="0">
            <a:spAutoFit/>
          </a:bodyPr>
          <a:lstStyle/>
          <a:p>
            <a:pPr algn="r"/>
            <a:r>
              <a:rPr lang="fr-FR" sz="1600" dirty="0"/>
              <a:t>Vitré</a:t>
            </a:r>
          </a:p>
        </p:txBody>
      </p:sp>
      <p:sp>
        <p:nvSpPr>
          <p:cNvPr id="129" name="ZoneTexte 128"/>
          <p:cNvSpPr txBox="1"/>
          <p:nvPr/>
        </p:nvSpPr>
        <p:spPr>
          <a:xfrm>
            <a:off x="1979712" y="3147814"/>
            <a:ext cx="1152128" cy="338554"/>
          </a:xfrm>
          <a:prstGeom prst="rect">
            <a:avLst/>
          </a:prstGeom>
          <a:noFill/>
        </p:spPr>
        <p:txBody>
          <a:bodyPr wrap="square" rtlCol="0">
            <a:spAutoFit/>
          </a:bodyPr>
          <a:lstStyle/>
          <a:p>
            <a:pPr algn="r"/>
            <a:r>
              <a:rPr lang="fr-FR" sz="1600" dirty="0"/>
              <a:t>19</a:t>
            </a:r>
          </a:p>
        </p:txBody>
      </p:sp>
      <p:sp>
        <p:nvSpPr>
          <p:cNvPr id="130" name="ZoneTexte 129"/>
          <p:cNvSpPr txBox="1"/>
          <p:nvPr/>
        </p:nvSpPr>
        <p:spPr>
          <a:xfrm>
            <a:off x="899592" y="3147814"/>
            <a:ext cx="1152128" cy="338554"/>
          </a:xfrm>
          <a:prstGeom prst="rect">
            <a:avLst/>
          </a:prstGeom>
          <a:noFill/>
        </p:spPr>
        <p:txBody>
          <a:bodyPr wrap="square" rtlCol="0">
            <a:spAutoFit/>
          </a:bodyPr>
          <a:lstStyle/>
          <a:p>
            <a:pPr algn="r"/>
            <a:r>
              <a:rPr lang="fr-FR" sz="1600" dirty="0"/>
              <a:t>Vitré</a:t>
            </a:r>
          </a:p>
        </p:txBody>
      </p:sp>
      <p:sp>
        <p:nvSpPr>
          <p:cNvPr id="131" name="ZoneTexte 130"/>
          <p:cNvSpPr txBox="1"/>
          <p:nvPr/>
        </p:nvSpPr>
        <p:spPr>
          <a:xfrm>
            <a:off x="1403648" y="3435846"/>
            <a:ext cx="648072" cy="338554"/>
          </a:xfrm>
          <a:prstGeom prst="rect">
            <a:avLst/>
          </a:prstGeom>
          <a:noFill/>
        </p:spPr>
        <p:txBody>
          <a:bodyPr wrap="square" rtlCol="0">
            <a:spAutoFit/>
          </a:bodyPr>
          <a:lstStyle/>
          <a:p>
            <a:pPr algn="r"/>
            <a:r>
              <a:rPr lang="fr-FR" sz="1600" dirty="0"/>
              <a:t>Caen</a:t>
            </a:r>
          </a:p>
        </p:txBody>
      </p:sp>
      <p:sp>
        <p:nvSpPr>
          <p:cNvPr id="132" name="ZoneTexte 131"/>
          <p:cNvSpPr txBox="1"/>
          <p:nvPr/>
        </p:nvSpPr>
        <p:spPr>
          <a:xfrm>
            <a:off x="2123728" y="3435846"/>
            <a:ext cx="1008112" cy="338554"/>
          </a:xfrm>
          <a:prstGeom prst="rect">
            <a:avLst/>
          </a:prstGeom>
          <a:noFill/>
        </p:spPr>
        <p:txBody>
          <a:bodyPr wrap="square" rtlCol="0">
            <a:spAutoFit/>
          </a:bodyPr>
          <a:lstStyle/>
          <a:p>
            <a:pPr algn="r"/>
            <a:r>
              <a:rPr lang="fr-FR" sz="1600" dirty="0"/>
              <a:t>20</a:t>
            </a:r>
          </a:p>
        </p:txBody>
      </p:sp>
      <p:sp>
        <p:nvSpPr>
          <p:cNvPr id="133" name="ZoneTexte 132"/>
          <p:cNvSpPr txBox="1"/>
          <p:nvPr/>
        </p:nvSpPr>
        <p:spPr>
          <a:xfrm>
            <a:off x="2483768" y="3745364"/>
            <a:ext cx="648072" cy="338554"/>
          </a:xfrm>
          <a:prstGeom prst="rect">
            <a:avLst/>
          </a:prstGeom>
          <a:noFill/>
        </p:spPr>
        <p:txBody>
          <a:bodyPr wrap="square" rtlCol="0">
            <a:spAutoFit/>
          </a:bodyPr>
          <a:lstStyle/>
          <a:p>
            <a:pPr algn="r"/>
            <a:r>
              <a:rPr lang="fr-FR" sz="1600" dirty="0"/>
              <a:t>16</a:t>
            </a:r>
          </a:p>
        </p:txBody>
      </p:sp>
      <p:sp>
        <p:nvSpPr>
          <p:cNvPr id="134" name="Rectangle 133"/>
          <p:cNvSpPr/>
          <p:nvPr/>
        </p:nvSpPr>
        <p:spPr>
          <a:xfrm>
            <a:off x="3635896" y="3118197"/>
            <a:ext cx="4174541" cy="461665"/>
          </a:xfrm>
          <a:prstGeom prst="rect">
            <a:avLst/>
          </a:prstGeom>
        </p:spPr>
        <p:txBody>
          <a:bodyPr wrap="none">
            <a:spAutoFit/>
          </a:bodyPr>
          <a:lstStyle/>
          <a:p>
            <a:r>
              <a:rPr lang="fr-FR" sz="2400" b="1" dirty="0"/>
              <a:t>=</a:t>
            </a:r>
            <a:r>
              <a:rPr lang="fr-FR" b="1" dirty="0"/>
              <a:t>SOMMEPROD(</a:t>
            </a:r>
            <a:r>
              <a:rPr lang="fr-FR" b="1" dirty="0">
                <a:solidFill>
                  <a:srgbClr val="3366CC"/>
                </a:solidFill>
              </a:rPr>
              <a:t>(A1:A3=‘’Vitré’’)</a:t>
            </a:r>
            <a:r>
              <a:rPr lang="fr-FR" b="1" dirty="0"/>
              <a:t>*</a:t>
            </a:r>
            <a:r>
              <a:rPr lang="fr-FR" b="1" dirty="0">
                <a:solidFill>
                  <a:srgbClr val="C00000"/>
                </a:solidFill>
              </a:rPr>
              <a:t>(B1:B3)</a:t>
            </a:r>
            <a:r>
              <a:rPr lang="fr-FR" b="1" dirty="0"/>
              <a:t>)</a:t>
            </a:r>
          </a:p>
        </p:txBody>
      </p:sp>
      <p:sp>
        <p:nvSpPr>
          <p:cNvPr id="135" name="Rectangle 134"/>
          <p:cNvSpPr/>
          <p:nvPr/>
        </p:nvSpPr>
        <p:spPr>
          <a:xfrm>
            <a:off x="899592" y="3147814"/>
            <a:ext cx="1152128"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6" name="Rectangle 135"/>
          <p:cNvSpPr/>
          <p:nvPr/>
        </p:nvSpPr>
        <p:spPr>
          <a:xfrm>
            <a:off x="2051720" y="3147814"/>
            <a:ext cx="1080120" cy="115212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7" name="Rectangle 136"/>
          <p:cNvSpPr/>
          <p:nvPr/>
        </p:nvSpPr>
        <p:spPr>
          <a:xfrm>
            <a:off x="3563888" y="3478237"/>
            <a:ext cx="4315156" cy="461665"/>
          </a:xfrm>
          <a:prstGeom prst="rect">
            <a:avLst/>
          </a:prstGeom>
        </p:spPr>
        <p:txBody>
          <a:bodyPr wrap="none">
            <a:spAutoFit/>
          </a:bodyPr>
          <a:lstStyle/>
          <a:p>
            <a:r>
              <a:rPr lang="fr-FR" sz="2400" b="1" dirty="0"/>
              <a:t>=</a:t>
            </a:r>
            <a:r>
              <a:rPr lang="fr-FR" b="1" dirty="0"/>
              <a:t>SUMPRODUCT(</a:t>
            </a:r>
            <a:r>
              <a:rPr lang="fr-FR" b="1" dirty="0">
                <a:solidFill>
                  <a:srgbClr val="3366CC"/>
                </a:solidFill>
              </a:rPr>
              <a:t>(A1:A3=‘’Vitré’’)</a:t>
            </a:r>
            <a:r>
              <a:rPr lang="fr-FR" b="1" dirty="0"/>
              <a:t>*</a:t>
            </a:r>
            <a:r>
              <a:rPr lang="fr-FR" b="1" dirty="0">
                <a:solidFill>
                  <a:srgbClr val="C00000"/>
                </a:solidFill>
              </a:rPr>
              <a:t>(B1:B3)</a:t>
            </a:r>
            <a:r>
              <a:rPr lang="fr-FR" b="1" dirty="0"/>
              <a:t>)</a:t>
            </a:r>
          </a:p>
        </p:txBody>
      </p:sp>
      <p:sp>
        <p:nvSpPr>
          <p:cNvPr id="138" name="ZoneTexte 137"/>
          <p:cNvSpPr txBox="1"/>
          <p:nvPr/>
        </p:nvSpPr>
        <p:spPr>
          <a:xfrm>
            <a:off x="7884368" y="3334221"/>
            <a:ext cx="72008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55</a:t>
            </a:r>
          </a:p>
        </p:txBody>
      </p:sp>
      <p:sp>
        <p:nvSpPr>
          <p:cNvPr id="139" name="ZoneTexte 138"/>
          <p:cNvSpPr txBox="1"/>
          <p:nvPr/>
        </p:nvSpPr>
        <p:spPr>
          <a:xfrm>
            <a:off x="611560" y="1914386"/>
            <a:ext cx="8064896" cy="830997"/>
          </a:xfrm>
          <a:prstGeom prst="rect">
            <a:avLst/>
          </a:prstGeom>
          <a:noFill/>
        </p:spPr>
        <p:txBody>
          <a:bodyPr wrap="square" rtlCol="0">
            <a:spAutoFit/>
          </a:bodyPr>
          <a:lstStyle/>
          <a:p>
            <a:r>
              <a:rPr lang="fr-FR" sz="1600" dirty="0"/>
              <a:t>Additionne les valeurs de la </a:t>
            </a:r>
            <a:r>
              <a:rPr lang="fr-FR" sz="1600" dirty="0" err="1"/>
              <a:t>Plage_somme</a:t>
            </a:r>
            <a:r>
              <a:rPr lang="fr-FR" sz="1600" dirty="0"/>
              <a:t> correspondant aux paires plages / critères comme dans une addition conditionnelle. Les paires sont bornées par des parenthèses et le point virgule remplacé par une multiplication.</a:t>
            </a:r>
          </a:p>
        </p:txBody>
      </p:sp>
      <p:sp>
        <p:nvSpPr>
          <p:cNvPr id="49" name="ZoneTexte 48"/>
          <p:cNvSpPr txBox="1"/>
          <p:nvPr/>
        </p:nvSpPr>
        <p:spPr>
          <a:xfrm>
            <a:off x="899592" y="4011910"/>
            <a:ext cx="1152128" cy="338554"/>
          </a:xfrm>
          <a:prstGeom prst="rect">
            <a:avLst/>
          </a:prstGeom>
          <a:noFill/>
        </p:spPr>
        <p:txBody>
          <a:bodyPr wrap="square" rtlCol="0">
            <a:spAutoFit/>
          </a:bodyPr>
          <a:lstStyle/>
          <a:p>
            <a:pPr algn="r"/>
            <a:r>
              <a:rPr lang="fr-FR" sz="1600" dirty="0"/>
              <a:t>Vitré</a:t>
            </a:r>
          </a:p>
        </p:txBody>
      </p:sp>
      <p:sp>
        <p:nvSpPr>
          <p:cNvPr id="50" name="ZoneTexte 49"/>
          <p:cNvSpPr txBox="1"/>
          <p:nvPr/>
        </p:nvSpPr>
        <p:spPr>
          <a:xfrm>
            <a:off x="2123728" y="4011910"/>
            <a:ext cx="1008112" cy="338554"/>
          </a:xfrm>
          <a:prstGeom prst="rect">
            <a:avLst/>
          </a:prstGeom>
          <a:noFill/>
        </p:spPr>
        <p:txBody>
          <a:bodyPr wrap="square" rtlCol="0">
            <a:spAutoFit/>
          </a:bodyPr>
          <a:lstStyle/>
          <a:p>
            <a:pPr algn="r"/>
            <a:r>
              <a:rPr lang="fr-FR" sz="1600" dirty="0"/>
              <a:t>20</a:t>
            </a:r>
          </a:p>
        </p:txBody>
      </p:sp>
      <p:sp>
        <p:nvSpPr>
          <p:cNvPr id="52" name="ZoneTexte 51"/>
          <p:cNvSpPr txBox="1"/>
          <p:nvPr/>
        </p:nvSpPr>
        <p:spPr>
          <a:xfrm>
            <a:off x="3131840" y="3939902"/>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
        <p:nvSpPr>
          <p:cNvPr id="53" name="ZoneTexte 52"/>
          <p:cNvSpPr txBox="1"/>
          <p:nvPr/>
        </p:nvSpPr>
        <p:spPr>
          <a:xfrm>
            <a:off x="3131840" y="3075806"/>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
        <p:nvSpPr>
          <p:cNvPr id="51" name="ZoneTexte 50"/>
          <p:cNvSpPr txBox="1"/>
          <p:nvPr/>
        </p:nvSpPr>
        <p:spPr>
          <a:xfrm>
            <a:off x="3131840" y="3723878"/>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8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9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97"/>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98"/>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0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2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3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3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3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33"/>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35"/>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36"/>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4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0"/>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3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3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2"/>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1"/>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53"/>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5" grpId="0" animBg="1"/>
      <p:bldP spid="68" grpId="0"/>
      <p:bldP spid="71" grpId="0"/>
      <p:bldP spid="72" grpId="0" animBg="1"/>
      <p:bldP spid="73" grpId="0" animBg="1"/>
      <p:bldP spid="74" grpId="0" animBg="1"/>
      <p:bldP spid="76" grpId="0"/>
      <p:bldP spid="78" grpId="0"/>
      <p:bldP spid="83" grpId="0"/>
      <p:bldP spid="87" grpId="0" animBg="1"/>
      <p:bldP spid="88" grpId="0"/>
      <p:bldP spid="95" grpId="0" animBg="1"/>
      <p:bldP spid="97" grpId="0"/>
      <p:bldP spid="102" grpId="0"/>
      <p:bldP spid="129" grpId="0"/>
      <p:bldP spid="130" grpId="0"/>
      <p:bldP spid="131" grpId="0"/>
      <p:bldP spid="132" grpId="0"/>
      <p:bldP spid="133" grpId="0"/>
      <p:bldP spid="134" grpId="0"/>
      <p:bldP spid="135" grpId="0" animBg="1"/>
      <p:bldP spid="136" grpId="0" animBg="1"/>
      <p:bldP spid="137" grpId="0"/>
      <p:bldP spid="138" grpId="0" animBg="1"/>
      <p:bldP spid="49" grpId="0"/>
      <p:bldP spid="50" grpId="0"/>
      <p:bldP spid="52" grpId="0"/>
      <p:bldP spid="53" grpId="0"/>
      <p:bldP spid="5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69"/>
          <p:cNvSpPr/>
          <p:nvPr/>
        </p:nvSpPr>
        <p:spPr>
          <a:xfrm>
            <a:off x="3131840" y="3219822"/>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734481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SOMMEPROD / SUMPRODUCT</a:t>
            </a:r>
          </a:p>
          <a:p>
            <a:r>
              <a:rPr lang="fr-FR" sz="1400" dirty="0">
                <a:latin typeface="Arial Black" pitchFamily="34" charset="0"/>
              </a:rPr>
              <a:t>Usage détourné (multiplication conditionnelle)</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6c</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08" name="ZoneTexte 107"/>
          <p:cNvSpPr txBox="1"/>
          <p:nvPr/>
        </p:nvSpPr>
        <p:spPr>
          <a:xfrm>
            <a:off x="1259632" y="843558"/>
            <a:ext cx="7632848"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SOMMEPROD(</a:t>
            </a:r>
            <a:r>
              <a:rPr lang="fr-FR" b="1" dirty="0">
                <a:solidFill>
                  <a:srgbClr val="3366CC"/>
                </a:solidFill>
              </a:rPr>
              <a:t>(Matrice1=Critère1)</a:t>
            </a:r>
            <a:r>
              <a:rPr lang="fr-FR" b="1" dirty="0"/>
              <a:t>*[</a:t>
            </a:r>
            <a:r>
              <a:rPr lang="fr-FR" b="1" dirty="0">
                <a:solidFill>
                  <a:srgbClr val="008000"/>
                </a:solidFill>
              </a:rPr>
              <a:t>(Mat2=Crit2)</a:t>
            </a:r>
            <a:r>
              <a:rPr lang="fr-FR" b="1" dirty="0"/>
              <a:t>]*</a:t>
            </a:r>
            <a:r>
              <a:rPr lang="fr-FR" b="1" dirty="0">
                <a:solidFill>
                  <a:srgbClr val="C00000"/>
                </a:solidFill>
              </a:rPr>
              <a:t>(</a:t>
            </a:r>
            <a:r>
              <a:rPr lang="fr-FR" b="1" dirty="0" err="1">
                <a:solidFill>
                  <a:srgbClr val="C00000"/>
                </a:solidFill>
              </a:rPr>
              <a:t>PlageA</a:t>
            </a:r>
            <a:r>
              <a:rPr lang="fr-FR" b="1" dirty="0">
                <a:solidFill>
                  <a:srgbClr val="C00000"/>
                </a:solidFill>
              </a:rPr>
              <a:t>)</a:t>
            </a:r>
            <a:r>
              <a:rPr lang="fr-FR" b="1" dirty="0"/>
              <a:t>*</a:t>
            </a:r>
            <a:r>
              <a:rPr lang="fr-FR" b="1" dirty="0">
                <a:solidFill>
                  <a:schemeClr val="bg2">
                    <a:lumMod val="50000"/>
                  </a:schemeClr>
                </a:solidFill>
              </a:rPr>
              <a:t>(</a:t>
            </a:r>
            <a:r>
              <a:rPr lang="fr-FR" b="1" dirty="0" err="1">
                <a:solidFill>
                  <a:schemeClr val="bg2">
                    <a:lumMod val="50000"/>
                  </a:schemeClr>
                </a:solidFill>
              </a:rPr>
              <a:t>PlageB</a:t>
            </a:r>
            <a:r>
              <a:rPr lang="fr-FR" b="1" dirty="0">
                <a:solidFill>
                  <a:schemeClr val="bg2">
                    <a:lumMod val="50000"/>
                  </a:schemeClr>
                </a:solidFill>
              </a:rPr>
              <a:t>)</a:t>
            </a:r>
            <a:r>
              <a:rPr lang="fr-FR" b="1" dirty="0"/>
              <a:t>…)</a:t>
            </a:r>
          </a:p>
        </p:txBody>
      </p:sp>
      <p:pic>
        <p:nvPicPr>
          <p:cNvPr id="109" name="Image 108"/>
          <p:cNvPicPr/>
          <p:nvPr/>
        </p:nvPicPr>
        <p:blipFill>
          <a:blip r:embed="rId3" cstate="print">
            <a:clrChange>
              <a:clrFrom>
                <a:srgbClr val="FEF9FB"/>
              </a:clrFrom>
              <a:clrTo>
                <a:srgbClr val="FEF9FB">
                  <a:alpha val="0"/>
                </a:srgbClr>
              </a:clrTo>
            </a:clrChange>
          </a:blip>
          <a:srcRect/>
          <a:stretch>
            <a:fillRect/>
          </a:stretch>
        </p:blipFill>
        <p:spPr bwMode="auto">
          <a:xfrm>
            <a:off x="827584" y="915566"/>
            <a:ext cx="360040" cy="432048"/>
          </a:xfrm>
          <a:prstGeom prst="rect">
            <a:avLst/>
          </a:prstGeom>
          <a:noFill/>
          <a:ln w="9525">
            <a:noFill/>
            <a:miter lim="800000"/>
            <a:headEnd/>
            <a:tailEnd/>
          </a:ln>
        </p:spPr>
      </p:pic>
      <p:pic>
        <p:nvPicPr>
          <p:cNvPr id="110" name="Image 109"/>
          <p:cNvPicPr/>
          <p:nvPr/>
        </p:nvPicPr>
        <p:blipFill>
          <a:blip r:embed="rId4" cstate="print"/>
          <a:srcRect/>
          <a:stretch>
            <a:fillRect/>
          </a:stretch>
        </p:blipFill>
        <p:spPr bwMode="auto">
          <a:xfrm>
            <a:off x="467544" y="915566"/>
            <a:ext cx="360040" cy="360040"/>
          </a:xfrm>
          <a:prstGeom prst="rect">
            <a:avLst/>
          </a:prstGeom>
          <a:noFill/>
          <a:ln w="9525">
            <a:noFill/>
            <a:miter lim="800000"/>
            <a:headEnd/>
            <a:tailEnd/>
          </a:ln>
        </p:spPr>
      </p:pic>
      <p:pic>
        <p:nvPicPr>
          <p:cNvPr id="111" name="Image 110"/>
          <p:cNvPicPr/>
          <p:nvPr/>
        </p:nvPicPr>
        <p:blipFill>
          <a:blip r:embed="rId5" cstate="print"/>
          <a:srcRect/>
          <a:stretch>
            <a:fillRect/>
          </a:stretch>
        </p:blipFill>
        <p:spPr bwMode="auto">
          <a:xfrm>
            <a:off x="827584" y="1419622"/>
            <a:ext cx="360040" cy="360040"/>
          </a:xfrm>
          <a:prstGeom prst="rect">
            <a:avLst/>
          </a:prstGeom>
          <a:noFill/>
          <a:ln w="9525">
            <a:noFill/>
            <a:miter lim="800000"/>
            <a:headEnd/>
            <a:tailEnd/>
          </a:ln>
        </p:spPr>
      </p:pic>
      <p:sp>
        <p:nvSpPr>
          <p:cNvPr id="58" name="ZoneTexte 57"/>
          <p:cNvSpPr txBox="1"/>
          <p:nvPr/>
        </p:nvSpPr>
        <p:spPr>
          <a:xfrm>
            <a:off x="1259632" y="1347614"/>
            <a:ext cx="7632848"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SUMPRODUCT(</a:t>
            </a:r>
            <a:r>
              <a:rPr lang="fr-FR" b="1" dirty="0">
                <a:solidFill>
                  <a:srgbClr val="3366CC"/>
                </a:solidFill>
              </a:rPr>
              <a:t>(Matrice1=Critère1 )</a:t>
            </a:r>
            <a:r>
              <a:rPr lang="fr-FR" b="1" dirty="0"/>
              <a:t>*[</a:t>
            </a:r>
            <a:r>
              <a:rPr lang="fr-FR" b="1" dirty="0">
                <a:solidFill>
                  <a:srgbClr val="008000"/>
                </a:solidFill>
              </a:rPr>
              <a:t>(Mat2=Crit2)</a:t>
            </a:r>
            <a:r>
              <a:rPr lang="fr-FR" b="1" dirty="0"/>
              <a:t>]*</a:t>
            </a:r>
            <a:r>
              <a:rPr lang="fr-FR" b="1" dirty="0">
                <a:solidFill>
                  <a:srgbClr val="C00000"/>
                </a:solidFill>
              </a:rPr>
              <a:t>(</a:t>
            </a:r>
            <a:r>
              <a:rPr lang="fr-FR" b="1" dirty="0" err="1">
                <a:solidFill>
                  <a:srgbClr val="C00000"/>
                </a:solidFill>
              </a:rPr>
              <a:t>PlageA</a:t>
            </a:r>
            <a:r>
              <a:rPr lang="fr-FR" b="1" dirty="0">
                <a:solidFill>
                  <a:srgbClr val="C00000"/>
                </a:solidFill>
              </a:rPr>
              <a:t>)</a:t>
            </a:r>
            <a:r>
              <a:rPr lang="fr-FR" b="1" dirty="0"/>
              <a:t>*</a:t>
            </a:r>
            <a:r>
              <a:rPr lang="fr-FR" b="1" dirty="0">
                <a:solidFill>
                  <a:schemeClr val="bg2">
                    <a:lumMod val="50000"/>
                  </a:schemeClr>
                </a:solidFill>
              </a:rPr>
              <a:t>(</a:t>
            </a:r>
            <a:r>
              <a:rPr lang="fr-FR" b="1" dirty="0" err="1">
                <a:solidFill>
                  <a:schemeClr val="bg2">
                    <a:lumMod val="50000"/>
                  </a:schemeClr>
                </a:solidFill>
              </a:rPr>
              <a:t>PlageB</a:t>
            </a:r>
            <a:r>
              <a:rPr lang="fr-FR" b="1" dirty="0">
                <a:solidFill>
                  <a:schemeClr val="bg2">
                    <a:lumMod val="50000"/>
                  </a:schemeClr>
                </a:solidFill>
              </a:rPr>
              <a:t>)</a:t>
            </a:r>
            <a:r>
              <a:rPr lang="fr-FR" b="1" dirty="0"/>
              <a:t>…)</a:t>
            </a:r>
          </a:p>
        </p:txBody>
      </p:sp>
      <p:cxnSp>
        <p:nvCxnSpPr>
          <p:cNvPr id="59" name="Connecteur droit 58"/>
          <p:cNvCxnSpPr/>
          <p:nvPr/>
        </p:nvCxnSpPr>
        <p:spPr>
          <a:xfrm>
            <a:off x="899592" y="3601348"/>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0" name="Connecteur droit 59"/>
          <p:cNvCxnSpPr/>
          <p:nvPr/>
        </p:nvCxnSpPr>
        <p:spPr>
          <a:xfrm>
            <a:off x="2051720" y="3601348"/>
            <a:ext cx="0"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1" name="Connecteur droit 60"/>
          <p:cNvCxnSpPr/>
          <p:nvPr/>
        </p:nvCxnSpPr>
        <p:spPr>
          <a:xfrm>
            <a:off x="3131840" y="3601348"/>
            <a:ext cx="1152128" cy="141867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flipH="1">
            <a:off x="863080" y="4177412"/>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3" name="Connecteur droit 62"/>
          <p:cNvCxnSpPr/>
          <p:nvPr/>
        </p:nvCxnSpPr>
        <p:spPr>
          <a:xfrm flipH="1">
            <a:off x="863080" y="3889380"/>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4" name="Rectangle 63"/>
          <p:cNvSpPr/>
          <p:nvPr/>
        </p:nvSpPr>
        <p:spPr>
          <a:xfrm>
            <a:off x="899592" y="3241308"/>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5" name="Rectangle 64"/>
          <p:cNvSpPr/>
          <p:nvPr/>
        </p:nvSpPr>
        <p:spPr>
          <a:xfrm>
            <a:off x="2051720" y="3241308"/>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8" name="ZoneTexte 67"/>
          <p:cNvSpPr txBox="1"/>
          <p:nvPr/>
        </p:nvSpPr>
        <p:spPr>
          <a:xfrm>
            <a:off x="1403648" y="3241308"/>
            <a:ext cx="288032" cy="369332"/>
          </a:xfrm>
          <a:prstGeom prst="rect">
            <a:avLst/>
          </a:prstGeom>
          <a:noFill/>
        </p:spPr>
        <p:txBody>
          <a:bodyPr wrap="square" rtlCol="0">
            <a:spAutoFit/>
          </a:bodyPr>
          <a:lstStyle/>
          <a:p>
            <a:r>
              <a:rPr lang="fr-FR" b="1" dirty="0"/>
              <a:t>A</a:t>
            </a:r>
          </a:p>
        </p:txBody>
      </p:sp>
      <p:sp>
        <p:nvSpPr>
          <p:cNvPr id="71" name="ZoneTexte 70"/>
          <p:cNvSpPr txBox="1"/>
          <p:nvPr/>
        </p:nvSpPr>
        <p:spPr>
          <a:xfrm>
            <a:off x="2483768" y="3241308"/>
            <a:ext cx="288032" cy="369332"/>
          </a:xfrm>
          <a:prstGeom prst="rect">
            <a:avLst/>
          </a:prstGeom>
          <a:noFill/>
        </p:spPr>
        <p:txBody>
          <a:bodyPr wrap="square" rtlCol="0">
            <a:spAutoFit/>
          </a:bodyPr>
          <a:lstStyle/>
          <a:p>
            <a:r>
              <a:rPr lang="fr-FR" b="1" dirty="0"/>
              <a:t>B</a:t>
            </a:r>
          </a:p>
        </p:txBody>
      </p:sp>
      <p:sp>
        <p:nvSpPr>
          <p:cNvPr id="72" name="Rectangle 71"/>
          <p:cNvSpPr/>
          <p:nvPr/>
        </p:nvSpPr>
        <p:spPr>
          <a:xfrm>
            <a:off x="539552" y="360134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3" name="Rectangle 72"/>
          <p:cNvSpPr/>
          <p:nvPr/>
        </p:nvSpPr>
        <p:spPr>
          <a:xfrm>
            <a:off x="539552" y="388938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4" name="Rectangle 73"/>
          <p:cNvSpPr/>
          <p:nvPr/>
        </p:nvSpPr>
        <p:spPr>
          <a:xfrm>
            <a:off x="539552" y="417741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6" name="ZoneTexte 75"/>
          <p:cNvSpPr txBox="1"/>
          <p:nvPr/>
        </p:nvSpPr>
        <p:spPr>
          <a:xfrm>
            <a:off x="539552" y="3601348"/>
            <a:ext cx="288032" cy="338554"/>
          </a:xfrm>
          <a:prstGeom prst="rect">
            <a:avLst/>
          </a:prstGeom>
          <a:noFill/>
        </p:spPr>
        <p:txBody>
          <a:bodyPr wrap="square" rtlCol="0">
            <a:spAutoFit/>
          </a:bodyPr>
          <a:lstStyle/>
          <a:p>
            <a:r>
              <a:rPr lang="fr-FR" sz="1600" b="1" dirty="0"/>
              <a:t>1</a:t>
            </a:r>
          </a:p>
        </p:txBody>
      </p:sp>
      <p:sp>
        <p:nvSpPr>
          <p:cNvPr id="78" name="ZoneTexte 77"/>
          <p:cNvSpPr txBox="1"/>
          <p:nvPr/>
        </p:nvSpPr>
        <p:spPr>
          <a:xfrm>
            <a:off x="539552" y="3889380"/>
            <a:ext cx="288032" cy="338554"/>
          </a:xfrm>
          <a:prstGeom prst="rect">
            <a:avLst/>
          </a:prstGeom>
          <a:noFill/>
        </p:spPr>
        <p:txBody>
          <a:bodyPr wrap="square" rtlCol="0">
            <a:spAutoFit/>
          </a:bodyPr>
          <a:lstStyle/>
          <a:p>
            <a:r>
              <a:rPr lang="fr-FR" sz="1600" b="1" dirty="0"/>
              <a:t>2</a:t>
            </a:r>
          </a:p>
        </p:txBody>
      </p:sp>
      <p:sp>
        <p:nvSpPr>
          <p:cNvPr id="83" name="ZoneTexte 82"/>
          <p:cNvSpPr txBox="1"/>
          <p:nvPr/>
        </p:nvSpPr>
        <p:spPr>
          <a:xfrm>
            <a:off x="539552" y="4177412"/>
            <a:ext cx="288032" cy="338554"/>
          </a:xfrm>
          <a:prstGeom prst="rect">
            <a:avLst/>
          </a:prstGeom>
          <a:noFill/>
        </p:spPr>
        <p:txBody>
          <a:bodyPr wrap="square" rtlCol="0">
            <a:spAutoFit/>
          </a:bodyPr>
          <a:lstStyle/>
          <a:p>
            <a:r>
              <a:rPr lang="fr-FR" sz="1600" b="1" dirty="0"/>
              <a:t>3</a:t>
            </a:r>
          </a:p>
        </p:txBody>
      </p:sp>
      <p:cxnSp>
        <p:nvCxnSpPr>
          <p:cNvPr id="84" name="Connecteur droit 83"/>
          <p:cNvCxnSpPr/>
          <p:nvPr/>
        </p:nvCxnSpPr>
        <p:spPr>
          <a:xfrm flipH="1">
            <a:off x="827584" y="4465444"/>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6" name="Connecteur droit 85"/>
          <p:cNvCxnSpPr/>
          <p:nvPr/>
        </p:nvCxnSpPr>
        <p:spPr>
          <a:xfrm flipH="1">
            <a:off x="863080" y="4465444"/>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7" name="Rectangle 86"/>
          <p:cNvSpPr/>
          <p:nvPr/>
        </p:nvSpPr>
        <p:spPr>
          <a:xfrm>
            <a:off x="539552" y="446544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88" name="ZoneTexte 87"/>
          <p:cNvSpPr txBox="1"/>
          <p:nvPr/>
        </p:nvSpPr>
        <p:spPr>
          <a:xfrm>
            <a:off x="539552" y="4465444"/>
            <a:ext cx="288032" cy="338554"/>
          </a:xfrm>
          <a:prstGeom prst="rect">
            <a:avLst/>
          </a:prstGeom>
          <a:noFill/>
        </p:spPr>
        <p:txBody>
          <a:bodyPr wrap="square" rtlCol="0">
            <a:spAutoFit/>
          </a:bodyPr>
          <a:lstStyle/>
          <a:p>
            <a:r>
              <a:rPr lang="fr-FR" sz="1600" b="1" dirty="0"/>
              <a:t>4</a:t>
            </a:r>
          </a:p>
        </p:txBody>
      </p:sp>
      <p:cxnSp>
        <p:nvCxnSpPr>
          <p:cNvPr id="89" name="Connecteur droit 88"/>
          <p:cNvCxnSpPr/>
          <p:nvPr/>
        </p:nvCxnSpPr>
        <p:spPr>
          <a:xfrm flipH="1">
            <a:off x="827584" y="4753476"/>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Connecteur droit 93"/>
          <p:cNvCxnSpPr/>
          <p:nvPr/>
        </p:nvCxnSpPr>
        <p:spPr>
          <a:xfrm flipH="1">
            <a:off x="863080" y="4753476"/>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5" name="Rectangle 94"/>
          <p:cNvSpPr/>
          <p:nvPr/>
        </p:nvSpPr>
        <p:spPr>
          <a:xfrm>
            <a:off x="539552" y="475347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7" name="ZoneTexte 96"/>
          <p:cNvSpPr txBox="1"/>
          <p:nvPr/>
        </p:nvSpPr>
        <p:spPr>
          <a:xfrm>
            <a:off x="539552" y="4753476"/>
            <a:ext cx="288032" cy="338554"/>
          </a:xfrm>
          <a:prstGeom prst="rect">
            <a:avLst/>
          </a:prstGeom>
          <a:noFill/>
        </p:spPr>
        <p:txBody>
          <a:bodyPr wrap="square" rtlCol="0">
            <a:spAutoFit/>
          </a:bodyPr>
          <a:lstStyle/>
          <a:p>
            <a:r>
              <a:rPr lang="fr-FR" sz="1600" b="1" dirty="0"/>
              <a:t>5</a:t>
            </a:r>
          </a:p>
        </p:txBody>
      </p:sp>
      <p:cxnSp>
        <p:nvCxnSpPr>
          <p:cNvPr id="98" name="Connecteur droit 97"/>
          <p:cNvCxnSpPr/>
          <p:nvPr/>
        </p:nvCxnSpPr>
        <p:spPr>
          <a:xfrm flipH="1">
            <a:off x="827584" y="5020022"/>
            <a:ext cx="3384376" cy="214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2" name="ZoneTexte 101"/>
          <p:cNvSpPr txBox="1"/>
          <p:nvPr/>
        </p:nvSpPr>
        <p:spPr>
          <a:xfrm>
            <a:off x="899592" y="4177412"/>
            <a:ext cx="1152128" cy="338554"/>
          </a:xfrm>
          <a:prstGeom prst="rect">
            <a:avLst/>
          </a:prstGeom>
          <a:noFill/>
        </p:spPr>
        <p:txBody>
          <a:bodyPr wrap="square" rtlCol="0">
            <a:spAutoFit/>
          </a:bodyPr>
          <a:lstStyle/>
          <a:p>
            <a:pPr algn="r"/>
            <a:r>
              <a:rPr lang="fr-FR" sz="1600" dirty="0"/>
              <a:t>Vitré</a:t>
            </a:r>
          </a:p>
        </p:txBody>
      </p:sp>
      <p:sp>
        <p:nvSpPr>
          <p:cNvPr id="129" name="ZoneTexte 128"/>
          <p:cNvSpPr txBox="1"/>
          <p:nvPr/>
        </p:nvSpPr>
        <p:spPr>
          <a:xfrm>
            <a:off x="1979712" y="3579862"/>
            <a:ext cx="1152128" cy="338554"/>
          </a:xfrm>
          <a:prstGeom prst="rect">
            <a:avLst/>
          </a:prstGeom>
          <a:noFill/>
        </p:spPr>
        <p:txBody>
          <a:bodyPr wrap="square" rtlCol="0">
            <a:spAutoFit/>
          </a:bodyPr>
          <a:lstStyle/>
          <a:p>
            <a:pPr algn="r"/>
            <a:r>
              <a:rPr lang="fr-FR" sz="1600" dirty="0"/>
              <a:t>19</a:t>
            </a:r>
          </a:p>
        </p:txBody>
      </p:sp>
      <p:sp>
        <p:nvSpPr>
          <p:cNvPr id="130" name="ZoneTexte 129"/>
          <p:cNvSpPr txBox="1"/>
          <p:nvPr/>
        </p:nvSpPr>
        <p:spPr>
          <a:xfrm>
            <a:off x="899592" y="3579862"/>
            <a:ext cx="1152128" cy="338554"/>
          </a:xfrm>
          <a:prstGeom prst="rect">
            <a:avLst/>
          </a:prstGeom>
          <a:noFill/>
        </p:spPr>
        <p:txBody>
          <a:bodyPr wrap="square" rtlCol="0">
            <a:spAutoFit/>
          </a:bodyPr>
          <a:lstStyle/>
          <a:p>
            <a:pPr algn="r"/>
            <a:r>
              <a:rPr lang="fr-FR" sz="1600" dirty="0"/>
              <a:t>Vitré</a:t>
            </a:r>
          </a:p>
        </p:txBody>
      </p:sp>
      <p:sp>
        <p:nvSpPr>
          <p:cNvPr id="131" name="ZoneTexte 130"/>
          <p:cNvSpPr txBox="1"/>
          <p:nvPr/>
        </p:nvSpPr>
        <p:spPr>
          <a:xfrm>
            <a:off x="1403648" y="3867894"/>
            <a:ext cx="648072" cy="338554"/>
          </a:xfrm>
          <a:prstGeom prst="rect">
            <a:avLst/>
          </a:prstGeom>
          <a:noFill/>
        </p:spPr>
        <p:txBody>
          <a:bodyPr wrap="square" rtlCol="0">
            <a:spAutoFit/>
          </a:bodyPr>
          <a:lstStyle/>
          <a:p>
            <a:pPr algn="r"/>
            <a:r>
              <a:rPr lang="fr-FR" sz="1600" dirty="0"/>
              <a:t>Caen</a:t>
            </a:r>
          </a:p>
        </p:txBody>
      </p:sp>
      <p:sp>
        <p:nvSpPr>
          <p:cNvPr id="132" name="ZoneTexte 131"/>
          <p:cNvSpPr txBox="1"/>
          <p:nvPr/>
        </p:nvSpPr>
        <p:spPr>
          <a:xfrm>
            <a:off x="2123728" y="3867894"/>
            <a:ext cx="1008112" cy="338554"/>
          </a:xfrm>
          <a:prstGeom prst="rect">
            <a:avLst/>
          </a:prstGeom>
          <a:noFill/>
        </p:spPr>
        <p:txBody>
          <a:bodyPr wrap="square" rtlCol="0">
            <a:spAutoFit/>
          </a:bodyPr>
          <a:lstStyle/>
          <a:p>
            <a:pPr algn="r"/>
            <a:r>
              <a:rPr lang="fr-FR" sz="1600" dirty="0"/>
              <a:t>20</a:t>
            </a:r>
          </a:p>
        </p:txBody>
      </p:sp>
      <p:sp>
        <p:nvSpPr>
          <p:cNvPr id="133" name="ZoneTexte 132"/>
          <p:cNvSpPr txBox="1"/>
          <p:nvPr/>
        </p:nvSpPr>
        <p:spPr>
          <a:xfrm>
            <a:off x="2483768" y="4177412"/>
            <a:ext cx="648072" cy="338554"/>
          </a:xfrm>
          <a:prstGeom prst="rect">
            <a:avLst/>
          </a:prstGeom>
          <a:noFill/>
        </p:spPr>
        <p:txBody>
          <a:bodyPr wrap="square" rtlCol="0">
            <a:spAutoFit/>
          </a:bodyPr>
          <a:lstStyle/>
          <a:p>
            <a:pPr algn="r"/>
            <a:r>
              <a:rPr lang="fr-FR" sz="1600" dirty="0"/>
              <a:t>16</a:t>
            </a:r>
          </a:p>
        </p:txBody>
      </p:sp>
      <p:sp>
        <p:nvSpPr>
          <p:cNvPr id="134" name="Rectangle 133"/>
          <p:cNvSpPr/>
          <p:nvPr/>
        </p:nvSpPr>
        <p:spPr>
          <a:xfrm>
            <a:off x="3218995" y="2427734"/>
            <a:ext cx="4976042" cy="461665"/>
          </a:xfrm>
          <a:prstGeom prst="rect">
            <a:avLst/>
          </a:prstGeom>
        </p:spPr>
        <p:txBody>
          <a:bodyPr wrap="none">
            <a:spAutoFit/>
          </a:bodyPr>
          <a:lstStyle/>
          <a:p>
            <a:r>
              <a:rPr lang="fr-FR" sz="2400" b="1" dirty="0"/>
              <a:t>=</a:t>
            </a:r>
            <a:r>
              <a:rPr lang="fr-FR" b="1" dirty="0"/>
              <a:t>SOMMEPROD(</a:t>
            </a:r>
            <a:r>
              <a:rPr lang="fr-FR" b="1" dirty="0">
                <a:solidFill>
                  <a:srgbClr val="3366CC"/>
                </a:solidFill>
              </a:rPr>
              <a:t>(A1:A3=‘’Vitré’’)</a:t>
            </a:r>
            <a:r>
              <a:rPr lang="fr-FR" b="1" dirty="0"/>
              <a:t>*</a:t>
            </a:r>
            <a:r>
              <a:rPr lang="fr-FR" b="1" dirty="0">
                <a:solidFill>
                  <a:srgbClr val="C00000"/>
                </a:solidFill>
              </a:rPr>
              <a:t>(B1:B3)</a:t>
            </a:r>
            <a:r>
              <a:rPr lang="fr-FR" b="1" dirty="0"/>
              <a:t>*</a:t>
            </a:r>
            <a:r>
              <a:rPr lang="fr-FR" b="1" dirty="0">
                <a:solidFill>
                  <a:schemeClr val="bg2">
                    <a:lumMod val="50000"/>
                  </a:schemeClr>
                </a:solidFill>
              </a:rPr>
              <a:t>(C1:C3)</a:t>
            </a:r>
            <a:r>
              <a:rPr lang="fr-FR" b="1" dirty="0"/>
              <a:t>)</a:t>
            </a:r>
          </a:p>
        </p:txBody>
      </p:sp>
      <p:sp>
        <p:nvSpPr>
          <p:cNvPr id="135" name="Rectangle 134"/>
          <p:cNvSpPr/>
          <p:nvPr/>
        </p:nvSpPr>
        <p:spPr>
          <a:xfrm>
            <a:off x="899592" y="3579862"/>
            <a:ext cx="1152128"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6" name="Rectangle 135"/>
          <p:cNvSpPr/>
          <p:nvPr/>
        </p:nvSpPr>
        <p:spPr>
          <a:xfrm>
            <a:off x="2051720" y="3579862"/>
            <a:ext cx="1080120" cy="115212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7" name="Rectangle 136"/>
          <p:cNvSpPr/>
          <p:nvPr/>
        </p:nvSpPr>
        <p:spPr>
          <a:xfrm>
            <a:off x="3218995" y="2715766"/>
            <a:ext cx="5097421" cy="461665"/>
          </a:xfrm>
          <a:prstGeom prst="rect">
            <a:avLst/>
          </a:prstGeom>
        </p:spPr>
        <p:txBody>
          <a:bodyPr wrap="none">
            <a:spAutoFit/>
          </a:bodyPr>
          <a:lstStyle/>
          <a:p>
            <a:r>
              <a:rPr lang="fr-FR" sz="2400" b="1" dirty="0"/>
              <a:t>=</a:t>
            </a:r>
            <a:r>
              <a:rPr lang="fr-FR" b="1" dirty="0"/>
              <a:t>SUMPRODUCT(</a:t>
            </a:r>
            <a:r>
              <a:rPr lang="fr-FR" b="1" dirty="0">
                <a:solidFill>
                  <a:srgbClr val="3366CC"/>
                </a:solidFill>
              </a:rPr>
              <a:t>(A1:A3=‘’Vitré’’)</a:t>
            </a:r>
            <a:r>
              <a:rPr lang="fr-FR" b="1" dirty="0"/>
              <a:t>*</a:t>
            </a:r>
            <a:r>
              <a:rPr lang="fr-FR" b="1" dirty="0">
                <a:solidFill>
                  <a:srgbClr val="C00000"/>
                </a:solidFill>
              </a:rPr>
              <a:t>(B1:B3 )</a:t>
            </a:r>
            <a:r>
              <a:rPr lang="fr-FR" b="1" dirty="0"/>
              <a:t>*</a:t>
            </a:r>
            <a:r>
              <a:rPr lang="fr-FR" b="1" dirty="0">
                <a:solidFill>
                  <a:schemeClr val="bg2">
                    <a:lumMod val="50000"/>
                  </a:schemeClr>
                </a:solidFill>
              </a:rPr>
              <a:t>(C1:C3)</a:t>
            </a:r>
            <a:r>
              <a:rPr lang="fr-FR" b="1" dirty="0"/>
              <a:t>)</a:t>
            </a:r>
          </a:p>
        </p:txBody>
      </p:sp>
      <p:sp>
        <p:nvSpPr>
          <p:cNvPr id="138" name="ZoneTexte 137"/>
          <p:cNvSpPr txBox="1"/>
          <p:nvPr/>
        </p:nvSpPr>
        <p:spPr>
          <a:xfrm>
            <a:off x="7668344" y="3507854"/>
            <a:ext cx="72008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74</a:t>
            </a:r>
          </a:p>
        </p:txBody>
      </p:sp>
      <p:sp>
        <p:nvSpPr>
          <p:cNvPr id="139" name="ZoneTexte 138"/>
          <p:cNvSpPr txBox="1"/>
          <p:nvPr/>
        </p:nvSpPr>
        <p:spPr>
          <a:xfrm>
            <a:off x="611560" y="1914386"/>
            <a:ext cx="8064896" cy="584775"/>
          </a:xfrm>
          <a:prstGeom prst="rect">
            <a:avLst/>
          </a:prstGeom>
          <a:noFill/>
        </p:spPr>
        <p:txBody>
          <a:bodyPr wrap="square" rtlCol="0">
            <a:spAutoFit/>
          </a:bodyPr>
          <a:lstStyle/>
          <a:p>
            <a:r>
              <a:rPr lang="fr-FR" sz="1600" dirty="0"/>
              <a:t>Il est possible de créer des produits conditionnels en montrant plusieurs plages hors des paires plages / critères (Ici, plages A et plages B)</a:t>
            </a:r>
          </a:p>
        </p:txBody>
      </p:sp>
      <p:sp>
        <p:nvSpPr>
          <p:cNvPr id="49" name="ZoneTexte 48"/>
          <p:cNvSpPr txBox="1"/>
          <p:nvPr/>
        </p:nvSpPr>
        <p:spPr>
          <a:xfrm>
            <a:off x="899592" y="4443958"/>
            <a:ext cx="1152128" cy="338554"/>
          </a:xfrm>
          <a:prstGeom prst="rect">
            <a:avLst/>
          </a:prstGeom>
          <a:noFill/>
        </p:spPr>
        <p:txBody>
          <a:bodyPr wrap="square" rtlCol="0">
            <a:spAutoFit/>
          </a:bodyPr>
          <a:lstStyle/>
          <a:p>
            <a:pPr algn="r"/>
            <a:r>
              <a:rPr lang="fr-FR" sz="1600" dirty="0"/>
              <a:t>Vitré</a:t>
            </a:r>
          </a:p>
        </p:txBody>
      </p:sp>
      <p:sp>
        <p:nvSpPr>
          <p:cNvPr id="50" name="ZoneTexte 49"/>
          <p:cNvSpPr txBox="1"/>
          <p:nvPr/>
        </p:nvSpPr>
        <p:spPr>
          <a:xfrm>
            <a:off x="2123728" y="4443958"/>
            <a:ext cx="1008112" cy="338554"/>
          </a:xfrm>
          <a:prstGeom prst="rect">
            <a:avLst/>
          </a:prstGeom>
          <a:noFill/>
        </p:spPr>
        <p:txBody>
          <a:bodyPr wrap="square" rtlCol="0">
            <a:spAutoFit/>
          </a:bodyPr>
          <a:lstStyle/>
          <a:p>
            <a:pPr algn="r"/>
            <a:r>
              <a:rPr lang="fr-FR" sz="1600" dirty="0"/>
              <a:t>20</a:t>
            </a:r>
          </a:p>
        </p:txBody>
      </p:sp>
      <p:sp>
        <p:nvSpPr>
          <p:cNvPr id="52" name="ZoneTexte 51"/>
          <p:cNvSpPr txBox="1"/>
          <p:nvPr/>
        </p:nvSpPr>
        <p:spPr>
          <a:xfrm>
            <a:off x="4499992" y="4371950"/>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
        <p:nvSpPr>
          <p:cNvPr id="53" name="ZoneTexte 52"/>
          <p:cNvSpPr txBox="1"/>
          <p:nvPr/>
        </p:nvSpPr>
        <p:spPr>
          <a:xfrm>
            <a:off x="4499992" y="3507854"/>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sp>
        <p:nvSpPr>
          <p:cNvPr id="51" name="ZoneTexte 50"/>
          <p:cNvSpPr txBox="1"/>
          <p:nvPr/>
        </p:nvSpPr>
        <p:spPr>
          <a:xfrm>
            <a:off x="4499992" y="4155926"/>
            <a:ext cx="432048" cy="461665"/>
          </a:xfrm>
          <a:prstGeom prst="rect">
            <a:avLst/>
          </a:prstGeom>
          <a:noFill/>
        </p:spPr>
        <p:txBody>
          <a:bodyPr wrap="square" rtlCol="0">
            <a:spAutoFit/>
          </a:bodyPr>
          <a:lstStyle/>
          <a:p>
            <a:r>
              <a:rPr lang="fr-FR" sz="2400" b="1" dirty="0">
                <a:solidFill>
                  <a:srgbClr val="008000"/>
                </a:solidFill>
                <a:sym typeface="Wingdings 2"/>
              </a:rPr>
              <a:t></a:t>
            </a:r>
            <a:endParaRPr lang="fr-FR" sz="2400" b="1" dirty="0">
              <a:solidFill>
                <a:srgbClr val="008000"/>
              </a:solidFill>
            </a:endParaRPr>
          </a:p>
        </p:txBody>
      </p:sp>
      <p:cxnSp>
        <p:nvCxnSpPr>
          <p:cNvPr id="55" name="Connecteur droit 54"/>
          <p:cNvCxnSpPr/>
          <p:nvPr/>
        </p:nvCxnSpPr>
        <p:spPr>
          <a:xfrm>
            <a:off x="4211960" y="3601348"/>
            <a:ext cx="36512"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6" name="ZoneTexte 55"/>
          <p:cNvSpPr txBox="1"/>
          <p:nvPr/>
        </p:nvSpPr>
        <p:spPr>
          <a:xfrm>
            <a:off x="3563888" y="3241308"/>
            <a:ext cx="288032" cy="369332"/>
          </a:xfrm>
          <a:prstGeom prst="rect">
            <a:avLst/>
          </a:prstGeom>
          <a:noFill/>
        </p:spPr>
        <p:txBody>
          <a:bodyPr wrap="square" rtlCol="0">
            <a:spAutoFit/>
          </a:bodyPr>
          <a:lstStyle/>
          <a:p>
            <a:r>
              <a:rPr lang="fr-FR" b="1" dirty="0"/>
              <a:t>C</a:t>
            </a:r>
          </a:p>
        </p:txBody>
      </p:sp>
      <p:sp>
        <p:nvSpPr>
          <p:cNvPr id="57" name="ZoneTexte 56"/>
          <p:cNvSpPr txBox="1"/>
          <p:nvPr/>
        </p:nvSpPr>
        <p:spPr>
          <a:xfrm>
            <a:off x="3275856" y="3867894"/>
            <a:ext cx="1008112" cy="338554"/>
          </a:xfrm>
          <a:prstGeom prst="rect">
            <a:avLst/>
          </a:prstGeom>
          <a:noFill/>
        </p:spPr>
        <p:txBody>
          <a:bodyPr wrap="square" rtlCol="0">
            <a:spAutoFit/>
          </a:bodyPr>
          <a:lstStyle/>
          <a:p>
            <a:pPr algn="r"/>
            <a:r>
              <a:rPr lang="fr-FR" sz="1600" dirty="0"/>
              <a:t>2</a:t>
            </a:r>
          </a:p>
        </p:txBody>
      </p:sp>
      <p:sp>
        <p:nvSpPr>
          <p:cNvPr id="66" name="ZoneTexte 65"/>
          <p:cNvSpPr txBox="1"/>
          <p:nvPr/>
        </p:nvSpPr>
        <p:spPr>
          <a:xfrm>
            <a:off x="3635896" y="4177412"/>
            <a:ext cx="648072" cy="338554"/>
          </a:xfrm>
          <a:prstGeom prst="rect">
            <a:avLst/>
          </a:prstGeom>
          <a:noFill/>
        </p:spPr>
        <p:txBody>
          <a:bodyPr wrap="square" rtlCol="0">
            <a:spAutoFit/>
          </a:bodyPr>
          <a:lstStyle/>
          <a:p>
            <a:pPr algn="r"/>
            <a:r>
              <a:rPr lang="fr-FR" sz="1600" dirty="0"/>
              <a:t>1</a:t>
            </a:r>
          </a:p>
        </p:txBody>
      </p:sp>
      <p:sp>
        <p:nvSpPr>
          <p:cNvPr id="67" name="ZoneTexte 66"/>
          <p:cNvSpPr txBox="1"/>
          <p:nvPr/>
        </p:nvSpPr>
        <p:spPr>
          <a:xfrm>
            <a:off x="3275856" y="4443958"/>
            <a:ext cx="1008112" cy="338554"/>
          </a:xfrm>
          <a:prstGeom prst="rect">
            <a:avLst/>
          </a:prstGeom>
          <a:noFill/>
        </p:spPr>
        <p:txBody>
          <a:bodyPr wrap="square" rtlCol="0">
            <a:spAutoFit/>
          </a:bodyPr>
          <a:lstStyle/>
          <a:p>
            <a:pPr algn="r"/>
            <a:r>
              <a:rPr lang="fr-FR" sz="1600" dirty="0"/>
              <a:t>1</a:t>
            </a:r>
          </a:p>
        </p:txBody>
      </p:sp>
      <p:sp>
        <p:nvSpPr>
          <p:cNvPr id="69" name="ZoneTexte 68"/>
          <p:cNvSpPr txBox="1"/>
          <p:nvPr/>
        </p:nvSpPr>
        <p:spPr>
          <a:xfrm>
            <a:off x="3131840" y="3579862"/>
            <a:ext cx="1152128" cy="338554"/>
          </a:xfrm>
          <a:prstGeom prst="rect">
            <a:avLst/>
          </a:prstGeom>
          <a:noFill/>
        </p:spPr>
        <p:txBody>
          <a:bodyPr wrap="square" rtlCol="0">
            <a:spAutoFit/>
          </a:bodyPr>
          <a:lstStyle/>
          <a:p>
            <a:pPr algn="r"/>
            <a:r>
              <a:rPr lang="fr-FR" sz="1600" dirty="0"/>
              <a:t>2</a:t>
            </a:r>
          </a:p>
        </p:txBody>
      </p:sp>
      <p:cxnSp>
        <p:nvCxnSpPr>
          <p:cNvPr id="80" name="Connecteur droit 79"/>
          <p:cNvCxnSpPr/>
          <p:nvPr/>
        </p:nvCxnSpPr>
        <p:spPr>
          <a:xfrm flipH="1">
            <a:off x="827584" y="4731990"/>
            <a:ext cx="3384376" cy="214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1" name="Connecteur droit 80"/>
          <p:cNvCxnSpPr/>
          <p:nvPr/>
        </p:nvCxnSpPr>
        <p:spPr>
          <a:xfrm flipH="1">
            <a:off x="827584" y="4443958"/>
            <a:ext cx="3384376" cy="214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2" name="Connecteur droit 81"/>
          <p:cNvCxnSpPr/>
          <p:nvPr/>
        </p:nvCxnSpPr>
        <p:spPr>
          <a:xfrm flipH="1">
            <a:off x="827584" y="4155926"/>
            <a:ext cx="3384376" cy="214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Connecteur droit 84"/>
          <p:cNvCxnSpPr/>
          <p:nvPr/>
        </p:nvCxnSpPr>
        <p:spPr>
          <a:xfrm flipH="1">
            <a:off x="899592" y="3867894"/>
            <a:ext cx="3384376" cy="2148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Connecteur droit 89"/>
          <p:cNvCxnSpPr/>
          <p:nvPr/>
        </p:nvCxnSpPr>
        <p:spPr>
          <a:xfrm>
            <a:off x="3131840" y="3579862"/>
            <a:ext cx="0"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1" name="Rectangle 90"/>
          <p:cNvSpPr/>
          <p:nvPr/>
        </p:nvSpPr>
        <p:spPr>
          <a:xfrm>
            <a:off x="3131840" y="3579862"/>
            <a:ext cx="1080120" cy="1152128"/>
          </a:xfrm>
          <a:prstGeom prst="rect">
            <a:avLst/>
          </a:prstGeom>
          <a:no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2" name="ZoneTexte 91"/>
          <p:cNvSpPr txBox="1"/>
          <p:nvPr/>
        </p:nvSpPr>
        <p:spPr>
          <a:xfrm>
            <a:off x="5436096" y="3507854"/>
            <a:ext cx="1512168" cy="369332"/>
          </a:xfrm>
          <a:prstGeom prst="rect">
            <a:avLst/>
          </a:prstGeom>
          <a:noFill/>
        </p:spPr>
        <p:txBody>
          <a:bodyPr wrap="square" rtlCol="0">
            <a:spAutoFit/>
          </a:bodyPr>
          <a:lstStyle/>
          <a:p>
            <a:r>
              <a:rPr lang="fr-FR" dirty="0">
                <a:solidFill>
                  <a:srgbClr val="C00000"/>
                </a:solidFill>
              </a:rPr>
              <a:t>19</a:t>
            </a:r>
            <a:r>
              <a:rPr lang="fr-FR" dirty="0"/>
              <a:t> X </a:t>
            </a:r>
            <a:r>
              <a:rPr lang="fr-FR" dirty="0">
                <a:solidFill>
                  <a:schemeClr val="bg2">
                    <a:lumMod val="25000"/>
                  </a:schemeClr>
                </a:solidFill>
              </a:rPr>
              <a:t>2</a:t>
            </a:r>
            <a:r>
              <a:rPr lang="fr-FR" dirty="0"/>
              <a:t> = 38</a:t>
            </a:r>
          </a:p>
        </p:txBody>
      </p:sp>
      <p:sp>
        <p:nvSpPr>
          <p:cNvPr id="93" name="ZoneTexte 92"/>
          <p:cNvSpPr txBox="1"/>
          <p:nvPr/>
        </p:nvSpPr>
        <p:spPr>
          <a:xfrm>
            <a:off x="5436096" y="4443958"/>
            <a:ext cx="1512168" cy="369332"/>
          </a:xfrm>
          <a:prstGeom prst="rect">
            <a:avLst/>
          </a:prstGeom>
          <a:noFill/>
        </p:spPr>
        <p:txBody>
          <a:bodyPr wrap="square" rtlCol="0">
            <a:spAutoFit/>
          </a:bodyPr>
          <a:lstStyle/>
          <a:p>
            <a:r>
              <a:rPr lang="fr-FR" dirty="0">
                <a:solidFill>
                  <a:srgbClr val="C00000"/>
                </a:solidFill>
              </a:rPr>
              <a:t>20</a:t>
            </a:r>
            <a:r>
              <a:rPr lang="fr-FR" dirty="0"/>
              <a:t> X </a:t>
            </a:r>
            <a:r>
              <a:rPr lang="fr-FR" dirty="0">
                <a:solidFill>
                  <a:schemeClr val="bg2">
                    <a:lumMod val="25000"/>
                  </a:schemeClr>
                </a:solidFill>
              </a:rPr>
              <a:t>1</a:t>
            </a:r>
            <a:r>
              <a:rPr lang="fr-FR" dirty="0"/>
              <a:t> = 20</a:t>
            </a:r>
          </a:p>
        </p:txBody>
      </p:sp>
      <p:sp>
        <p:nvSpPr>
          <p:cNvPr id="96" name="ZoneTexte 95"/>
          <p:cNvSpPr txBox="1"/>
          <p:nvPr/>
        </p:nvSpPr>
        <p:spPr>
          <a:xfrm>
            <a:off x="5436096" y="4083918"/>
            <a:ext cx="1512168" cy="369332"/>
          </a:xfrm>
          <a:prstGeom prst="rect">
            <a:avLst/>
          </a:prstGeom>
          <a:noFill/>
        </p:spPr>
        <p:txBody>
          <a:bodyPr wrap="square" rtlCol="0">
            <a:spAutoFit/>
          </a:bodyPr>
          <a:lstStyle/>
          <a:p>
            <a:r>
              <a:rPr lang="fr-FR" dirty="0">
                <a:solidFill>
                  <a:srgbClr val="C00000"/>
                </a:solidFill>
              </a:rPr>
              <a:t>16</a:t>
            </a:r>
            <a:r>
              <a:rPr lang="fr-FR" dirty="0"/>
              <a:t> X </a:t>
            </a:r>
            <a:r>
              <a:rPr lang="fr-FR" dirty="0">
                <a:solidFill>
                  <a:schemeClr val="bg2">
                    <a:lumMod val="25000"/>
                  </a:schemeClr>
                </a:solidFill>
              </a:rPr>
              <a:t>1</a:t>
            </a:r>
            <a:r>
              <a:rPr lang="fr-FR" dirty="0"/>
              <a:t> = 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8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8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9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9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9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0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2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3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3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3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3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3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3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50"/>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5"/>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6"/>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67"/>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9"/>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80"/>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81"/>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82"/>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85"/>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90"/>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91"/>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137"/>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34"/>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53"/>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51"/>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52"/>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92"/>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96"/>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93"/>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64" grpId="0" animBg="1"/>
      <p:bldP spid="65" grpId="0" animBg="1"/>
      <p:bldP spid="68" grpId="0"/>
      <p:bldP spid="71" grpId="0"/>
      <p:bldP spid="72" grpId="0" animBg="1"/>
      <p:bldP spid="73" grpId="0" animBg="1"/>
      <p:bldP spid="74" grpId="0" animBg="1"/>
      <p:bldP spid="76" grpId="0"/>
      <p:bldP spid="78" grpId="0"/>
      <p:bldP spid="83" grpId="0"/>
      <p:bldP spid="87" grpId="0" animBg="1"/>
      <p:bldP spid="88" grpId="0"/>
      <p:bldP spid="95" grpId="0" animBg="1"/>
      <p:bldP spid="97" grpId="0"/>
      <p:bldP spid="102" grpId="0"/>
      <p:bldP spid="129" grpId="0"/>
      <p:bldP spid="130" grpId="0"/>
      <p:bldP spid="131" grpId="0"/>
      <p:bldP spid="132" grpId="0"/>
      <p:bldP spid="133" grpId="0"/>
      <p:bldP spid="134" grpId="0"/>
      <p:bldP spid="135" grpId="0" animBg="1"/>
      <p:bldP spid="136" grpId="0" animBg="1"/>
      <p:bldP spid="137" grpId="0"/>
      <p:bldP spid="138" grpId="0" animBg="1"/>
      <p:bldP spid="49" grpId="0"/>
      <p:bldP spid="50" grpId="0"/>
      <p:bldP spid="52" grpId="0"/>
      <p:bldP spid="53" grpId="0"/>
      <p:bldP spid="51" grpId="0"/>
      <p:bldP spid="56" grpId="0"/>
      <p:bldP spid="57" grpId="0"/>
      <p:bldP spid="66" grpId="0"/>
      <p:bldP spid="67" grpId="0"/>
      <p:bldP spid="69" grpId="0"/>
      <p:bldP spid="91" grpId="0" animBg="1"/>
      <p:bldP spid="92" grpId="0"/>
      <p:bldP spid="93" grpId="0"/>
      <p:bldP spid="9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Formats conditionnels </a:t>
            </a:r>
          </a:p>
          <a:p>
            <a:r>
              <a:rPr lang="fr-FR" sz="1400" dirty="0">
                <a:latin typeface="Arial Black" pitchFamily="34" charset="0"/>
              </a:rPr>
              <a:t>Généralités</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7a</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2049"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67544" y="3177133"/>
            <a:ext cx="2514600" cy="1266825"/>
          </a:xfrm>
          <a:prstGeom prst="rect">
            <a:avLst/>
          </a:prstGeom>
          <a:noFill/>
          <a:ln w="9525">
            <a:noFill/>
            <a:miter lim="800000"/>
            <a:headEnd/>
            <a:tailEnd/>
          </a:ln>
        </p:spPr>
      </p:pic>
      <p:pic>
        <p:nvPicPr>
          <p:cNvPr id="97" name="Image 96"/>
          <p:cNvPicPr/>
          <p:nvPr/>
        </p:nvPicPr>
        <p:blipFill>
          <a:blip r:embed="rId4" cstate="print">
            <a:clrChange>
              <a:clrFrom>
                <a:srgbClr val="F5FDFF"/>
              </a:clrFrom>
              <a:clrTo>
                <a:srgbClr val="F5FDFF">
                  <a:alpha val="0"/>
                </a:srgbClr>
              </a:clrTo>
            </a:clrChange>
          </a:blip>
          <a:srcRect/>
          <a:stretch>
            <a:fillRect/>
          </a:stretch>
        </p:blipFill>
        <p:spPr bwMode="auto">
          <a:xfrm>
            <a:off x="179512" y="3723878"/>
            <a:ext cx="504056" cy="432048"/>
          </a:xfrm>
          <a:prstGeom prst="rect">
            <a:avLst/>
          </a:prstGeom>
          <a:noFill/>
          <a:ln w="9525">
            <a:noFill/>
            <a:miter lim="800000"/>
            <a:headEnd/>
            <a:tailEnd/>
          </a:ln>
        </p:spPr>
      </p:pic>
      <p:sp>
        <p:nvSpPr>
          <p:cNvPr id="100" name="ZoneTexte 99"/>
          <p:cNvSpPr txBox="1"/>
          <p:nvPr/>
        </p:nvSpPr>
        <p:spPr>
          <a:xfrm>
            <a:off x="395536" y="699542"/>
            <a:ext cx="7848872" cy="646331"/>
          </a:xfrm>
          <a:prstGeom prst="rect">
            <a:avLst/>
          </a:prstGeom>
          <a:noFill/>
        </p:spPr>
        <p:txBody>
          <a:bodyPr wrap="square" rtlCol="0">
            <a:spAutoFit/>
          </a:bodyPr>
          <a:lstStyle/>
          <a:p>
            <a:r>
              <a:rPr lang="fr-FR" i="1" dirty="0">
                <a:solidFill>
                  <a:srgbClr val="4F81BD"/>
                </a:solidFill>
              </a:rPr>
              <a:t>La mise en forme s’adapte au contenus des cellules</a:t>
            </a:r>
          </a:p>
          <a:p>
            <a:r>
              <a:rPr lang="fr-FR" i="1" dirty="0">
                <a:solidFill>
                  <a:srgbClr val="4F81BD"/>
                </a:solidFill>
              </a:rPr>
              <a:t>La mise en forme initiale (statique), est mise en sommeil mais n’est pas effacée.</a:t>
            </a:r>
          </a:p>
        </p:txBody>
      </p:sp>
      <p:sp>
        <p:nvSpPr>
          <p:cNvPr id="101" name="ZoneTexte 100"/>
          <p:cNvSpPr txBox="1"/>
          <p:nvPr/>
        </p:nvSpPr>
        <p:spPr>
          <a:xfrm>
            <a:off x="1187624" y="1923678"/>
            <a:ext cx="5112568" cy="369332"/>
          </a:xfrm>
          <a:prstGeom prst="rect">
            <a:avLst/>
          </a:prstGeom>
          <a:noFill/>
        </p:spPr>
        <p:txBody>
          <a:bodyPr wrap="square" rtlCol="0">
            <a:spAutoFit/>
          </a:bodyPr>
          <a:lstStyle/>
          <a:p>
            <a:pPr>
              <a:buFont typeface="Arial" pitchFamily="34" charset="0"/>
              <a:buChar char="•"/>
            </a:pPr>
            <a:r>
              <a:rPr lang="fr-FR" dirty="0"/>
              <a:t>On définit des critères de comparaison</a:t>
            </a:r>
          </a:p>
        </p:txBody>
      </p:sp>
      <p:sp>
        <p:nvSpPr>
          <p:cNvPr id="102" name="ZoneTexte 101"/>
          <p:cNvSpPr txBox="1"/>
          <p:nvPr/>
        </p:nvSpPr>
        <p:spPr>
          <a:xfrm>
            <a:off x="1187624" y="2859782"/>
            <a:ext cx="5112568" cy="369332"/>
          </a:xfrm>
          <a:prstGeom prst="rect">
            <a:avLst/>
          </a:prstGeom>
          <a:noFill/>
        </p:spPr>
        <p:txBody>
          <a:bodyPr wrap="square" rtlCol="0">
            <a:spAutoFit/>
          </a:bodyPr>
          <a:lstStyle/>
          <a:p>
            <a:r>
              <a:rPr lang="fr-FR" dirty="0"/>
              <a:t>&amp; une mise en forme quand les critères sont atteints</a:t>
            </a:r>
          </a:p>
        </p:txBody>
      </p:sp>
      <p:sp>
        <p:nvSpPr>
          <p:cNvPr id="103" name="ZoneTexte 102"/>
          <p:cNvSpPr txBox="1"/>
          <p:nvPr/>
        </p:nvSpPr>
        <p:spPr>
          <a:xfrm>
            <a:off x="1187624" y="1347614"/>
            <a:ext cx="5112568" cy="646331"/>
          </a:xfrm>
          <a:prstGeom prst="rect">
            <a:avLst/>
          </a:prstGeom>
          <a:noFill/>
        </p:spPr>
        <p:txBody>
          <a:bodyPr wrap="square" rtlCol="0">
            <a:spAutoFit/>
          </a:bodyPr>
          <a:lstStyle/>
          <a:p>
            <a:pPr>
              <a:buFont typeface="Arial" pitchFamily="34" charset="0"/>
              <a:buChar char="•"/>
            </a:pPr>
            <a:r>
              <a:rPr lang="fr-FR" dirty="0"/>
              <a:t>On sélectionne la plage de cellules à mettre en forme de manière conditionnelle</a:t>
            </a:r>
          </a:p>
        </p:txBody>
      </p:sp>
      <p:sp>
        <p:nvSpPr>
          <p:cNvPr id="104" name="ZoneTexte 103"/>
          <p:cNvSpPr txBox="1"/>
          <p:nvPr/>
        </p:nvSpPr>
        <p:spPr>
          <a:xfrm>
            <a:off x="971600" y="2283718"/>
            <a:ext cx="2088232" cy="369332"/>
          </a:xfrm>
          <a:prstGeom prst="rect">
            <a:avLst/>
          </a:prstGeom>
          <a:noFill/>
          <a:ln>
            <a:solidFill>
              <a:srgbClr val="3366CC"/>
            </a:solidFill>
          </a:ln>
        </p:spPr>
        <p:txBody>
          <a:bodyPr wrap="square" rtlCol="0">
            <a:spAutoFit/>
          </a:bodyPr>
          <a:lstStyle/>
          <a:p>
            <a:r>
              <a:rPr lang="fr-FR" b="1" dirty="0"/>
              <a:t>&gt; | &lt; | = | &lt;&gt; | </a:t>
            </a:r>
            <a:r>
              <a:rPr lang="fr-FR" sz="1600" i="1" dirty="0"/>
              <a:t>vides</a:t>
            </a:r>
            <a:endParaRPr lang="fr-FR" i="1" dirty="0"/>
          </a:p>
        </p:txBody>
      </p:sp>
      <p:sp>
        <p:nvSpPr>
          <p:cNvPr id="105" name="ZoneTexte 104"/>
          <p:cNvSpPr txBox="1"/>
          <p:nvPr/>
        </p:nvSpPr>
        <p:spPr>
          <a:xfrm>
            <a:off x="3491880" y="2283718"/>
            <a:ext cx="1872208" cy="369332"/>
          </a:xfrm>
          <a:prstGeom prst="rect">
            <a:avLst/>
          </a:prstGeom>
          <a:noFill/>
          <a:ln>
            <a:solidFill>
              <a:srgbClr val="3366CC"/>
            </a:solidFill>
          </a:ln>
        </p:spPr>
        <p:txBody>
          <a:bodyPr wrap="square" rtlCol="0">
            <a:spAutoFit/>
          </a:bodyPr>
          <a:lstStyle/>
          <a:p>
            <a:r>
              <a:rPr lang="fr-FR" sz="1600" i="1" dirty="0"/>
              <a:t>Uniques </a:t>
            </a:r>
            <a:r>
              <a:rPr lang="fr-FR" b="1" dirty="0"/>
              <a:t>| </a:t>
            </a:r>
            <a:r>
              <a:rPr lang="fr-FR" sz="1600" i="1" dirty="0"/>
              <a:t>doublons</a:t>
            </a:r>
          </a:p>
        </p:txBody>
      </p:sp>
      <p:sp>
        <p:nvSpPr>
          <p:cNvPr id="106" name="ZoneTexte 105"/>
          <p:cNvSpPr txBox="1"/>
          <p:nvPr/>
        </p:nvSpPr>
        <p:spPr>
          <a:xfrm>
            <a:off x="5868144" y="2283718"/>
            <a:ext cx="2736304" cy="369332"/>
          </a:xfrm>
          <a:prstGeom prst="rect">
            <a:avLst/>
          </a:prstGeom>
          <a:noFill/>
          <a:ln>
            <a:solidFill>
              <a:srgbClr val="3366CC"/>
            </a:solidFill>
          </a:ln>
        </p:spPr>
        <p:txBody>
          <a:bodyPr wrap="square" rtlCol="0">
            <a:spAutoFit/>
          </a:bodyPr>
          <a:lstStyle/>
          <a:p>
            <a:r>
              <a:rPr lang="fr-FR" sz="1600" i="1" dirty="0"/>
              <a:t>X premiers </a:t>
            </a:r>
            <a:r>
              <a:rPr lang="fr-FR" b="1" dirty="0"/>
              <a:t>| </a:t>
            </a:r>
            <a:r>
              <a:rPr lang="fr-FR" b="1" i="1" dirty="0"/>
              <a:t>&gt;</a:t>
            </a:r>
            <a:r>
              <a:rPr lang="fr-FR" sz="1600" i="1" dirty="0"/>
              <a:t> ou </a:t>
            </a:r>
            <a:r>
              <a:rPr lang="fr-FR" b="1" i="1" dirty="0"/>
              <a:t>&lt; </a:t>
            </a:r>
            <a:r>
              <a:rPr lang="fr-FR" sz="1600" i="1" dirty="0"/>
              <a:t>moyenne</a:t>
            </a:r>
          </a:p>
        </p:txBody>
      </p:sp>
      <p:pic>
        <p:nvPicPr>
          <p:cNvPr id="107" name="Image 106"/>
          <p:cNvPicPr/>
          <p:nvPr/>
        </p:nvPicPr>
        <p:blipFill>
          <a:blip r:embed="rId4" cstate="print">
            <a:clrChange>
              <a:clrFrom>
                <a:srgbClr val="F5FDFF"/>
              </a:clrFrom>
              <a:clrTo>
                <a:srgbClr val="F5FDFF">
                  <a:alpha val="0"/>
                </a:srgbClr>
              </a:clrTo>
            </a:clrChange>
          </a:blip>
          <a:srcRect/>
          <a:stretch>
            <a:fillRect/>
          </a:stretch>
        </p:blipFill>
        <p:spPr bwMode="auto">
          <a:xfrm>
            <a:off x="2411760" y="2571750"/>
            <a:ext cx="360040" cy="360040"/>
          </a:xfrm>
          <a:prstGeom prst="rect">
            <a:avLst/>
          </a:prstGeom>
          <a:noFill/>
          <a:ln w="9525">
            <a:noFill/>
            <a:miter lim="800000"/>
            <a:headEnd/>
            <a:tailEnd/>
          </a:ln>
        </p:spPr>
      </p:pic>
      <p:pic>
        <p:nvPicPr>
          <p:cNvPr id="108" name="Image 107"/>
          <p:cNvPicPr/>
          <p:nvPr/>
        </p:nvPicPr>
        <p:blipFill>
          <a:blip r:embed="rId5" cstate="print"/>
          <a:srcRect/>
          <a:stretch>
            <a:fillRect/>
          </a:stretch>
        </p:blipFill>
        <p:spPr bwMode="auto">
          <a:xfrm>
            <a:off x="2771800" y="2571750"/>
            <a:ext cx="288032" cy="360040"/>
          </a:xfrm>
          <a:prstGeom prst="rect">
            <a:avLst/>
          </a:prstGeom>
          <a:noFill/>
          <a:ln w="9525">
            <a:noFill/>
            <a:miter lim="800000"/>
            <a:headEnd/>
            <a:tailEnd/>
          </a:ln>
        </p:spPr>
      </p:pic>
      <p:pic>
        <p:nvPicPr>
          <p:cNvPr id="109" name="Image 108"/>
          <p:cNvPicPr/>
          <p:nvPr/>
        </p:nvPicPr>
        <p:blipFill>
          <a:blip r:embed="rId4" cstate="print">
            <a:clrChange>
              <a:clrFrom>
                <a:srgbClr val="F5FDFF"/>
              </a:clrFrom>
              <a:clrTo>
                <a:srgbClr val="F5FDFF">
                  <a:alpha val="0"/>
                </a:srgbClr>
              </a:clrTo>
            </a:clrChange>
          </a:blip>
          <a:srcRect/>
          <a:stretch>
            <a:fillRect/>
          </a:stretch>
        </p:blipFill>
        <p:spPr bwMode="auto">
          <a:xfrm>
            <a:off x="5148064" y="2571750"/>
            <a:ext cx="360040" cy="360040"/>
          </a:xfrm>
          <a:prstGeom prst="rect">
            <a:avLst/>
          </a:prstGeom>
          <a:noFill/>
          <a:ln w="9525">
            <a:noFill/>
            <a:miter lim="800000"/>
            <a:headEnd/>
            <a:tailEnd/>
          </a:ln>
        </p:spPr>
      </p:pic>
      <p:pic>
        <p:nvPicPr>
          <p:cNvPr id="110" name="Image 109"/>
          <p:cNvPicPr/>
          <p:nvPr/>
        </p:nvPicPr>
        <p:blipFill>
          <a:blip r:embed="rId4" cstate="print">
            <a:clrChange>
              <a:clrFrom>
                <a:srgbClr val="F5FDFF"/>
              </a:clrFrom>
              <a:clrTo>
                <a:srgbClr val="F5FDFF">
                  <a:alpha val="0"/>
                </a:srgbClr>
              </a:clrTo>
            </a:clrChange>
          </a:blip>
          <a:srcRect/>
          <a:stretch>
            <a:fillRect/>
          </a:stretch>
        </p:blipFill>
        <p:spPr bwMode="auto">
          <a:xfrm>
            <a:off x="8316416" y="2643758"/>
            <a:ext cx="360040" cy="360040"/>
          </a:xfrm>
          <a:prstGeom prst="rect">
            <a:avLst/>
          </a:prstGeom>
          <a:noFill/>
          <a:ln w="9525">
            <a:noFill/>
            <a:miter lim="800000"/>
            <a:headEnd/>
            <a:tailEnd/>
          </a:ln>
        </p:spPr>
      </p:pic>
      <p:pic>
        <p:nvPicPr>
          <p:cNvPr id="2050" name="Picture 2"/>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3187055" y="3147814"/>
            <a:ext cx="2105025" cy="1866900"/>
          </a:xfrm>
          <a:prstGeom prst="rect">
            <a:avLst/>
          </a:prstGeom>
          <a:noFill/>
          <a:ln w="9525">
            <a:noFill/>
            <a:miter lim="800000"/>
            <a:headEnd/>
            <a:tailEnd/>
          </a:ln>
        </p:spPr>
      </p:pic>
      <p:pic>
        <p:nvPicPr>
          <p:cNvPr id="111" name="Image 110"/>
          <p:cNvPicPr/>
          <p:nvPr/>
        </p:nvPicPr>
        <p:blipFill>
          <a:blip r:embed="rId5" cstate="print"/>
          <a:srcRect/>
          <a:stretch>
            <a:fillRect/>
          </a:stretch>
        </p:blipFill>
        <p:spPr bwMode="auto">
          <a:xfrm>
            <a:off x="2987824" y="3651870"/>
            <a:ext cx="432048" cy="432048"/>
          </a:xfrm>
          <a:prstGeom prst="rect">
            <a:avLst/>
          </a:prstGeom>
          <a:noFill/>
          <a:ln w="9525">
            <a:noFill/>
            <a:miter lim="800000"/>
            <a:headEnd/>
            <a:tailEnd/>
          </a:ln>
        </p:spPr>
      </p:pic>
      <p:pic>
        <p:nvPicPr>
          <p:cNvPr id="2051" name="Picture 3"/>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5580112" y="3363838"/>
            <a:ext cx="2105025" cy="1533525"/>
          </a:xfrm>
          <a:prstGeom prst="rect">
            <a:avLst/>
          </a:prstGeom>
          <a:noFill/>
          <a:ln w="9525">
            <a:noFill/>
            <a:miter lim="800000"/>
            <a:headEnd/>
            <a:tailEnd/>
          </a:ln>
        </p:spPr>
      </p:pic>
      <p:pic>
        <p:nvPicPr>
          <p:cNvPr id="112" name="Image 111"/>
          <p:cNvPicPr/>
          <p:nvPr/>
        </p:nvPicPr>
        <p:blipFill>
          <a:blip r:embed="rId8" cstate="print"/>
          <a:srcRect/>
          <a:stretch>
            <a:fillRect/>
          </a:stretch>
        </p:blipFill>
        <p:spPr bwMode="auto">
          <a:xfrm>
            <a:off x="5364088" y="3651870"/>
            <a:ext cx="432048" cy="432048"/>
          </a:xfrm>
          <a:prstGeom prst="rect">
            <a:avLst/>
          </a:prstGeom>
          <a:noFill/>
          <a:ln w="9525">
            <a:noFill/>
            <a:miter lim="800000"/>
            <a:headEnd/>
            <a:tailEnd/>
          </a:ln>
        </p:spPr>
      </p:pic>
      <p:pic>
        <p:nvPicPr>
          <p:cNvPr id="113" name="Image 112"/>
          <p:cNvPicPr/>
          <p:nvPr/>
        </p:nvPicPr>
        <p:blipFill>
          <a:blip r:embed="rId8" cstate="print"/>
          <a:srcRect/>
          <a:stretch>
            <a:fillRect/>
          </a:stretch>
        </p:blipFill>
        <p:spPr bwMode="auto">
          <a:xfrm>
            <a:off x="3059832" y="2571750"/>
            <a:ext cx="288032" cy="36004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04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9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05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1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05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p:bldP spid="102" grpId="0"/>
      <p:bldP spid="103" grpId="0"/>
      <p:bldP spid="104" grpId="0" animBg="1"/>
      <p:bldP spid="105" grpId="0" animBg="1"/>
      <p:bldP spid="10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Formats conditionnels </a:t>
            </a:r>
          </a:p>
          <a:p>
            <a:r>
              <a:rPr lang="fr-FR" sz="1400" dirty="0">
                <a:latin typeface="Arial Black" pitchFamily="34" charset="0"/>
              </a:rPr>
              <a:t>Quelques exemples</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7b</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graphicFrame>
        <p:nvGraphicFramePr>
          <p:cNvPr id="94" name="Tableau 93"/>
          <p:cNvGraphicFramePr>
            <a:graphicFrameLocks noGrp="1"/>
          </p:cNvGraphicFramePr>
          <p:nvPr/>
        </p:nvGraphicFramePr>
        <p:xfrm>
          <a:off x="3059832" y="1304156"/>
          <a:ext cx="1549400" cy="1771650"/>
        </p:xfrm>
        <a:graphic>
          <a:graphicData uri="http://schemas.openxmlformats.org/drawingml/2006/table">
            <a:tbl>
              <a:tblPr/>
              <a:tblGrid>
                <a:gridCol w="774700">
                  <a:extLst>
                    <a:ext uri="{9D8B030D-6E8A-4147-A177-3AD203B41FA5}">
                      <a16:colId xmlns:a16="http://schemas.microsoft.com/office/drawing/2014/main" val="20000"/>
                    </a:ext>
                  </a:extLst>
                </a:gridCol>
                <a:gridCol w="774700">
                  <a:extLst>
                    <a:ext uri="{9D8B030D-6E8A-4147-A177-3AD203B41FA5}">
                      <a16:colId xmlns:a16="http://schemas.microsoft.com/office/drawing/2014/main" val="20001"/>
                    </a:ext>
                  </a:extLst>
                </a:gridCol>
              </a:tblGrid>
              <a:tr h="295275">
                <a:tc>
                  <a:txBody>
                    <a:bodyPr/>
                    <a:lstStyle/>
                    <a:p>
                      <a:pPr algn="ctr" fontAlgn="ctr"/>
                      <a:r>
                        <a:rPr lang="fr-FR" sz="1400" b="0" i="0" u="none" strike="noStrike" dirty="0">
                          <a:solidFill>
                            <a:srgbClr val="000000"/>
                          </a:solidFill>
                          <a:latin typeface="Calibri"/>
                        </a:rPr>
                        <a:t>658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1400" b="0" i="0" u="none" strike="noStrike">
                          <a:solidFill>
                            <a:srgbClr val="000000"/>
                          </a:solidFill>
                          <a:latin typeface="Calibri"/>
                        </a:rPr>
                        <a:t>490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extLst>
                  <a:ext uri="{0D108BD9-81ED-4DB2-BD59-A6C34878D82A}">
                    <a16:rowId xmlns:a16="http://schemas.microsoft.com/office/drawing/2014/main" val="10000"/>
                  </a:ext>
                </a:extLst>
              </a:tr>
              <a:tr h="295275">
                <a:tc>
                  <a:txBody>
                    <a:bodyPr/>
                    <a:lstStyle/>
                    <a:p>
                      <a:pPr algn="ctr" fontAlgn="ctr"/>
                      <a:r>
                        <a:rPr lang="fr-FR" sz="1400" b="0" i="0" u="none" strike="noStrike" dirty="0">
                          <a:solidFill>
                            <a:srgbClr val="000000"/>
                          </a:solidFill>
                          <a:latin typeface="Calibri"/>
                        </a:rPr>
                        <a:t>271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fr-FR" sz="1400" b="0" i="0" u="none" strike="noStrike">
                          <a:solidFill>
                            <a:srgbClr val="FFFFFF"/>
                          </a:solidFill>
                          <a:latin typeface="Calibri"/>
                        </a:rPr>
                        <a:t>998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54061"/>
                    </a:solidFill>
                  </a:tcPr>
                </a:tc>
                <a:extLst>
                  <a:ext uri="{0D108BD9-81ED-4DB2-BD59-A6C34878D82A}">
                    <a16:rowId xmlns:a16="http://schemas.microsoft.com/office/drawing/2014/main" val="10001"/>
                  </a:ext>
                </a:extLst>
              </a:tr>
              <a:tr h="295275">
                <a:tc>
                  <a:txBody>
                    <a:bodyPr/>
                    <a:lstStyle/>
                    <a:p>
                      <a:pPr algn="ctr" fontAlgn="ctr"/>
                      <a:r>
                        <a:rPr lang="fr-FR" sz="1400" b="0" i="0" u="none" strike="noStrike">
                          <a:solidFill>
                            <a:srgbClr val="FFFFFF"/>
                          </a:solidFill>
                          <a:latin typeface="Calibri"/>
                        </a:rPr>
                        <a:t>824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54061"/>
                    </a:solidFill>
                  </a:tcPr>
                </a:tc>
                <a:tc>
                  <a:txBody>
                    <a:bodyPr/>
                    <a:lstStyle/>
                    <a:p>
                      <a:pPr algn="ctr" fontAlgn="ctr"/>
                      <a:r>
                        <a:rPr lang="fr-FR" sz="1400" b="0"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extLst>
                  <a:ext uri="{0D108BD9-81ED-4DB2-BD59-A6C34878D82A}">
                    <a16:rowId xmlns:a16="http://schemas.microsoft.com/office/drawing/2014/main" val="10002"/>
                  </a:ext>
                </a:extLst>
              </a:tr>
              <a:tr h="295275">
                <a:tc>
                  <a:txBody>
                    <a:bodyPr/>
                    <a:lstStyle/>
                    <a:p>
                      <a:pPr algn="ctr" fontAlgn="ctr"/>
                      <a:r>
                        <a:rPr lang="fr-FR" sz="1400" b="0" i="0" u="none" strike="noStrike" dirty="0">
                          <a:solidFill>
                            <a:srgbClr val="000000"/>
                          </a:solidFill>
                          <a:latin typeface="Calibri"/>
                        </a:rPr>
                        <a:t>398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1400" b="0" i="0" u="none" strike="noStrike">
                          <a:solidFill>
                            <a:srgbClr val="000000"/>
                          </a:solidFill>
                          <a:latin typeface="Calibri"/>
                        </a:rPr>
                        <a:t>430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extLst>
                  <a:ext uri="{0D108BD9-81ED-4DB2-BD59-A6C34878D82A}">
                    <a16:rowId xmlns:a16="http://schemas.microsoft.com/office/drawing/2014/main" val="10003"/>
                  </a:ext>
                </a:extLst>
              </a:tr>
              <a:tr h="295275">
                <a:tc>
                  <a:txBody>
                    <a:bodyPr/>
                    <a:lstStyle/>
                    <a:p>
                      <a:pPr algn="ctr" fontAlgn="ctr"/>
                      <a:r>
                        <a:rPr lang="fr-FR" sz="1400" b="0" i="0" u="none" strike="noStrike">
                          <a:solidFill>
                            <a:srgbClr val="000000"/>
                          </a:solidFill>
                          <a:latin typeface="Calibri"/>
                        </a:rPr>
                        <a:t>548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1400" b="0" i="0" u="none" strike="noStrike">
                          <a:solidFill>
                            <a:srgbClr val="000000"/>
                          </a:solidFill>
                          <a:latin typeface="Calibri"/>
                        </a:rPr>
                        <a:t>522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extLst>
                  <a:ext uri="{0D108BD9-81ED-4DB2-BD59-A6C34878D82A}">
                    <a16:rowId xmlns:a16="http://schemas.microsoft.com/office/drawing/2014/main" val="10004"/>
                  </a:ext>
                </a:extLst>
              </a:tr>
              <a:tr h="295275">
                <a:tc>
                  <a:txBody>
                    <a:bodyPr/>
                    <a:lstStyle/>
                    <a:p>
                      <a:pPr algn="ctr" fontAlgn="ctr"/>
                      <a:r>
                        <a:rPr lang="fr-FR" sz="1400" b="0" i="0" u="none" strike="noStrike">
                          <a:solidFill>
                            <a:srgbClr val="000000"/>
                          </a:solidFill>
                          <a:latin typeface="Calibri"/>
                        </a:rPr>
                        <a:t>638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tc>
                  <a:txBody>
                    <a:bodyPr/>
                    <a:lstStyle/>
                    <a:p>
                      <a:pPr algn="ctr" fontAlgn="ctr"/>
                      <a:r>
                        <a:rPr lang="fr-FR" sz="1400" b="0" i="0" u="none" strike="noStrike" dirty="0">
                          <a:solidFill>
                            <a:srgbClr val="FFFFFF"/>
                          </a:solidFill>
                          <a:latin typeface="Calibri"/>
                        </a:rPr>
                        <a:t>884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54061"/>
                    </a:solidFill>
                  </a:tcPr>
                </a:tc>
                <a:extLst>
                  <a:ext uri="{0D108BD9-81ED-4DB2-BD59-A6C34878D82A}">
                    <a16:rowId xmlns:a16="http://schemas.microsoft.com/office/drawing/2014/main" val="10005"/>
                  </a:ext>
                </a:extLst>
              </a:tr>
            </a:tbl>
          </a:graphicData>
        </a:graphic>
      </p:graphicFrame>
      <p:graphicFrame>
        <p:nvGraphicFramePr>
          <p:cNvPr id="95" name="Tableau 94"/>
          <p:cNvGraphicFramePr>
            <a:graphicFrameLocks noGrp="1"/>
          </p:cNvGraphicFramePr>
          <p:nvPr/>
        </p:nvGraphicFramePr>
        <p:xfrm>
          <a:off x="467544" y="1088132"/>
          <a:ext cx="2209800" cy="1476375"/>
        </p:xfrm>
        <a:graphic>
          <a:graphicData uri="http://schemas.openxmlformats.org/drawingml/2006/table">
            <a:tbl>
              <a:tblPr/>
              <a:tblGrid>
                <a:gridCol w="736600">
                  <a:extLst>
                    <a:ext uri="{9D8B030D-6E8A-4147-A177-3AD203B41FA5}">
                      <a16:colId xmlns:a16="http://schemas.microsoft.com/office/drawing/2014/main" val="20000"/>
                    </a:ext>
                  </a:extLst>
                </a:gridCol>
                <a:gridCol w="736600">
                  <a:extLst>
                    <a:ext uri="{9D8B030D-6E8A-4147-A177-3AD203B41FA5}">
                      <a16:colId xmlns:a16="http://schemas.microsoft.com/office/drawing/2014/main" val="20001"/>
                    </a:ext>
                  </a:extLst>
                </a:gridCol>
                <a:gridCol w="736600">
                  <a:extLst>
                    <a:ext uri="{9D8B030D-6E8A-4147-A177-3AD203B41FA5}">
                      <a16:colId xmlns:a16="http://schemas.microsoft.com/office/drawing/2014/main" val="20002"/>
                    </a:ext>
                  </a:extLst>
                </a:gridCol>
              </a:tblGrid>
              <a:tr h="295275">
                <a:tc>
                  <a:txBody>
                    <a:bodyPr/>
                    <a:lstStyle/>
                    <a:p>
                      <a:pPr algn="ctr" fontAlgn="b"/>
                      <a:r>
                        <a:rPr lang="fr-FR" sz="1400" b="0" i="0" u="none" strike="noStrike" dirty="0">
                          <a:solidFill>
                            <a:srgbClr val="000000"/>
                          </a:solidFill>
                          <a:latin typeface="Calibri"/>
                        </a:rPr>
                        <a:t>de</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a:solidFill>
                            <a:srgbClr val="000000"/>
                          </a:solidFill>
                          <a:latin typeface="Calibri"/>
                        </a:rPr>
                        <a:t>à</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fr-FR" sz="1400" b="0" i="0" u="none" strike="noStrike">
                          <a:solidFill>
                            <a:srgbClr val="000000"/>
                          </a:solidFill>
                          <a:latin typeface="Calibri"/>
                        </a:rPr>
                        <a:t>format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5275">
                <a:tc>
                  <a:txBody>
                    <a:bodyPr/>
                    <a:lstStyle/>
                    <a:p>
                      <a:pPr algn="ctr" fontAlgn="ctr"/>
                      <a:r>
                        <a:rPr lang="fr-FR" sz="1400" b="0" i="0" u="none" strike="noStrike">
                          <a:solidFill>
                            <a:srgbClr val="000000"/>
                          </a:solidFill>
                          <a:latin typeface="Calibri"/>
                        </a:rPr>
                        <a:t>Vide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a:solidFill>
                            <a:srgbClr val="000000"/>
                          </a:solidFill>
                          <a:latin typeface="Calibri"/>
                        </a:rPr>
                        <a:t>vide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1" i="0" u="none" strike="noStrike">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extLst>
                  <a:ext uri="{0D108BD9-81ED-4DB2-BD59-A6C34878D82A}">
                    <a16:rowId xmlns:a16="http://schemas.microsoft.com/office/drawing/2014/main" val="10001"/>
                  </a:ext>
                </a:extLst>
              </a:tr>
              <a:tr h="295275">
                <a:tc>
                  <a:txBody>
                    <a:bodyPr/>
                    <a:lstStyle/>
                    <a:p>
                      <a:pPr algn="ctr" fontAlgn="ctr"/>
                      <a:r>
                        <a:rPr lang="fr-FR" sz="1400" b="0" i="0" u="none" strike="noStrike">
                          <a:solidFill>
                            <a:srgbClr val="000000"/>
                          </a:solidFill>
                          <a:latin typeface="Calibri"/>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a:solidFill>
                            <a:srgbClr val="000000"/>
                          </a:solidFill>
                          <a:latin typeface="Calibri"/>
                        </a:rPr>
                        <a:t>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a:solidFill>
                            <a:srgbClr val="000000"/>
                          </a:solidFill>
                          <a:latin typeface="Calibri"/>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val="10002"/>
                  </a:ext>
                </a:extLst>
              </a:tr>
              <a:tr h="295275">
                <a:tc>
                  <a:txBody>
                    <a:bodyPr/>
                    <a:lstStyle/>
                    <a:p>
                      <a:pPr algn="ctr" fontAlgn="ctr"/>
                      <a:r>
                        <a:rPr lang="fr-FR" sz="1400" b="0" i="0" u="none" strike="noStrike">
                          <a:solidFill>
                            <a:srgbClr val="000000"/>
                          </a:solidFill>
                          <a:latin typeface="Calibri"/>
                        </a:rPr>
                        <a:t>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a:solidFill>
                            <a:srgbClr val="000000"/>
                          </a:solidFill>
                          <a:latin typeface="Calibri"/>
                        </a:rPr>
                        <a:t>666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a:solidFill>
                            <a:srgbClr val="000000"/>
                          </a:solidFill>
                          <a:latin typeface="Calibri"/>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ED5"/>
                    </a:solidFill>
                  </a:tcPr>
                </a:tc>
                <a:extLst>
                  <a:ext uri="{0D108BD9-81ED-4DB2-BD59-A6C34878D82A}">
                    <a16:rowId xmlns:a16="http://schemas.microsoft.com/office/drawing/2014/main" val="10003"/>
                  </a:ext>
                </a:extLst>
              </a:tr>
              <a:tr h="295275">
                <a:tc>
                  <a:txBody>
                    <a:bodyPr/>
                    <a:lstStyle/>
                    <a:p>
                      <a:pPr algn="ctr" fontAlgn="ctr"/>
                      <a:r>
                        <a:rPr lang="fr-FR" sz="1400" b="0" i="0" u="none" strike="noStrike">
                          <a:solidFill>
                            <a:srgbClr val="000000"/>
                          </a:solidFill>
                          <a:latin typeface="Calibri"/>
                        </a:rPr>
                        <a:t>666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a:solidFill>
                            <a:srgbClr val="000000"/>
                          </a:solidFill>
                          <a:latin typeface="Calibri"/>
                        </a:rPr>
                        <a:t>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dirty="0">
                          <a:solidFill>
                            <a:srgbClr val="F2F2F2"/>
                          </a:solidFill>
                          <a:latin typeface="Calibri"/>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F253F"/>
                    </a:solidFill>
                  </a:tcPr>
                </a:tc>
                <a:extLst>
                  <a:ext uri="{0D108BD9-81ED-4DB2-BD59-A6C34878D82A}">
                    <a16:rowId xmlns:a16="http://schemas.microsoft.com/office/drawing/2014/main" val="10004"/>
                  </a:ext>
                </a:extLst>
              </a:tr>
            </a:tbl>
          </a:graphicData>
        </a:graphic>
      </p:graphicFrame>
      <p:sp>
        <p:nvSpPr>
          <p:cNvPr id="96" name="Flèche droite 95"/>
          <p:cNvSpPr/>
          <p:nvPr/>
        </p:nvSpPr>
        <p:spPr>
          <a:xfrm>
            <a:off x="2627784" y="1880220"/>
            <a:ext cx="50405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251520" y="872108"/>
            <a:ext cx="2232248" cy="369332"/>
          </a:xfrm>
          <a:prstGeom prst="rect">
            <a:avLst/>
          </a:prstGeom>
          <a:noFill/>
        </p:spPr>
        <p:txBody>
          <a:bodyPr wrap="square" rtlCol="0">
            <a:spAutoFit/>
          </a:bodyPr>
          <a:lstStyle/>
          <a:p>
            <a:r>
              <a:rPr lang="fr-FR" i="1" dirty="0">
                <a:solidFill>
                  <a:srgbClr val="4F81BD"/>
                </a:solidFill>
              </a:rPr>
              <a:t>Paliers de valeurs</a:t>
            </a:r>
          </a:p>
        </p:txBody>
      </p:sp>
      <p:graphicFrame>
        <p:nvGraphicFramePr>
          <p:cNvPr id="14" name="Tableau 13"/>
          <p:cNvGraphicFramePr>
            <a:graphicFrameLocks noGrp="1"/>
          </p:cNvGraphicFramePr>
          <p:nvPr/>
        </p:nvGraphicFramePr>
        <p:xfrm>
          <a:off x="5361632" y="1109861"/>
          <a:ext cx="3098800" cy="885825"/>
        </p:xfrm>
        <a:graphic>
          <a:graphicData uri="http://schemas.openxmlformats.org/drawingml/2006/table">
            <a:tbl>
              <a:tblPr/>
              <a:tblGrid>
                <a:gridCol w="774700">
                  <a:extLst>
                    <a:ext uri="{9D8B030D-6E8A-4147-A177-3AD203B41FA5}">
                      <a16:colId xmlns:a16="http://schemas.microsoft.com/office/drawing/2014/main" val="20000"/>
                    </a:ext>
                  </a:extLst>
                </a:gridCol>
                <a:gridCol w="774700">
                  <a:extLst>
                    <a:ext uri="{9D8B030D-6E8A-4147-A177-3AD203B41FA5}">
                      <a16:colId xmlns:a16="http://schemas.microsoft.com/office/drawing/2014/main" val="20001"/>
                    </a:ext>
                  </a:extLst>
                </a:gridCol>
                <a:gridCol w="774700">
                  <a:extLst>
                    <a:ext uri="{9D8B030D-6E8A-4147-A177-3AD203B41FA5}">
                      <a16:colId xmlns:a16="http://schemas.microsoft.com/office/drawing/2014/main" val="20002"/>
                    </a:ext>
                  </a:extLst>
                </a:gridCol>
                <a:gridCol w="774700">
                  <a:extLst>
                    <a:ext uri="{9D8B030D-6E8A-4147-A177-3AD203B41FA5}">
                      <a16:colId xmlns:a16="http://schemas.microsoft.com/office/drawing/2014/main" val="20003"/>
                    </a:ext>
                  </a:extLst>
                </a:gridCol>
              </a:tblGrid>
              <a:tr h="295275">
                <a:tc>
                  <a:txBody>
                    <a:bodyPr/>
                    <a:lstStyle/>
                    <a:p>
                      <a:pPr algn="ctr" fontAlgn="ctr"/>
                      <a:r>
                        <a:rPr lang="fr-FR" sz="1400" b="0" i="0" u="none" strike="noStrike" dirty="0">
                          <a:solidFill>
                            <a:srgbClr val="000000"/>
                          </a:solidFill>
                          <a:latin typeface="Calibri"/>
                        </a:rPr>
                        <a:t>50,54%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fr-FR" sz="1400" b="0" i="0" u="none" strike="noStrike">
                          <a:solidFill>
                            <a:srgbClr val="000000"/>
                          </a:solidFill>
                          <a:latin typeface="Calibri"/>
                        </a:rPr>
                        <a:t>32,95%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a:solidFill>
                            <a:srgbClr val="000000"/>
                          </a:solidFill>
                          <a:latin typeface="Calibri"/>
                        </a:rPr>
                        <a:t>22,74%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a:solidFill>
                            <a:srgbClr val="000000"/>
                          </a:solidFill>
                          <a:latin typeface="Calibri"/>
                        </a:rPr>
                        <a:t>91,78%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95275">
                <a:tc>
                  <a:txBody>
                    <a:bodyPr/>
                    <a:lstStyle/>
                    <a:p>
                      <a:pPr algn="ctr" fontAlgn="ctr"/>
                      <a:r>
                        <a:rPr lang="fr-FR" sz="1400" b="0" i="0" u="none" strike="noStrike" dirty="0">
                          <a:solidFill>
                            <a:srgbClr val="000000"/>
                          </a:solidFill>
                          <a:latin typeface="Calibri"/>
                        </a:rPr>
                        <a:t>40,12%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a:solidFill>
                            <a:srgbClr val="000000"/>
                          </a:solidFill>
                          <a:latin typeface="Calibri"/>
                        </a:rPr>
                        <a:t>19,39%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a:solidFill>
                            <a:srgbClr val="000000"/>
                          </a:solidFill>
                          <a:latin typeface="Calibri"/>
                        </a:rPr>
                        <a:t>38,03%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a:solidFill>
                            <a:srgbClr val="000000"/>
                          </a:solidFill>
                          <a:latin typeface="Calibri"/>
                        </a:rPr>
                        <a:t>50,54%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r h="295275">
                <a:tc>
                  <a:txBody>
                    <a:bodyPr/>
                    <a:lstStyle/>
                    <a:p>
                      <a:pPr algn="ctr" fontAlgn="ctr"/>
                      <a:r>
                        <a:rPr lang="fr-FR" sz="1400" b="0" i="0" u="none" strike="noStrike">
                          <a:solidFill>
                            <a:srgbClr val="000000"/>
                          </a:solidFill>
                          <a:latin typeface="Calibri"/>
                        </a:rPr>
                        <a:t>98,03%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a:solidFill>
                            <a:srgbClr val="000000"/>
                          </a:solidFill>
                          <a:latin typeface="Calibri"/>
                        </a:rPr>
                        <a:t>50,54%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fr-FR" sz="1400" b="0" i="0" u="none" strike="noStrike">
                          <a:solidFill>
                            <a:srgbClr val="000000"/>
                          </a:solidFill>
                          <a:latin typeface="Calibri"/>
                        </a:rPr>
                        <a:t>58,41%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dirty="0">
                          <a:solidFill>
                            <a:srgbClr val="000000"/>
                          </a:solidFill>
                          <a:latin typeface="Calibri"/>
                        </a:rPr>
                        <a:t>85,61%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5" name="ZoneTexte 14"/>
          <p:cNvSpPr txBox="1"/>
          <p:nvPr/>
        </p:nvSpPr>
        <p:spPr>
          <a:xfrm>
            <a:off x="4716016" y="2211710"/>
            <a:ext cx="2232248" cy="646331"/>
          </a:xfrm>
          <a:prstGeom prst="rect">
            <a:avLst/>
          </a:prstGeom>
          <a:noFill/>
        </p:spPr>
        <p:txBody>
          <a:bodyPr wrap="square" rtlCol="0">
            <a:spAutoFit/>
          </a:bodyPr>
          <a:lstStyle/>
          <a:p>
            <a:r>
              <a:rPr lang="fr-FR" i="1" dirty="0">
                <a:solidFill>
                  <a:srgbClr val="4F81BD"/>
                </a:solidFill>
              </a:rPr>
              <a:t>Supérieures à la moyenne des valeurs</a:t>
            </a:r>
          </a:p>
        </p:txBody>
      </p:sp>
      <p:graphicFrame>
        <p:nvGraphicFramePr>
          <p:cNvPr id="16" name="Tableau 15"/>
          <p:cNvGraphicFramePr>
            <a:graphicFrameLocks noGrp="1"/>
          </p:cNvGraphicFramePr>
          <p:nvPr/>
        </p:nvGraphicFramePr>
        <p:xfrm>
          <a:off x="6876256" y="2139702"/>
          <a:ext cx="1549400" cy="885825"/>
        </p:xfrm>
        <a:graphic>
          <a:graphicData uri="http://schemas.openxmlformats.org/drawingml/2006/table">
            <a:tbl>
              <a:tblPr/>
              <a:tblGrid>
                <a:gridCol w="774700">
                  <a:extLst>
                    <a:ext uri="{9D8B030D-6E8A-4147-A177-3AD203B41FA5}">
                      <a16:colId xmlns:a16="http://schemas.microsoft.com/office/drawing/2014/main" val="20000"/>
                    </a:ext>
                  </a:extLst>
                </a:gridCol>
                <a:gridCol w="774700">
                  <a:extLst>
                    <a:ext uri="{9D8B030D-6E8A-4147-A177-3AD203B41FA5}">
                      <a16:colId xmlns:a16="http://schemas.microsoft.com/office/drawing/2014/main" val="20001"/>
                    </a:ext>
                  </a:extLst>
                </a:gridCol>
              </a:tblGrid>
              <a:tr h="295275">
                <a:tc>
                  <a:txBody>
                    <a:bodyPr/>
                    <a:lstStyle/>
                    <a:p>
                      <a:pPr algn="ctr" fontAlgn="ctr"/>
                      <a:r>
                        <a:rPr lang="fr-FR" sz="1200" b="1" i="0" u="none" strike="noStrike" dirty="0">
                          <a:solidFill>
                            <a:srgbClr val="000000"/>
                          </a:solidFill>
                          <a:latin typeface="Calibri"/>
                        </a:rPr>
                        <a:t>05,75/20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a:solidFill>
                            <a:srgbClr val="000000"/>
                          </a:solidFill>
                          <a:latin typeface="Calibri"/>
                        </a:rPr>
                        <a:t>17,75/20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extLst>
                  <a:ext uri="{0D108BD9-81ED-4DB2-BD59-A6C34878D82A}">
                    <a16:rowId xmlns:a16="http://schemas.microsoft.com/office/drawing/2014/main" val="10000"/>
                  </a:ext>
                </a:extLst>
              </a:tr>
              <a:tr h="295275">
                <a:tc>
                  <a:txBody>
                    <a:bodyPr/>
                    <a:lstStyle/>
                    <a:p>
                      <a:pPr algn="ctr" fontAlgn="ctr"/>
                      <a:r>
                        <a:rPr lang="fr-FR" sz="1200" b="1" i="0" u="none" strike="noStrike">
                          <a:solidFill>
                            <a:srgbClr val="000000"/>
                          </a:solidFill>
                          <a:latin typeface="Calibri"/>
                        </a:rPr>
                        <a:t>05,25/20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200" b="1" i="0" u="none" strike="noStrike">
                          <a:solidFill>
                            <a:srgbClr val="000000"/>
                          </a:solidFill>
                          <a:latin typeface="Calibri"/>
                        </a:rPr>
                        <a:t>14,75/20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extLst>
                  <a:ext uri="{0D108BD9-81ED-4DB2-BD59-A6C34878D82A}">
                    <a16:rowId xmlns:a16="http://schemas.microsoft.com/office/drawing/2014/main" val="10001"/>
                  </a:ext>
                </a:extLst>
              </a:tr>
              <a:tr h="295275">
                <a:tc>
                  <a:txBody>
                    <a:bodyPr/>
                    <a:lstStyle/>
                    <a:p>
                      <a:pPr algn="ctr" fontAlgn="ctr"/>
                      <a:r>
                        <a:rPr lang="fr-FR" sz="1200" b="1" i="0" u="none" strike="noStrike">
                          <a:solidFill>
                            <a:srgbClr val="000000"/>
                          </a:solidFill>
                          <a:latin typeface="Calibri"/>
                        </a:rPr>
                        <a:t>19,75/20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tc>
                  <a:txBody>
                    <a:bodyPr/>
                    <a:lstStyle/>
                    <a:p>
                      <a:pPr algn="ctr" fontAlgn="ctr"/>
                      <a:r>
                        <a:rPr lang="fr-FR" sz="1200" b="1" i="0" u="none" strike="noStrike" dirty="0">
                          <a:solidFill>
                            <a:srgbClr val="000000"/>
                          </a:solidFill>
                          <a:latin typeface="Calibri"/>
                        </a:rPr>
                        <a:t>15,00/20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D69A"/>
                    </a:solidFill>
                  </a:tcPr>
                </a:tc>
                <a:extLst>
                  <a:ext uri="{0D108BD9-81ED-4DB2-BD59-A6C34878D82A}">
                    <a16:rowId xmlns:a16="http://schemas.microsoft.com/office/drawing/2014/main" val="10002"/>
                  </a:ext>
                </a:extLst>
              </a:tr>
            </a:tbl>
          </a:graphicData>
        </a:graphic>
      </p:graphicFrame>
      <p:sp>
        <p:nvSpPr>
          <p:cNvPr id="17" name="ZoneTexte 16"/>
          <p:cNvSpPr txBox="1"/>
          <p:nvPr/>
        </p:nvSpPr>
        <p:spPr>
          <a:xfrm>
            <a:off x="4788024" y="771550"/>
            <a:ext cx="2232248" cy="369332"/>
          </a:xfrm>
          <a:prstGeom prst="rect">
            <a:avLst/>
          </a:prstGeom>
          <a:noFill/>
        </p:spPr>
        <p:txBody>
          <a:bodyPr wrap="square" rtlCol="0">
            <a:spAutoFit/>
          </a:bodyPr>
          <a:lstStyle/>
          <a:p>
            <a:r>
              <a:rPr lang="fr-FR" i="1" dirty="0">
                <a:solidFill>
                  <a:srgbClr val="4F81BD"/>
                </a:solidFill>
              </a:rPr>
              <a:t>Doublons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animBg="1"/>
      <p:bldP spid="13" grpId="0"/>
      <p:bldP spid="15" grpId="0"/>
      <p:bldP spid="1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AD90BAB3-4FB5-BFB4-942D-F60E7AFA4130}"/>
              </a:ext>
            </a:extLst>
          </p:cNvPr>
          <p:cNvGrpSpPr/>
          <p:nvPr/>
        </p:nvGrpSpPr>
        <p:grpSpPr>
          <a:xfrm>
            <a:off x="6084168" y="51470"/>
            <a:ext cx="3096344" cy="5092030"/>
            <a:chOff x="6084168" y="51470"/>
            <a:chExt cx="3096344" cy="5092030"/>
          </a:xfrm>
        </p:grpSpPr>
        <p:sp>
          <p:nvSpPr>
            <p:cNvPr id="3" name="Triangle isocèle 2">
              <a:extLst>
                <a:ext uri="{FF2B5EF4-FFF2-40B4-BE49-F238E27FC236}">
                  <a16:creationId xmlns:a16="http://schemas.microsoft.com/office/drawing/2014/main" id="{9D2C40B8-2ACB-A833-9C2C-42C64743F8AE}"/>
                </a:ext>
              </a:extLst>
            </p:cNvPr>
            <p:cNvSpPr/>
            <p:nvPr/>
          </p:nvSpPr>
          <p:spPr>
            <a:xfrm>
              <a:off x="6084168" y="51470"/>
              <a:ext cx="3096344" cy="5092030"/>
            </a:xfrm>
            <a:prstGeom prst="triangle">
              <a:avLst>
                <a:gd name="adj" fmla="val 996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descr="Une image contenant texte&#10;&#10;Description générée automatiquement">
              <a:hlinkClick r:id="rId2"/>
              <a:extLst>
                <a:ext uri="{FF2B5EF4-FFF2-40B4-BE49-F238E27FC236}">
                  <a16:creationId xmlns:a16="http://schemas.microsoft.com/office/drawing/2014/main" id="{8D6C4E5E-3E66-F8A6-4669-31DCA51AB6A9}"/>
                </a:ext>
              </a:extLst>
            </p:cNvPr>
            <p:cNvPicPr>
              <a:picLocks noChangeAspect="1"/>
            </p:cNvPicPr>
            <p:nvPr/>
          </p:nvPicPr>
          <p:blipFill>
            <a:blip r:embed="rId3">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524328" y="2679762"/>
              <a:ext cx="1368152" cy="1368152"/>
            </a:xfrm>
            <a:prstGeom prst="rect">
              <a:avLst/>
            </a:prstGeom>
          </p:spPr>
        </p:pic>
      </p:grpSp>
      <p:sp>
        <p:nvSpPr>
          <p:cNvPr id="61" name="Rectangle à coins arrondis 60"/>
          <p:cNvSpPr/>
          <p:nvPr/>
        </p:nvSpPr>
        <p:spPr>
          <a:xfrm>
            <a:off x="1979712" y="3075806"/>
            <a:ext cx="648072" cy="576064"/>
          </a:xfrm>
          <a:prstGeom prst="roundRect">
            <a:avLst/>
          </a:prstGeom>
          <a:solidFill>
            <a:schemeClr val="tx2">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51" name="Rectangle à coins arrondis 50"/>
          <p:cNvSpPr/>
          <p:nvPr/>
        </p:nvSpPr>
        <p:spPr>
          <a:xfrm>
            <a:off x="1979712" y="1779662"/>
            <a:ext cx="648072" cy="576064"/>
          </a:xfrm>
          <a:prstGeom prst="roundRect">
            <a:avLst/>
          </a:prstGeom>
          <a:solidFill>
            <a:schemeClr val="tx2">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70" name="ZoneTexte 69"/>
          <p:cNvSpPr txBox="1"/>
          <p:nvPr/>
        </p:nvSpPr>
        <p:spPr>
          <a:xfrm>
            <a:off x="7380312" y="3819693"/>
            <a:ext cx="1944216" cy="1200329"/>
          </a:xfrm>
          <a:prstGeom prst="rect">
            <a:avLst/>
          </a:prstGeom>
          <a:noFill/>
        </p:spPr>
        <p:txBody>
          <a:bodyPr wrap="square" rtlCol="0">
            <a:spAutoFit/>
          </a:bodyPr>
          <a:lstStyle/>
          <a:p>
            <a:r>
              <a:rPr lang="fr-FR" sz="2400" dirty="0">
                <a:solidFill>
                  <a:schemeClr val="bg1"/>
                </a:solidFill>
                <a:latin typeface="Arial Black" pitchFamily="34" charset="0"/>
              </a:rPr>
              <a:t>Etape </a:t>
            </a:r>
            <a:r>
              <a:rPr lang="fr-FR" sz="7200" dirty="0">
                <a:solidFill>
                  <a:schemeClr val="bg1"/>
                </a:solidFill>
                <a:latin typeface="Arial Black" pitchFamily="34" charset="0"/>
              </a:rPr>
              <a:t>3</a:t>
            </a:r>
            <a:endParaRPr lang="fr-FR" sz="2400" dirty="0">
              <a:solidFill>
                <a:schemeClr val="bg1"/>
              </a:solidFill>
              <a:latin typeface="Arial Black" pitchFamily="34" charset="0"/>
            </a:endParaRPr>
          </a:p>
        </p:txBody>
      </p:sp>
      <p:sp>
        <p:nvSpPr>
          <p:cNvPr id="79" name="ZoneTexte 78"/>
          <p:cNvSpPr txBox="1"/>
          <p:nvPr/>
        </p:nvSpPr>
        <p:spPr>
          <a:xfrm>
            <a:off x="1979712" y="1707654"/>
            <a:ext cx="432048" cy="523220"/>
          </a:xfrm>
          <a:prstGeom prst="rect">
            <a:avLst/>
          </a:prstGeom>
          <a:noFill/>
        </p:spPr>
        <p:txBody>
          <a:bodyPr wrap="square" rtlCol="0">
            <a:spAutoFit/>
          </a:bodyPr>
          <a:lstStyle/>
          <a:p>
            <a:r>
              <a:rPr lang="fr-FR" sz="2800" dirty="0">
                <a:solidFill>
                  <a:schemeClr val="accent1">
                    <a:lumMod val="40000"/>
                    <a:lumOff val="60000"/>
                  </a:schemeClr>
                </a:solidFill>
                <a:latin typeface="Arial Black" pitchFamily="34" charset="0"/>
              </a:rPr>
              <a:t>a</a:t>
            </a:r>
          </a:p>
        </p:txBody>
      </p:sp>
      <p:sp>
        <p:nvSpPr>
          <p:cNvPr id="81" name="ZoneTexte 80"/>
          <p:cNvSpPr txBox="1"/>
          <p:nvPr/>
        </p:nvSpPr>
        <p:spPr>
          <a:xfrm>
            <a:off x="1979712" y="3003798"/>
            <a:ext cx="432048" cy="523220"/>
          </a:xfrm>
          <a:prstGeom prst="rect">
            <a:avLst/>
          </a:prstGeom>
          <a:noFill/>
        </p:spPr>
        <p:txBody>
          <a:bodyPr wrap="square" rtlCol="0">
            <a:spAutoFit/>
          </a:bodyPr>
          <a:lstStyle/>
          <a:p>
            <a:r>
              <a:rPr lang="fr-FR" sz="2800" dirty="0">
                <a:solidFill>
                  <a:schemeClr val="accent1">
                    <a:lumMod val="60000"/>
                    <a:lumOff val="40000"/>
                  </a:schemeClr>
                </a:solidFill>
                <a:latin typeface="Arial Black" pitchFamily="34" charset="0"/>
              </a:rPr>
              <a:t>c</a:t>
            </a:r>
          </a:p>
        </p:txBody>
      </p:sp>
      <p:sp>
        <p:nvSpPr>
          <p:cNvPr id="37" name="Rectangle à coins arrondis 36"/>
          <p:cNvSpPr/>
          <p:nvPr/>
        </p:nvSpPr>
        <p:spPr>
          <a:xfrm>
            <a:off x="1763688" y="2283718"/>
            <a:ext cx="792088" cy="720080"/>
          </a:xfrm>
          <a:prstGeom prst="roundRect">
            <a:avLst/>
          </a:prstGeom>
          <a:effectLst>
            <a:outerShdw blurRad="50800" dist="38100" dir="2700000" sx="123000" sy="123000" algn="t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80" name="ZoneTexte 79"/>
          <p:cNvSpPr txBox="1"/>
          <p:nvPr/>
        </p:nvSpPr>
        <p:spPr>
          <a:xfrm>
            <a:off x="1835696" y="2283718"/>
            <a:ext cx="432048" cy="646331"/>
          </a:xfrm>
          <a:prstGeom prst="rect">
            <a:avLst/>
          </a:prstGeom>
          <a:noFill/>
          <a:effectLst>
            <a:outerShdw blurRad="50800" dist="38100" dir="2700000" sx="123000" sy="123000" algn="tl" rotWithShape="0">
              <a:prstClr val="black">
                <a:alpha val="40000"/>
              </a:prstClr>
            </a:outerShdw>
          </a:effectLst>
        </p:spPr>
        <p:txBody>
          <a:bodyPr wrap="square" rtlCol="0">
            <a:spAutoFit/>
          </a:bodyPr>
          <a:lstStyle/>
          <a:p>
            <a:r>
              <a:rPr lang="fr-FR" sz="3600" dirty="0">
                <a:solidFill>
                  <a:schemeClr val="bg1">
                    <a:lumMod val="95000"/>
                  </a:schemeClr>
                </a:solidFill>
                <a:latin typeface="Arial Black" pitchFamily="34" charset="0"/>
              </a:rPr>
              <a:t>b</a:t>
            </a:r>
          </a:p>
        </p:txBody>
      </p:sp>
      <p:sp>
        <p:nvSpPr>
          <p:cNvPr id="17" name="ZoneTexte 16"/>
          <p:cNvSpPr txBox="1"/>
          <p:nvPr/>
        </p:nvSpPr>
        <p:spPr>
          <a:xfrm>
            <a:off x="8748464" y="4155926"/>
            <a:ext cx="432048" cy="646331"/>
          </a:xfrm>
          <a:prstGeom prst="rect">
            <a:avLst/>
          </a:prstGeom>
          <a:noFill/>
          <a:effectLst>
            <a:outerShdw blurRad="50800" dist="38100" dir="2700000" sx="123000" sy="123000" algn="tl" rotWithShape="0">
              <a:prstClr val="black">
                <a:alpha val="40000"/>
              </a:prstClr>
            </a:outerShdw>
          </a:effectLst>
        </p:spPr>
        <p:txBody>
          <a:bodyPr wrap="square" rtlCol="0">
            <a:spAutoFit/>
          </a:bodyPr>
          <a:lstStyle/>
          <a:p>
            <a:r>
              <a:rPr lang="fr-FR" sz="3600" dirty="0">
                <a:solidFill>
                  <a:schemeClr val="accent1">
                    <a:lumMod val="75000"/>
                  </a:schemeClr>
                </a:solidFill>
                <a:latin typeface="Arial Black" pitchFamily="34" charset="0"/>
              </a:rPr>
              <a:t>b</a:t>
            </a:r>
          </a:p>
        </p:txBody>
      </p:sp>
      <p:sp>
        <p:nvSpPr>
          <p:cNvPr id="18" name="Rectangle 17"/>
          <p:cNvSpPr/>
          <p:nvPr/>
        </p:nvSpPr>
        <p:spPr>
          <a:xfrm>
            <a:off x="3347864" y="1347614"/>
            <a:ext cx="3744416" cy="14401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à coins arrondis 18"/>
          <p:cNvSpPr/>
          <p:nvPr/>
        </p:nvSpPr>
        <p:spPr>
          <a:xfrm>
            <a:off x="2987824" y="1059582"/>
            <a:ext cx="648072" cy="576064"/>
          </a:xfrm>
          <a:prstGeom prst="roundRect">
            <a:avLst/>
          </a:prstGeom>
          <a:solidFill>
            <a:schemeClr val="accent1">
              <a:lumMod val="60000"/>
              <a:lumOff val="4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20" name="ZoneTexte 19"/>
          <p:cNvSpPr txBox="1"/>
          <p:nvPr/>
        </p:nvSpPr>
        <p:spPr>
          <a:xfrm>
            <a:off x="1763688" y="987574"/>
            <a:ext cx="1944216" cy="584775"/>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Etape  </a:t>
            </a:r>
            <a:r>
              <a:rPr lang="fr-FR" sz="3200" dirty="0">
                <a:solidFill>
                  <a:schemeClr val="accent1">
                    <a:lumMod val="75000"/>
                  </a:schemeClr>
                </a:solidFill>
                <a:latin typeface="Arial Black" pitchFamily="34" charset="0"/>
              </a:rPr>
              <a:t>3</a:t>
            </a:r>
            <a:endParaRPr lang="fr-FR" sz="2400" dirty="0">
              <a:solidFill>
                <a:schemeClr val="accent1">
                  <a:lumMod val="75000"/>
                </a:schemeClr>
              </a:solidFill>
              <a:latin typeface="Arial Black" pitchFamily="34" charset="0"/>
            </a:endParaRPr>
          </a:p>
        </p:txBody>
      </p:sp>
      <p:sp>
        <p:nvSpPr>
          <p:cNvPr id="21" name="ZoneTexte 20"/>
          <p:cNvSpPr txBox="1"/>
          <p:nvPr/>
        </p:nvSpPr>
        <p:spPr>
          <a:xfrm>
            <a:off x="3851920" y="987574"/>
            <a:ext cx="2808312" cy="830997"/>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Conditions &amp; critères</a:t>
            </a:r>
          </a:p>
        </p:txBody>
      </p:sp>
      <p:sp>
        <p:nvSpPr>
          <p:cNvPr id="22" name="ZoneTexte 21"/>
          <p:cNvSpPr txBox="1"/>
          <p:nvPr/>
        </p:nvSpPr>
        <p:spPr>
          <a:xfrm>
            <a:off x="2699792" y="1779662"/>
            <a:ext cx="5904656" cy="369332"/>
          </a:xfrm>
          <a:prstGeom prst="rect">
            <a:avLst/>
          </a:prstGeom>
          <a:noFill/>
        </p:spPr>
        <p:txBody>
          <a:bodyPr wrap="square" rtlCol="0">
            <a:spAutoFit/>
          </a:bodyPr>
          <a:lstStyle/>
          <a:p>
            <a:r>
              <a:rPr lang="fr-FR" dirty="0">
                <a:solidFill>
                  <a:schemeClr val="accent1">
                    <a:lumMod val="60000"/>
                    <a:lumOff val="40000"/>
                  </a:schemeClr>
                </a:solidFill>
                <a:latin typeface="Arial Black" pitchFamily="34" charset="0"/>
              </a:rPr>
              <a:t>Calculs et formats conditionnels</a:t>
            </a:r>
          </a:p>
        </p:txBody>
      </p:sp>
      <p:sp>
        <p:nvSpPr>
          <p:cNvPr id="23" name="ZoneTexte 22"/>
          <p:cNvSpPr txBox="1"/>
          <p:nvPr/>
        </p:nvSpPr>
        <p:spPr>
          <a:xfrm>
            <a:off x="2771800" y="2499742"/>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Recherches sur critères</a:t>
            </a:r>
          </a:p>
        </p:txBody>
      </p:sp>
      <p:sp>
        <p:nvSpPr>
          <p:cNvPr id="24" name="ZoneTexte 23"/>
          <p:cNvSpPr txBox="1"/>
          <p:nvPr/>
        </p:nvSpPr>
        <p:spPr>
          <a:xfrm>
            <a:off x="2699792" y="3077547"/>
            <a:ext cx="5904656" cy="646331"/>
          </a:xfrm>
          <a:prstGeom prst="rect">
            <a:avLst/>
          </a:prstGeom>
          <a:noFill/>
        </p:spPr>
        <p:txBody>
          <a:bodyPr wrap="square" rtlCol="0">
            <a:spAutoFit/>
          </a:bodyPr>
          <a:lstStyle/>
          <a:p>
            <a:r>
              <a:rPr lang="fr-FR" dirty="0">
                <a:solidFill>
                  <a:schemeClr val="accent1">
                    <a:lumMod val="60000"/>
                    <a:lumOff val="40000"/>
                  </a:schemeClr>
                </a:solidFill>
                <a:latin typeface="Arial Black" pitchFamily="34" charset="0"/>
              </a:rPr>
              <a:t>Filtres évolués permanents</a:t>
            </a:r>
          </a:p>
          <a:p>
            <a:r>
              <a:rPr lang="fr-FR" dirty="0">
                <a:solidFill>
                  <a:schemeClr val="accent1">
                    <a:lumMod val="60000"/>
                    <a:lumOff val="40000"/>
                  </a:schemeClr>
                </a:solidFill>
                <a:latin typeface="Arial Black" pitchFamily="34" charset="0"/>
              </a:rPr>
              <a:t>&amp; formules de bases de données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827734" y="1880964"/>
            <a:ext cx="5200650" cy="3067050"/>
          </a:xfrm>
          <a:prstGeom prst="rect">
            <a:avLst/>
          </a:prstGeom>
          <a:noFill/>
          <a:ln w="9525">
            <a:noFill/>
            <a:miter lim="800000"/>
            <a:headEnd/>
            <a:tailEnd/>
          </a:ln>
        </p:spPr>
      </p:pic>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Fonction RECHERCHE - LOOKUP</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1</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971600" y="771550"/>
            <a:ext cx="720080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RECHERCHE(</a:t>
            </a:r>
            <a:r>
              <a:rPr lang="fr-FR" b="1" dirty="0" err="1">
                <a:solidFill>
                  <a:srgbClr val="3366CC"/>
                </a:solidFill>
              </a:rPr>
              <a:t>Valeur_Cherchée</a:t>
            </a:r>
            <a:r>
              <a:rPr lang="fr-FR" b="1" dirty="0"/>
              <a:t>;</a:t>
            </a:r>
            <a:r>
              <a:rPr lang="fr-FR" b="1" dirty="0" err="1">
                <a:solidFill>
                  <a:srgbClr val="008000"/>
                </a:solidFill>
              </a:rPr>
              <a:t>Vecteur_Recherche</a:t>
            </a:r>
            <a:r>
              <a:rPr lang="fr-FR" b="1" dirty="0"/>
              <a:t>;[</a:t>
            </a:r>
            <a:r>
              <a:rPr lang="fr-FR" b="1" dirty="0" err="1">
                <a:solidFill>
                  <a:srgbClr val="C00000"/>
                </a:solidFill>
              </a:rPr>
              <a:t>Vecteur_Résultat</a:t>
            </a:r>
            <a:r>
              <a:rPr lang="fr-FR" b="1" dirty="0"/>
              <a:t>])</a:t>
            </a:r>
          </a:p>
        </p:txBody>
      </p:sp>
      <p:pic>
        <p:nvPicPr>
          <p:cNvPr id="19" name="Image 18"/>
          <p:cNvPicPr/>
          <p:nvPr/>
        </p:nvPicPr>
        <p:blipFill>
          <a:blip r:embed="rId4" cstate="print">
            <a:clrChange>
              <a:clrFrom>
                <a:srgbClr val="FEF9FB"/>
              </a:clrFrom>
              <a:clrTo>
                <a:srgbClr val="FEF9FB">
                  <a:alpha val="0"/>
                </a:srgbClr>
              </a:clrTo>
            </a:clrChange>
          </a:blip>
          <a:srcRect/>
          <a:stretch>
            <a:fillRect/>
          </a:stretch>
        </p:blipFill>
        <p:spPr bwMode="auto">
          <a:xfrm>
            <a:off x="539552" y="843558"/>
            <a:ext cx="360040" cy="432048"/>
          </a:xfrm>
          <a:prstGeom prst="rect">
            <a:avLst/>
          </a:prstGeom>
          <a:noFill/>
          <a:ln w="9525">
            <a:noFill/>
            <a:miter lim="800000"/>
            <a:headEnd/>
            <a:tailEnd/>
          </a:ln>
        </p:spPr>
      </p:pic>
      <p:pic>
        <p:nvPicPr>
          <p:cNvPr id="20" name="Image 19"/>
          <p:cNvPicPr/>
          <p:nvPr/>
        </p:nvPicPr>
        <p:blipFill>
          <a:blip r:embed="rId5" cstate="print"/>
          <a:srcRect/>
          <a:stretch>
            <a:fillRect/>
          </a:stretch>
        </p:blipFill>
        <p:spPr bwMode="auto">
          <a:xfrm>
            <a:off x="179512" y="882467"/>
            <a:ext cx="360040" cy="360040"/>
          </a:xfrm>
          <a:prstGeom prst="rect">
            <a:avLst/>
          </a:prstGeom>
          <a:noFill/>
          <a:ln w="9525">
            <a:noFill/>
            <a:miter lim="800000"/>
            <a:headEnd/>
            <a:tailEnd/>
          </a:ln>
        </p:spPr>
      </p:pic>
      <p:pic>
        <p:nvPicPr>
          <p:cNvPr id="21" name="Image 20"/>
          <p:cNvPicPr/>
          <p:nvPr/>
        </p:nvPicPr>
        <p:blipFill>
          <a:blip r:embed="rId6" cstate="print"/>
          <a:srcRect/>
          <a:stretch>
            <a:fillRect/>
          </a:stretch>
        </p:blipFill>
        <p:spPr bwMode="auto">
          <a:xfrm>
            <a:off x="539552" y="1386523"/>
            <a:ext cx="360040" cy="360040"/>
          </a:xfrm>
          <a:prstGeom prst="rect">
            <a:avLst/>
          </a:prstGeom>
          <a:noFill/>
          <a:ln w="9525">
            <a:noFill/>
            <a:miter lim="800000"/>
            <a:headEnd/>
            <a:tailEnd/>
          </a:ln>
        </p:spPr>
      </p:pic>
      <p:sp>
        <p:nvSpPr>
          <p:cNvPr id="22" name="ZoneTexte 21"/>
          <p:cNvSpPr txBox="1"/>
          <p:nvPr/>
        </p:nvSpPr>
        <p:spPr>
          <a:xfrm>
            <a:off x="971600" y="1314515"/>
            <a:ext cx="720080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LOOKUP(</a:t>
            </a:r>
            <a:r>
              <a:rPr lang="fr-FR" b="1" dirty="0" err="1">
                <a:solidFill>
                  <a:srgbClr val="3366CC"/>
                </a:solidFill>
              </a:rPr>
              <a:t>Clé_recherche</a:t>
            </a:r>
            <a:r>
              <a:rPr lang="fr-FR" b="1" dirty="0"/>
              <a:t>;</a:t>
            </a:r>
            <a:r>
              <a:rPr lang="fr-FR" b="1" dirty="0" err="1">
                <a:solidFill>
                  <a:srgbClr val="008000"/>
                </a:solidFill>
              </a:rPr>
              <a:t>plage_Recherche</a:t>
            </a:r>
            <a:r>
              <a:rPr lang="fr-FR" b="1" dirty="0"/>
              <a:t>;[</a:t>
            </a:r>
            <a:r>
              <a:rPr lang="fr-FR" b="1" dirty="0" err="1">
                <a:solidFill>
                  <a:srgbClr val="C00000"/>
                </a:solidFill>
              </a:rPr>
              <a:t>plage_Résultat</a:t>
            </a:r>
            <a:r>
              <a:rPr lang="fr-FR" b="1" dirty="0"/>
              <a:t>])</a:t>
            </a:r>
          </a:p>
        </p:txBody>
      </p:sp>
      <p:sp>
        <p:nvSpPr>
          <p:cNvPr id="26" name="ZoneTexte 25"/>
          <p:cNvSpPr txBox="1"/>
          <p:nvPr/>
        </p:nvSpPr>
        <p:spPr>
          <a:xfrm>
            <a:off x="251520" y="2283718"/>
            <a:ext cx="2592288" cy="2585323"/>
          </a:xfrm>
          <a:prstGeom prst="rect">
            <a:avLst/>
          </a:prstGeom>
          <a:noFill/>
        </p:spPr>
        <p:txBody>
          <a:bodyPr wrap="square" rtlCol="0">
            <a:spAutoFit/>
          </a:bodyPr>
          <a:lstStyle/>
          <a:p>
            <a:pPr algn="r">
              <a:buFont typeface="Arial" pitchFamily="34" charset="0"/>
              <a:buChar char="•"/>
            </a:pPr>
            <a:r>
              <a:rPr lang="fr-FR" dirty="0"/>
              <a:t>Le vecteur / plage de recherche doit demeurer classé dans l’ordre croissant</a:t>
            </a:r>
          </a:p>
          <a:p>
            <a:pPr algn="r">
              <a:buFont typeface="Arial" pitchFamily="34" charset="0"/>
              <a:buChar char="•"/>
            </a:pPr>
            <a:r>
              <a:rPr lang="fr-FR" dirty="0">
                <a:solidFill>
                  <a:srgbClr val="3366CC"/>
                </a:solidFill>
              </a:rPr>
              <a:t>Il peut résider avant ou après le vecteur résultat</a:t>
            </a:r>
          </a:p>
          <a:p>
            <a:pPr algn="r">
              <a:buFont typeface="Arial" pitchFamily="34" charset="0"/>
              <a:buChar char="•"/>
            </a:pPr>
            <a:r>
              <a:rPr lang="fr-FR" dirty="0"/>
              <a:t>Il peut être perpendiculaire avec les autres arguments</a:t>
            </a:r>
          </a:p>
        </p:txBody>
      </p:sp>
      <p:sp>
        <p:nvSpPr>
          <p:cNvPr id="28" name="ZoneTexte 27"/>
          <p:cNvSpPr txBox="1"/>
          <p:nvPr/>
        </p:nvSpPr>
        <p:spPr>
          <a:xfrm>
            <a:off x="6660232" y="2499742"/>
            <a:ext cx="2304256" cy="2308324"/>
          </a:xfrm>
          <a:prstGeom prst="rect">
            <a:avLst/>
          </a:prstGeom>
          <a:noFill/>
        </p:spPr>
        <p:txBody>
          <a:bodyPr wrap="square" rtlCol="0">
            <a:spAutoFit/>
          </a:bodyPr>
          <a:lstStyle/>
          <a:p>
            <a:pPr>
              <a:buFont typeface="Arial" pitchFamily="34" charset="0"/>
              <a:buChar char="•"/>
            </a:pPr>
            <a:r>
              <a:rPr lang="fr-FR" dirty="0">
                <a:solidFill>
                  <a:srgbClr val="3366CC"/>
                </a:solidFill>
              </a:rPr>
              <a:t>Le vecteur / plage résultat Peut résider avant ou après le vecteur de recherche</a:t>
            </a:r>
          </a:p>
          <a:p>
            <a:pPr>
              <a:buFont typeface="Arial" pitchFamily="34" charset="0"/>
              <a:buChar char="•"/>
            </a:pPr>
            <a:r>
              <a:rPr lang="fr-FR" dirty="0"/>
              <a:t>Il peut être perpendiculaire avec les autres arguments</a:t>
            </a:r>
          </a:p>
          <a:p>
            <a:pPr>
              <a:buFont typeface="Arial" pitchFamily="34" charset="0"/>
              <a:buChar char="•"/>
            </a:pPr>
            <a:r>
              <a:rPr lang="fr-FR" dirty="0"/>
              <a:t> </a:t>
            </a:r>
            <a:r>
              <a:rPr lang="fr-FR" dirty="0">
                <a:solidFill>
                  <a:srgbClr val="3366CC"/>
                </a:solidFill>
              </a:rPr>
              <a:t>Il est facultatif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403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2" grpId="0" animBg="1"/>
      <p:bldP spid="26" grpId="0"/>
      <p:bldP spid="2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Fonction RECHERCHEV / H – V / HLOOKUP</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2</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971600" y="627534"/>
            <a:ext cx="7704856"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RECHERCHEV( </a:t>
            </a:r>
            <a:r>
              <a:rPr lang="fr-FR" b="1" dirty="0" err="1">
                <a:solidFill>
                  <a:srgbClr val="3366CC"/>
                </a:solidFill>
              </a:rPr>
              <a:t>Valeur_Cherchée</a:t>
            </a:r>
            <a:r>
              <a:rPr lang="fr-FR" b="1" dirty="0"/>
              <a:t>;</a:t>
            </a:r>
            <a:r>
              <a:rPr lang="fr-FR" b="1" dirty="0" err="1">
                <a:solidFill>
                  <a:srgbClr val="008000"/>
                </a:solidFill>
              </a:rPr>
              <a:t>Table_matrice</a:t>
            </a:r>
            <a:r>
              <a:rPr lang="fr-FR" b="1" dirty="0"/>
              <a:t>;</a:t>
            </a:r>
            <a:r>
              <a:rPr lang="fr-FR" b="1" dirty="0" err="1"/>
              <a:t>no_index_col</a:t>
            </a:r>
            <a:r>
              <a:rPr lang="fr-FR" b="1" dirty="0"/>
              <a:t>;[</a:t>
            </a:r>
            <a:r>
              <a:rPr lang="fr-FR" b="1" dirty="0">
                <a:solidFill>
                  <a:srgbClr val="C00000"/>
                </a:solidFill>
              </a:rPr>
              <a:t>Valeur proche</a:t>
            </a:r>
            <a:r>
              <a:rPr lang="fr-FR" b="1" dirty="0"/>
              <a:t>])</a:t>
            </a:r>
          </a:p>
        </p:txBody>
      </p:sp>
      <p:pic>
        <p:nvPicPr>
          <p:cNvPr id="19" name="Image 18"/>
          <p:cNvPicPr/>
          <p:nvPr/>
        </p:nvPicPr>
        <p:blipFill>
          <a:blip r:embed="rId3" cstate="print">
            <a:clrChange>
              <a:clrFrom>
                <a:srgbClr val="FEF9FB"/>
              </a:clrFrom>
              <a:clrTo>
                <a:srgbClr val="FEF9FB">
                  <a:alpha val="0"/>
                </a:srgbClr>
              </a:clrTo>
            </a:clrChange>
          </a:blip>
          <a:srcRect/>
          <a:stretch>
            <a:fillRect/>
          </a:stretch>
        </p:blipFill>
        <p:spPr bwMode="auto">
          <a:xfrm>
            <a:off x="539552" y="843558"/>
            <a:ext cx="360040" cy="432048"/>
          </a:xfrm>
          <a:prstGeom prst="rect">
            <a:avLst/>
          </a:prstGeom>
          <a:noFill/>
          <a:ln w="9525">
            <a:noFill/>
            <a:miter lim="800000"/>
            <a:headEnd/>
            <a:tailEnd/>
          </a:ln>
        </p:spPr>
      </p:pic>
      <p:pic>
        <p:nvPicPr>
          <p:cNvPr id="20" name="Image 19"/>
          <p:cNvPicPr/>
          <p:nvPr/>
        </p:nvPicPr>
        <p:blipFill>
          <a:blip r:embed="rId4" cstate="print"/>
          <a:srcRect/>
          <a:stretch>
            <a:fillRect/>
          </a:stretch>
        </p:blipFill>
        <p:spPr bwMode="auto">
          <a:xfrm>
            <a:off x="179512" y="882467"/>
            <a:ext cx="360040" cy="360040"/>
          </a:xfrm>
          <a:prstGeom prst="rect">
            <a:avLst/>
          </a:prstGeom>
          <a:noFill/>
          <a:ln w="9525">
            <a:noFill/>
            <a:miter lim="800000"/>
            <a:headEnd/>
            <a:tailEnd/>
          </a:ln>
        </p:spPr>
      </p:pic>
      <p:pic>
        <p:nvPicPr>
          <p:cNvPr id="21" name="Image 20"/>
          <p:cNvPicPr/>
          <p:nvPr/>
        </p:nvPicPr>
        <p:blipFill>
          <a:blip r:embed="rId5" cstate="print"/>
          <a:srcRect/>
          <a:stretch>
            <a:fillRect/>
          </a:stretch>
        </p:blipFill>
        <p:spPr bwMode="auto">
          <a:xfrm>
            <a:off x="539552" y="2038077"/>
            <a:ext cx="360040" cy="360040"/>
          </a:xfrm>
          <a:prstGeom prst="rect">
            <a:avLst/>
          </a:prstGeom>
          <a:noFill/>
          <a:ln w="9525">
            <a:noFill/>
            <a:miter lim="800000"/>
            <a:headEnd/>
            <a:tailEnd/>
          </a:ln>
        </p:spPr>
      </p:pic>
      <p:sp>
        <p:nvSpPr>
          <p:cNvPr id="22" name="ZoneTexte 21"/>
          <p:cNvSpPr txBox="1"/>
          <p:nvPr/>
        </p:nvSpPr>
        <p:spPr>
          <a:xfrm>
            <a:off x="971600" y="1635646"/>
            <a:ext cx="489654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sz="2400" b="1" dirty="0" err="1"/>
              <a:t>v</a:t>
            </a:r>
            <a:r>
              <a:rPr lang="fr-FR" b="1" dirty="0" err="1"/>
              <a:t>LOOKUP</a:t>
            </a:r>
            <a:r>
              <a:rPr lang="fr-FR" b="1" dirty="0"/>
              <a:t>(</a:t>
            </a:r>
            <a:r>
              <a:rPr lang="fr-FR" b="1" dirty="0" err="1">
                <a:solidFill>
                  <a:srgbClr val="3366CC"/>
                </a:solidFill>
              </a:rPr>
              <a:t>Clé_recherche</a:t>
            </a:r>
            <a:r>
              <a:rPr lang="fr-FR" b="1" dirty="0" err="1"/>
              <a:t>;</a:t>
            </a:r>
            <a:r>
              <a:rPr lang="fr-FR" b="1" dirty="0" err="1">
                <a:solidFill>
                  <a:srgbClr val="008000"/>
                </a:solidFill>
              </a:rPr>
              <a:t>plage</a:t>
            </a:r>
            <a:r>
              <a:rPr lang="fr-FR" b="1" dirty="0" err="1"/>
              <a:t>;Index</a:t>
            </a:r>
            <a:r>
              <a:rPr lang="fr-FR" b="1" dirty="0"/>
              <a:t>;[</a:t>
            </a:r>
            <a:r>
              <a:rPr lang="fr-FR" b="1" dirty="0" err="1">
                <a:solidFill>
                  <a:srgbClr val="C00000"/>
                </a:solidFill>
              </a:rPr>
              <a:t>est_trié</a:t>
            </a:r>
            <a:r>
              <a:rPr lang="fr-FR" b="1" dirty="0"/>
              <a:t>])</a:t>
            </a:r>
          </a:p>
        </p:txBody>
      </p:sp>
      <p:sp>
        <p:nvSpPr>
          <p:cNvPr id="14" name="ZoneTexte 13"/>
          <p:cNvSpPr txBox="1"/>
          <p:nvPr/>
        </p:nvSpPr>
        <p:spPr>
          <a:xfrm>
            <a:off x="971600" y="1059582"/>
            <a:ext cx="7704856"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RECHERCHEH(</a:t>
            </a:r>
            <a:r>
              <a:rPr lang="fr-FR" b="1" dirty="0" err="1">
                <a:solidFill>
                  <a:srgbClr val="3366CC"/>
                </a:solidFill>
              </a:rPr>
              <a:t>Valeur_Cherchée</a:t>
            </a:r>
            <a:r>
              <a:rPr lang="fr-FR" b="1" dirty="0"/>
              <a:t>;</a:t>
            </a:r>
            <a:r>
              <a:rPr lang="fr-FR" b="1" dirty="0">
                <a:solidFill>
                  <a:srgbClr val="008000"/>
                </a:solidFill>
              </a:rPr>
              <a:t> </a:t>
            </a:r>
            <a:r>
              <a:rPr lang="fr-FR" b="1" dirty="0" err="1">
                <a:solidFill>
                  <a:srgbClr val="008000"/>
                </a:solidFill>
              </a:rPr>
              <a:t>Table_matrice</a:t>
            </a:r>
            <a:r>
              <a:rPr lang="fr-FR" b="1" dirty="0"/>
              <a:t>;</a:t>
            </a:r>
            <a:r>
              <a:rPr lang="fr-FR" b="1" dirty="0" err="1"/>
              <a:t>no_index_lig</a:t>
            </a:r>
            <a:r>
              <a:rPr lang="fr-FR" b="1" dirty="0"/>
              <a:t>;[</a:t>
            </a:r>
            <a:r>
              <a:rPr lang="fr-FR" b="1" dirty="0">
                <a:solidFill>
                  <a:srgbClr val="C00000"/>
                </a:solidFill>
              </a:rPr>
              <a:t>Valeur proche</a:t>
            </a:r>
            <a:r>
              <a:rPr lang="fr-FR" b="1" dirty="0"/>
              <a:t>])</a:t>
            </a:r>
          </a:p>
        </p:txBody>
      </p:sp>
      <p:sp>
        <p:nvSpPr>
          <p:cNvPr id="17" name="ZoneTexte 16"/>
          <p:cNvSpPr txBox="1"/>
          <p:nvPr/>
        </p:nvSpPr>
        <p:spPr>
          <a:xfrm>
            <a:off x="971600" y="2139702"/>
            <a:ext cx="489654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HLOOKUP(</a:t>
            </a:r>
            <a:r>
              <a:rPr lang="fr-FR" b="1" dirty="0" err="1">
                <a:solidFill>
                  <a:srgbClr val="3366CC"/>
                </a:solidFill>
              </a:rPr>
              <a:t>Clé_recherche</a:t>
            </a:r>
            <a:r>
              <a:rPr lang="fr-FR" b="1" dirty="0" err="1"/>
              <a:t>;</a:t>
            </a:r>
            <a:r>
              <a:rPr lang="fr-FR" b="1" dirty="0" err="1">
                <a:solidFill>
                  <a:srgbClr val="008000"/>
                </a:solidFill>
              </a:rPr>
              <a:t>plage</a:t>
            </a:r>
            <a:r>
              <a:rPr lang="fr-FR" b="1" dirty="0" err="1"/>
              <a:t>;Index</a:t>
            </a:r>
            <a:r>
              <a:rPr lang="fr-FR" b="1" dirty="0"/>
              <a:t>;[</a:t>
            </a:r>
            <a:r>
              <a:rPr lang="fr-FR" b="1" dirty="0" err="1">
                <a:solidFill>
                  <a:srgbClr val="C00000"/>
                </a:solidFill>
              </a:rPr>
              <a:t>est_trié</a:t>
            </a:r>
            <a:r>
              <a:rPr lang="fr-FR" b="1" dirty="0"/>
              <a:t>])</a:t>
            </a:r>
          </a:p>
        </p:txBody>
      </p:sp>
      <p:cxnSp>
        <p:nvCxnSpPr>
          <p:cNvPr id="29" name="Connecteur droit 28"/>
          <p:cNvCxnSpPr/>
          <p:nvPr/>
        </p:nvCxnSpPr>
        <p:spPr>
          <a:xfrm>
            <a:off x="6444208" y="2665244"/>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a:off x="7596336" y="2665244"/>
            <a:ext cx="0"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a:off x="8639944" y="2665244"/>
            <a:ext cx="36512"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flipH="1">
            <a:off x="6407696" y="3241308"/>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Connecteur droit 32"/>
          <p:cNvCxnSpPr/>
          <p:nvPr/>
        </p:nvCxnSpPr>
        <p:spPr>
          <a:xfrm flipH="1">
            <a:off x="6407696" y="2953276"/>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6444208" y="2305204"/>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5" name="Rectangle 34"/>
          <p:cNvSpPr/>
          <p:nvPr/>
        </p:nvSpPr>
        <p:spPr>
          <a:xfrm>
            <a:off x="7596336" y="2305204"/>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6" name="ZoneTexte 35"/>
          <p:cNvSpPr txBox="1"/>
          <p:nvPr/>
        </p:nvSpPr>
        <p:spPr>
          <a:xfrm>
            <a:off x="6948264" y="2305204"/>
            <a:ext cx="288032" cy="369332"/>
          </a:xfrm>
          <a:prstGeom prst="rect">
            <a:avLst/>
          </a:prstGeom>
          <a:noFill/>
        </p:spPr>
        <p:txBody>
          <a:bodyPr wrap="square" rtlCol="0">
            <a:spAutoFit/>
          </a:bodyPr>
          <a:lstStyle/>
          <a:p>
            <a:r>
              <a:rPr lang="fr-FR" b="1" dirty="0"/>
              <a:t>A</a:t>
            </a:r>
          </a:p>
        </p:txBody>
      </p:sp>
      <p:sp>
        <p:nvSpPr>
          <p:cNvPr id="37" name="ZoneTexte 36"/>
          <p:cNvSpPr txBox="1"/>
          <p:nvPr/>
        </p:nvSpPr>
        <p:spPr>
          <a:xfrm>
            <a:off x="8028384" y="2305204"/>
            <a:ext cx="288032" cy="369332"/>
          </a:xfrm>
          <a:prstGeom prst="rect">
            <a:avLst/>
          </a:prstGeom>
          <a:noFill/>
        </p:spPr>
        <p:txBody>
          <a:bodyPr wrap="square" rtlCol="0">
            <a:spAutoFit/>
          </a:bodyPr>
          <a:lstStyle/>
          <a:p>
            <a:r>
              <a:rPr lang="fr-FR" b="1" dirty="0"/>
              <a:t>B</a:t>
            </a:r>
          </a:p>
        </p:txBody>
      </p:sp>
      <p:sp>
        <p:nvSpPr>
          <p:cNvPr id="38" name="Rectangle 37"/>
          <p:cNvSpPr/>
          <p:nvPr/>
        </p:nvSpPr>
        <p:spPr>
          <a:xfrm>
            <a:off x="6084168" y="266524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9" name="Rectangle 38"/>
          <p:cNvSpPr/>
          <p:nvPr/>
        </p:nvSpPr>
        <p:spPr>
          <a:xfrm>
            <a:off x="6084168" y="295327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0" name="Rectangle 39"/>
          <p:cNvSpPr/>
          <p:nvPr/>
        </p:nvSpPr>
        <p:spPr>
          <a:xfrm>
            <a:off x="6084168" y="324130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1" name="ZoneTexte 40"/>
          <p:cNvSpPr txBox="1"/>
          <p:nvPr/>
        </p:nvSpPr>
        <p:spPr>
          <a:xfrm>
            <a:off x="6084168" y="2665244"/>
            <a:ext cx="288032" cy="338554"/>
          </a:xfrm>
          <a:prstGeom prst="rect">
            <a:avLst/>
          </a:prstGeom>
          <a:noFill/>
        </p:spPr>
        <p:txBody>
          <a:bodyPr wrap="square" rtlCol="0">
            <a:spAutoFit/>
          </a:bodyPr>
          <a:lstStyle/>
          <a:p>
            <a:r>
              <a:rPr lang="fr-FR" sz="1600" b="1" dirty="0"/>
              <a:t>1</a:t>
            </a:r>
          </a:p>
        </p:txBody>
      </p:sp>
      <p:sp>
        <p:nvSpPr>
          <p:cNvPr id="42" name="ZoneTexte 41"/>
          <p:cNvSpPr txBox="1"/>
          <p:nvPr/>
        </p:nvSpPr>
        <p:spPr>
          <a:xfrm>
            <a:off x="6084168" y="2953276"/>
            <a:ext cx="288032" cy="338554"/>
          </a:xfrm>
          <a:prstGeom prst="rect">
            <a:avLst/>
          </a:prstGeom>
          <a:noFill/>
        </p:spPr>
        <p:txBody>
          <a:bodyPr wrap="square" rtlCol="0">
            <a:spAutoFit/>
          </a:bodyPr>
          <a:lstStyle/>
          <a:p>
            <a:r>
              <a:rPr lang="fr-FR" sz="1600" b="1" dirty="0"/>
              <a:t>2</a:t>
            </a:r>
          </a:p>
        </p:txBody>
      </p:sp>
      <p:sp>
        <p:nvSpPr>
          <p:cNvPr id="43" name="ZoneTexte 42"/>
          <p:cNvSpPr txBox="1"/>
          <p:nvPr/>
        </p:nvSpPr>
        <p:spPr>
          <a:xfrm>
            <a:off x="6084168" y="3241308"/>
            <a:ext cx="288032" cy="338554"/>
          </a:xfrm>
          <a:prstGeom prst="rect">
            <a:avLst/>
          </a:prstGeom>
          <a:noFill/>
        </p:spPr>
        <p:txBody>
          <a:bodyPr wrap="square" rtlCol="0">
            <a:spAutoFit/>
          </a:bodyPr>
          <a:lstStyle/>
          <a:p>
            <a:r>
              <a:rPr lang="fr-FR" sz="1600" b="1" dirty="0"/>
              <a:t>3</a:t>
            </a:r>
          </a:p>
        </p:txBody>
      </p:sp>
      <p:cxnSp>
        <p:nvCxnSpPr>
          <p:cNvPr id="44" name="Connecteur droit 43"/>
          <p:cNvCxnSpPr/>
          <p:nvPr/>
        </p:nvCxnSpPr>
        <p:spPr>
          <a:xfrm flipH="1">
            <a:off x="6372200" y="3529340"/>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5" name="ZoneTexte 44"/>
          <p:cNvSpPr txBox="1"/>
          <p:nvPr/>
        </p:nvSpPr>
        <p:spPr>
          <a:xfrm>
            <a:off x="6444208" y="2953276"/>
            <a:ext cx="1152128" cy="338554"/>
          </a:xfrm>
          <a:prstGeom prst="rect">
            <a:avLst/>
          </a:prstGeom>
          <a:noFill/>
        </p:spPr>
        <p:txBody>
          <a:bodyPr wrap="square" rtlCol="0">
            <a:spAutoFit/>
          </a:bodyPr>
          <a:lstStyle/>
          <a:p>
            <a:pPr algn="r"/>
            <a:r>
              <a:rPr lang="fr-FR" sz="1600" dirty="0"/>
              <a:t>Roy. Uni</a:t>
            </a:r>
          </a:p>
        </p:txBody>
      </p:sp>
      <p:cxnSp>
        <p:nvCxnSpPr>
          <p:cNvPr id="46" name="Connecteur droit 45"/>
          <p:cNvCxnSpPr/>
          <p:nvPr/>
        </p:nvCxnSpPr>
        <p:spPr>
          <a:xfrm flipH="1">
            <a:off x="6407696" y="3529340"/>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6084168" y="352934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8" name="ZoneTexte 47"/>
          <p:cNvSpPr txBox="1"/>
          <p:nvPr/>
        </p:nvSpPr>
        <p:spPr>
          <a:xfrm>
            <a:off x="6084168" y="3529340"/>
            <a:ext cx="288032" cy="338554"/>
          </a:xfrm>
          <a:prstGeom prst="rect">
            <a:avLst/>
          </a:prstGeom>
          <a:noFill/>
        </p:spPr>
        <p:txBody>
          <a:bodyPr wrap="square" rtlCol="0">
            <a:spAutoFit/>
          </a:bodyPr>
          <a:lstStyle/>
          <a:p>
            <a:r>
              <a:rPr lang="fr-FR" sz="1600" b="1" dirty="0"/>
              <a:t>4</a:t>
            </a:r>
          </a:p>
        </p:txBody>
      </p:sp>
      <p:cxnSp>
        <p:nvCxnSpPr>
          <p:cNvPr id="49" name="Connecteur droit 48"/>
          <p:cNvCxnSpPr/>
          <p:nvPr/>
        </p:nvCxnSpPr>
        <p:spPr>
          <a:xfrm flipH="1">
            <a:off x="6372200" y="3817372"/>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Connecteur droit 49"/>
          <p:cNvCxnSpPr/>
          <p:nvPr/>
        </p:nvCxnSpPr>
        <p:spPr>
          <a:xfrm flipH="1">
            <a:off x="6407696" y="3817372"/>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1" name="Rectangle 50"/>
          <p:cNvSpPr/>
          <p:nvPr/>
        </p:nvSpPr>
        <p:spPr>
          <a:xfrm>
            <a:off x="6084168" y="381737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2" name="ZoneTexte 51"/>
          <p:cNvSpPr txBox="1"/>
          <p:nvPr/>
        </p:nvSpPr>
        <p:spPr>
          <a:xfrm>
            <a:off x="6084168" y="3817372"/>
            <a:ext cx="288032" cy="338554"/>
          </a:xfrm>
          <a:prstGeom prst="rect">
            <a:avLst/>
          </a:prstGeom>
          <a:noFill/>
        </p:spPr>
        <p:txBody>
          <a:bodyPr wrap="square" rtlCol="0">
            <a:spAutoFit/>
          </a:bodyPr>
          <a:lstStyle/>
          <a:p>
            <a:r>
              <a:rPr lang="fr-FR" sz="1600" b="1" dirty="0"/>
              <a:t>5</a:t>
            </a:r>
          </a:p>
        </p:txBody>
      </p:sp>
      <p:cxnSp>
        <p:nvCxnSpPr>
          <p:cNvPr id="53" name="Connecteur droit 52"/>
          <p:cNvCxnSpPr/>
          <p:nvPr/>
        </p:nvCxnSpPr>
        <p:spPr>
          <a:xfrm flipH="1">
            <a:off x="6372200" y="4105404"/>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4" name="ZoneTexte 53"/>
          <p:cNvSpPr txBox="1"/>
          <p:nvPr/>
        </p:nvSpPr>
        <p:spPr>
          <a:xfrm>
            <a:off x="7596336" y="2953276"/>
            <a:ext cx="1152128" cy="338554"/>
          </a:xfrm>
          <a:prstGeom prst="rect">
            <a:avLst/>
          </a:prstGeom>
          <a:noFill/>
        </p:spPr>
        <p:txBody>
          <a:bodyPr wrap="square" rtlCol="0">
            <a:spAutoFit/>
          </a:bodyPr>
          <a:lstStyle/>
          <a:p>
            <a:r>
              <a:rPr lang="fr-FR" sz="1600" b="1" dirty="0"/>
              <a:t>£ </a:t>
            </a:r>
            <a:r>
              <a:rPr lang="fr-FR" sz="1600" dirty="0"/>
              <a:t>Livre </a:t>
            </a:r>
            <a:r>
              <a:rPr lang="fr-FR" sz="1600" dirty="0" err="1"/>
              <a:t>Strl</a:t>
            </a:r>
            <a:endParaRPr lang="fr-FR" sz="1600" dirty="0"/>
          </a:p>
        </p:txBody>
      </p:sp>
      <p:sp>
        <p:nvSpPr>
          <p:cNvPr id="55" name="ZoneTexte 54"/>
          <p:cNvSpPr txBox="1"/>
          <p:nvPr/>
        </p:nvSpPr>
        <p:spPr>
          <a:xfrm>
            <a:off x="6444208" y="3241308"/>
            <a:ext cx="1152128" cy="338554"/>
          </a:xfrm>
          <a:prstGeom prst="rect">
            <a:avLst/>
          </a:prstGeom>
          <a:noFill/>
        </p:spPr>
        <p:txBody>
          <a:bodyPr wrap="square" rtlCol="0">
            <a:spAutoFit/>
          </a:bodyPr>
          <a:lstStyle/>
          <a:p>
            <a:pPr algn="r"/>
            <a:r>
              <a:rPr lang="fr-FR" sz="1600" dirty="0"/>
              <a:t>U.E.</a:t>
            </a:r>
          </a:p>
        </p:txBody>
      </p:sp>
      <p:sp>
        <p:nvSpPr>
          <p:cNvPr id="56" name="ZoneTexte 55"/>
          <p:cNvSpPr txBox="1"/>
          <p:nvPr/>
        </p:nvSpPr>
        <p:spPr>
          <a:xfrm>
            <a:off x="7596336" y="3241308"/>
            <a:ext cx="1152128" cy="338554"/>
          </a:xfrm>
          <a:prstGeom prst="rect">
            <a:avLst/>
          </a:prstGeom>
          <a:noFill/>
        </p:spPr>
        <p:txBody>
          <a:bodyPr wrap="square" rtlCol="0">
            <a:spAutoFit/>
          </a:bodyPr>
          <a:lstStyle/>
          <a:p>
            <a:r>
              <a:rPr lang="fr-FR" sz="1600" b="1" dirty="0"/>
              <a:t>€ </a:t>
            </a:r>
            <a:r>
              <a:rPr lang="fr-FR" sz="1600" dirty="0"/>
              <a:t>Euro</a:t>
            </a:r>
          </a:p>
        </p:txBody>
      </p:sp>
      <p:sp>
        <p:nvSpPr>
          <p:cNvPr id="57" name="ZoneTexte 56"/>
          <p:cNvSpPr txBox="1"/>
          <p:nvPr/>
        </p:nvSpPr>
        <p:spPr>
          <a:xfrm>
            <a:off x="6444208" y="3529340"/>
            <a:ext cx="1152128" cy="338554"/>
          </a:xfrm>
          <a:prstGeom prst="rect">
            <a:avLst/>
          </a:prstGeom>
          <a:noFill/>
        </p:spPr>
        <p:txBody>
          <a:bodyPr wrap="square" rtlCol="0">
            <a:spAutoFit/>
          </a:bodyPr>
          <a:lstStyle/>
          <a:p>
            <a:pPr algn="r"/>
            <a:r>
              <a:rPr lang="fr-FR" sz="1600" dirty="0"/>
              <a:t>U.S.A</a:t>
            </a:r>
          </a:p>
        </p:txBody>
      </p:sp>
      <p:sp>
        <p:nvSpPr>
          <p:cNvPr id="58" name="ZoneTexte 57"/>
          <p:cNvSpPr txBox="1"/>
          <p:nvPr/>
        </p:nvSpPr>
        <p:spPr>
          <a:xfrm>
            <a:off x="7596336" y="3529340"/>
            <a:ext cx="1152128" cy="338554"/>
          </a:xfrm>
          <a:prstGeom prst="rect">
            <a:avLst/>
          </a:prstGeom>
          <a:noFill/>
        </p:spPr>
        <p:txBody>
          <a:bodyPr wrap="square" rtlCol="0">
            <a:spAutoFit/>
          </a:bodyPr>
          <a:lstStyle/>
          <a:p>
            <a:r>
              <a:rPr lang="fr-FR" sz="1600" b="1" dirty="0"/>
              <a:t>$ </a:t>
            </a:r>
            <a:r>
              <a:rPr lang="fr-FR" sz="1600" dirty="0"/>
              <a:t>Dollar</a:t>
            </a:r>
          </a:p>
        </p:txBody>
      </p:sp>
      <p:sp>
        <p:nvSpPr>
          <p:cNvPr id="61" name="ZoneTexte 60"/>
          <p:cNvSpPr txBox="1"/>
          <p:nvPr/>
        </p:nvSpPr>
        <p:spPr>
          <a:xfrm>
            <a:off x="6444208" y="2643758"/>
            <a:ext cx="1152128" cy="338554"/>
          </a:xfrm>
          <a:prstGeom prst="rect">
            <a:avLst/>
          </a:prstGeom>
          <a:noFill/>
        </p:spPr>
        <p:txBody>
          <a:bodyPr wrap="square" rtlCol="0">
            <a:spAutoFit/>
          </a:bodyPr>
          <a:lstStyle/>
          <a:p>
            <a:r>
              <a:rPr lang="fr-FR" sz="1600" dirty="0"/>
              <a:t>Etat :</a:t>
            </a:r>
          </a:p>
        </p:txBody>
      </p:sp>
      <p:sp>
        <p:nvSpPr>
          <p:cNvPr id="62" name="ZoneTexte 61"/>
          <p:cNvSpPr txBox="1"/>
          <p:nvPr/>
        </p:nvSpPr>
        <p:spPr>
          <a:xfrm>
            <a:off x="7596336" y="2643758"/>
            <a:ext cx="1152128" cy="338554"/>
          </a:xfrm>
          <a:prstGeom prst="rect">
            <a:avLst/>
          </a:prstGeom>
          <a:noFill/>
        </p:spPr>
        <p:txBody>
          <a:bodyPr wrap="square" rtlCol="0">
            <a:spAutoFit/>
          </a:bodyPr>
          <a:lstStyle/>
          <a:p>
            <a:r>
              <a:rPr lang="fr-FR" sz="1600" dirty="0"/>
              <a:t>Monnaie</a:t>
            </a:r>
          </a:p>
        </p:txBody>
      </p:sp>
      <p:cxnSp>
        <p:nvCxnSpPr>
          <p:cNvPr id="63" name="Connecteur droit 62"/>
          <p:cNvCxnSpPr/>
          <p:nvPr/>
        </p:nvCxnSpPr>
        <p:spPr>
          <a:xfrm flipH="1">
            <a:off x="827584" y="3334802"/>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flipH="1">
            <a:off x="827584" y="3046770"/>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5" name="Rectangle 64"/>
          <p:cNvSpPr/>
          <p:nvPr/>
        </p:nvSpPr>
        <p:spPr>
          <a:xfrm>
            <a:off x="899592" y="2706474"/>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6" name="Rectangle 65"/>
          <p:cNvSpPr/>
          <p:nvPr/>
        </p:nvSpPr>
        <p:spPr>
          <a:xfrm>
            <a:off x="2051720" y="2706474"/>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7" name="ZoneTexte 66"/>
          <p:cNvSpPr txBox="1"/>
          <p:nvPr/>
        </p:nvSpPr>
        <p:spPr>
          <a:xfrm>
            <a:off x="1403648" y="2706474"/>
            <a:ext cx="288032" cy="369332"/>
          </a:xfrm>
          <a:prstGeom prst="rect">
            <a:avLst/>
          </a:prstGeom>
          <a:noFill/>
        </p:spPr>
        <p:txBody>
          <a:bodyPr wrap="square" rtlCol="0">
            <a:spAutoFit/>
          </a:bodyPr>
          <a:lstStyle/>
          <a:p>
            <a:r>
              <a:rPr lang="fr-FR" b="1" dirty="0"/>
              <a:t>E</a:t>
            </a:r>
          </a:p>
        </p:txBody>
      </p:sp>
      <p:sp>
        <p:nvSpPr>
          <p:cNvPr id="68" name="ZoneTexte 67"/>
          <p:cNvSpPr txBox="1"/>
          <p:nvPr/>
        </p:nvSpPr>
        <p:spPr>
          <a:xfrm>
            <a:off x="2483768" y="2706474"/>
            <a:ext cx="288032" cy="369332"/>
          </a:xfrm>
          <a:prstGeom prst="rect">
            <a:avLst/>
          </a:prstGeom>
          <a:noFill/>
        </p:spPr>
        <p:txBody>
          <a:bodyPr wrap="square" rtlCol="0">
            <a:spAutoFit/>
          </a:bodyPr>
          <a:lstStyle/>
          <a:p>
            <a:r>
              <a:rPr lang="fr-FR" b="1" dirty="0"/>
              <a:t>F</a:t>
            </a:r>
          </a:p>
        </p:txBody>
      </p:sp>
      <p:sp>
        <p:nvSpPr>
          <p:cNvPr id="69" name="ZoneTexte 68"/>
          <p:cNvSpPr txBox="1"/>
          <p:nvPr/>
        </p:nvSpPr>
        <p:spPr>
          <a:xfrm>
            <a:off x="899592" y="3334802"/>
            <a:ext cx="1080120" cy="338554"/>
          </a:xfrm>
          <a:prstGeom prst="rect">
            <a:avLst/>
          </a:prstGeom>
          <a:noFill/>
        </p:spPr>
        <p:txBody>
          <a:bodyPr wrap="square" rtlCol="0">
            <a:spAutoFit/>
          </a:bodyPr>
          <a:lstStyle/>
          <a:p>
            <a:pPr algn="r"/>
            <a:r>
              <a:rPr lang="fr-FR" sz="1600" dirty="0"/>
              <a:t>U.E.</a:t>
            </a:r>
          </a:p>
        </p:txBody>
      </p:sp>
      <p:sp>
        <p:nvSpPr>
          <p:cNvPr id="70" name="ZoneTexte 69"/>
          <p:cNvSpPr txBox="1"/>
          <p:nvPr/>
        </p:nvSpPr>
        <p:spPr>
          <a:xfrm>
            <a:off x="899592" y="3046770"/>
            <a:ext cx="1152128" cy="307777"/>
          </a:xfrm>
          <a:prstGeom prst="rect">
            <a:avLst/>
          </a:prstGeom>
          <a:noFill/>
        </p:spPr>
        <p:txBody>
          <a:bodyPr wrap="square" rtlCol="0">
            <a:spAutoFit/>
          </a:bodyPr>
          <a:lstStyle/>
          <a:p>
            <a:pPr algn="r"/>
            <a:r>
              <a:rPr lang="fr-FR" sz="1400" b="1" dirty="0"/>
              <a:t>Etat</a:t>
            </a:r>
          </a:p>
        </p:txBody>
      </p:sp>
      <p:sp>
        <p:nvSpPr>
          <p:cNvPr id="71" name="ZoneTexte 70"/>
          <p:cNvSpPr txBox="1"/>
          <p:nvPr/>
        </p:nvSpPr>
        <p:spPr>
          <a:xfrm>
            <a:off x="2051720" y="3046770"/>
            <a:ext cx="1080120" cy="307777"/>
          </a:xfrm>
          <a:prstGeom prst="rect">
            <a:avLst/>
          </a:prstGeom>
          <a:noFill/>
        </p:spPr>
        <p:txBody>
          <a:bodyPr wrap="square" rtlCol="0">
            <a:spAutoFit/>
          </a:bodyPr>
          <a:lstStyle/>
          <a:p>
            <a:r>
              <a:rPr lang="fr-FR" sz="1400" b="1" dirty="0"/>
              <a:t>Monnaie</a:t>
            </a:r>
          </a:p>
        </p:txBody>
      </p:sp>
      <p:cxnSp>
        <p:nvCxnSpPr>
          <p:cNvPr id="72" name="Connecteur droit 71"/>
          <p:cNvCxnSpPr/>
          <p:nvPr/>
        </p:nvCxnSpPr>
        <p:spPr>
          <a:xfrm>
            <a:off x="791072" y="3118778"/>
            <a:ext cx="0" cy="50405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 name="Connecteur droit 72"/>
          <p:cNvCxnSpPr/>
          <p:nvPr/>
        </p:nvCxnSpPr>
        <p:spPr>
          <a:xfrm>
            <a:off x="2051720" y="3097292"/>
            <a:ext cx="0" cy="50405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4" name="ZoneTexte 73"/>
          <p:cNvSpPr txBox="1"/>
          <p:nvPr/>
        </p:nvSpPr>
        <p:spPr>
          <a:xfrm>
            <a:off x="2375248" y="3334802"/>
            <a:ext cx="2988840" cy="338554"/>
          </a:xfrm>
          <a:prstGeom prst="rect">
            <a:avLst/>
          </a:prstGeom>
          <a:noFill/>
        </p:spPr>
        <p:txBody>
          <a:bodyPr wrap="square" rtlCol="0">
            <a:spAutoFit/>
          </a:bodyPr>
          <a:lstStyle/>
          <a:p>
            <a:r>
              <a:rPr lang="fr-FR" sz="1600" b="1" dirty="0"/>
              <a:t>=</a:t>
            </a:r>
            <a:r>
              <a:rPr lang="fr-FR" sz="1600" b="1" dirty="0" err="1"/>
              <a:t>RechercheV</a:t>
            </a:r>
            <a:r>
              <a:rPr lang="fr-FR" sz="1600" b="1" dirty="0"/>
              <a:t>(</a:t>
            </a:r>
            <a:r>
              <a:rPr lang="fr-FR" sz="1600" b="1" dirty="0">
                <a:solidFill>
                  <a:srgbClr val="3366CC"/>
                </a:solidFill>
              </a:rPr>
              <a:t>E2</a:t>
            </a:r>
            <a:r>
              <a:rPr lang="fr-FR" sz="1600" b="1" dirty="0"/>
              <a:t>;</a:t>
            </a:r>
            <a:r>
              <a:rPr lang="fr-FR" sz="1600" b="1" dirty="0">
                <a:solidFill>
                  <a:srgbClr val="008000"/>
                </a:solidFill>
              </a:rPr>
              <a:t>A1:B4</a:t>
            </a:r>
            <a:r>
              <a:rPr lang="fr-FR" sz="1600" b="1" dirty="0"/>
              <a:t>;2;</a:t>
            </a:r>
            <a:r>
              <a:rPr lang="fr-FR" sz="1600" b="1" dirty="0">
                <a:solidFill>
                  <a:srgbClr val="C00000"/>
                </a:solidFill>
              </a:rPr>
              <a:t>FAUX</a:t>
            </a:r>
            <a:r>
              <a:rPr lang="fr-FR" sz="1600" b="1" dirty="0"/>
              <a:t>)</a:t>
            </a:r>
          </a:p>
        </p:txBody>
      </p:sp>
      <p:sp>
        <p:nvSpPr>
          <p:cNvPr id="75" name="Rectangle 74"/>
          <p:cNvSpPr/>
          <p:nvPr/>
        </p:nvSpPr>
        <p:spPr>
          <a:xfrm>
            <a:off x="539552" y="304677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6" name="Rectangle 75"/>
          <p:cNvSpPr/>
          <p:nvPr/>
        </p:nvSpPr>
        <p:spPr>
          <a:xfrm>
            <a:off x="539552" y="333480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7" name="ZoneTexte 76"/>
          <p:cNvSpPr txBox="1"/>
          <p:nvPr/>
        </p:nvSpPr>
        <p:spPr>
          <a:xfrm>
            <a:off x="539552" y="3046770"/>
            <a:ext cx="288032" cy="338554"/>
          </a:xfrm>
          <a:prstGeom prst="rect">
            <a:avLst/>
          </a:prstGeom>
          <a:noFill/>
        </p:spPr>
        <p:txBody>
          <a:bodyPr wrap="square" rtlCol="0">
            <a:spAutoFit/>
          </a:bodyPr>
          <a:lstStyle/>
          <a:p>
            <a:r>
              <a:rPr lang="fr-FR" sz="1600" b="1" dirty="0"/>
              <a:t>1</a:t>
            </a:r>
          </a:p>
        </p:txBody>
      </p:sp>
      <p:sp>
        <p:nvSpPr>
          <p:cNvPr id="78" name="ZoneTexte 77"/>
          <p:cNvSpPr txBox="1"/>
          <p:nvPr/>
        </p:nvSpPr>
        <p:spPr>
          <a:xfrm>
            <a:off x="539552" y="3334802"/>
            <a:ext cx="288032" cy="338554"/>
          </a:xfrm>
          <a:prstGeom prst="rect">
            <a:avLst/>
          </a:prstGeom>
          <a:noFill/>
        </p:spPr>
        <p:txBody>
          <a:bodyPr wrap="square" rtlCol="0">
            <a:spAutoFit/>
          </a:bodyPr>
          <a:lstStyle/>
          <a:p>
            <a:r>
              <a:rPr lang="fr-FR" sz="1600" b="1" dirty="0"/>
              <a:t>2</a:t>
            </a:r>
          </a:p>
        </p:txBody>
      </p:sp>
      <p:sp>
        <p:nvSpPr>
          <p:cNvPr id="79" name="Rectangle 78"/>
          <p:cNvSpPr/>
          <p:nvPr/>
        </p:nvSpPr>
        <p:spPr>
          <a:xfrm>
            <a:off x="899592" y="3291830"/>
            <a:ext cx="1152128" cy="36004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Rectangle 79"/>
          <p:cNvSpPr/>
          <p:nvPr/>
        </p:nvSpPr>
        <p:spPr>
          <a:xfrm>
            <a:off x="6444208" y="2643758"/>
            <a:ext cx="2232248" cy="1152128"/>
          </a:xfrm>
          <a:prstGeom prst="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2411760" y="3579862"/>
            <a:ext cx="2988840" cy="338554"/>
          </a:xfrm>
          <a:prstGeom prst="rect">
            <a:avLst/>
          </a:prstGeom>
          <a:noFill/>
        </p:spPr>
        <p:txBody>
          <a:bodyPr wrap="square" rtlCol="0">
            <a:spAutoFit/>
          </a:bodyPr>
          <a:lstStyle/>
          <a:p>
            <a:r>
              <a:rPr lang="fr-FR" sz="1600" b="1" dirty="0"/>
              <a:t>=</a:t>
            </a:r>
            <a:r>
              <a:rPr lang="fr-FR" sz="1600" b="1" dirty="0" err="1"/>
              <a:t>VLookup</a:t>
            </a:r>
            <a:r>
              <a:rPr lang="fr-FR" sz="1600" b="1" dirty="0"/>
              <a:t>(</a:t>
            </a:r>
            <a:r>
              <a:rPr lang="fr-FR" sz="1600" b="1" dirty="0">
                <a:solidFill>
                  <a:srgbClr val="3366CC"/>
                </a:solidFill>
              </a:rPr>
              <a:t>E2</a:t>
            </a:r>
            <a:r>
              <a:rPr lang="fr-FR" sz="1600" b="1" dirty="0"/>
              <a:t>;</a:t>
            </a:r>
            <a:r>
              <a:rPr lang="fr-FR" sz="1600" b="1" dirty="0">
                <a:solidFill>
                  <a:srgbClr val="008000"/>
                </a:solidFill>
              </a:rPr>
              <a:t>A1:B4</a:t>
            </a:r>
            <a:r>
              <a:rPr lang="fr-FR" sz="1600" b="1" dirty="0"/>
              <a:t>;2;</a:t>
            </a:r>
            <a:r>
              <a:rPr lang="fr-FR" sz="1600" b="1" dirty="0">
                <a:solidFill>
                  <a:srgbClr val="C00000"/>
                </a:solidFill>
              </a:rPr>
              <a:t>FALSE</a:t>
            </a:r>
            <a:r>
              <a:rPr lang="fr-FR" sz="1600" b="1" dirty="0"/>
              <a:t>)</a:t>
            </a:r>
          </a:p>
        </p:txBody>
      </p:sp>
      <p:sp>
        <p:nvSpPr>
          <p:cNvPr id="82" name="ZoneTexte 81"/>
          <p:cNvSpPr txBox="1"/>
          <p:nvPr/>
        </p:nvSpPr>
        <p:spPr>
          <a:xfrm>
            <a:off x="1259632" y="3867894"/>
            <a:ext cx="72008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VRAI</a:t>
            </a:r>
          </a:p>
        </p:txBody>
      </p:sp>
      <p:sp>
        <p:nvSpPr>
          <p:cNvPr id="83" name="ZoneTexte 82"/>
          <p:cNvSpPr txBox="1"/>
          <p:nvPr/>
        </p:nvSpPr>
        <p:spPr>
          <a:xfrm>
            <a:off x="1259632" y="4299942"/>
            <a:ext cx="72008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TRUE</a:t>
            </a:r>
          </a:p>
        </p:txBody>
      </p:sp>
      <p:sp>
        <p:nvSpPr>
          <p:cNvPr id="84" name="ZoneTexte 83"/>
          <p:cNvSpPr txBox="1"/>
          <p:nvPr/>
        </p:nvSpPr>
        <p:spPr>
          <a:xfrm>
            <a:off x="1115616" y="4650690"/>
            <a:ext cx="1080120" cy="369332"/>
          </a:xfrm>
          <a:prstGeom prst="rect">
            <a:avLst/>
          </a:prstGeom>
          <a:noFill/>
        </p:spPr>
        <p:txBody>
          <a:bodyPr wrap="square" rtlCol="0">
            <a:spAutoFit/>
          </a:bodyPr>
          <a:lstStyle/>
          <a:p>
            <a:r>
              <a:rPr lang="fr-FR" dirty="0"/>
              <a:t>(ou omis)</a:t>
            </a:r>
          </a:p>
        </p:txBody>
      </p:sp>
      <p:sp>
        <p:nvSpPr>
          <p:cNvPr id="85" name="ZoneTexte 84"/>
          <p:cNvSpPr txBox="1"/>
          <p:nvPr/>
        </p:nvSpPr>
        <p:spPr>
          <a:xfrm>
            <a:off x="2051720" y="4011910"/>
            <a:ext cx="1440160" cy="646331"/>
          </a:xfrm>
          <a:prstGeom prst="rect">
            <a:avLst/>
          </a:prstGeom>
          <a:noFill/>
        </p:spPr>
        <p:txBody>
          <a:bodyPr wrap="square" rtlCol="0">
            <a:spAutoFit/>
          </a:bodyPr>
          <a:lstStyle/>
          <a:p>
            <a:r>
              <a:rPr lang="fr-FR" i="1" dirty="0">
                <a:solidFill>
                  <a:srgbClr val="4F81BD"/>
                </a:solidFill>
              </a:rPr>
              <a:t>Valeur la plus proche</a:t>
            </a:r>
          </a:p>
        </p:txBody>
      </p:sp>
      <p:sp>
        <p:nvSpPr>
          <p:cNvPr id="86" name="ZoneTexte 85"/>
          <p:cNvSpPr txBox="1"/>
          <p:nvPr/>
        </p:nvSpPr>
        <p:spPr>
          <a:xfrm>
            <a:off x="3707904" y="4002618"/>
            <a:ext cx="72008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FAUX</a:t>
            </a:r>
          </a:p>
        </p:txBody>
      </p:sp>
      <p:sp>
        <p:nvSpPr>
          <p:cNvPr id="87" name="ZoneTexte 86"/>
          <p:cNvSpPr txBox="1"/>
          <p:nvPr/>
        </p:nvSpPr>
        <p:spPr>
          <a:xfrm>
            <a:off x="3707904" y="4434666"/>
            <a:ext cx="72008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FALSE</a:t>
            </a:r>
          </a:p>
        </p:txBody>
      </p:sp>
      <p:sp>
        <p:nvSpPr>
          <p:cNvPr id="88" name="ZoneTexte 87"/>
          <p:cNvSpPr txBox="1"/>
          <p:nvPr/>
        </p:nvSpPr>
        <p:spPr>
          <a:xfrm>
            <a:off x="4499992" y="4011910"/>
            <a:ext cx="1440160" cy="646331"/>
          </a:xfrm>
          <a:prstGeom prst="rect">
            <a:avLst/>
          </a:prstGeom>
          <a:noFill/>
        </p:spPr>
        <p:txBody>
          <a:bodyPr wrap="square" rtlCol="0">
            <a:spAutoFit/>
          </a:bodyPr>
          <a:lstStyle/>
          <a:p>
            <a:r>
              <a:rPr lang="fr-FR" i="1" dirty="0">
                <a:solidFill>
                  <a:srgbClr val="4F81BD"/>
                </a:solidFill>
              </a:rPr>
              <a:t>Valeur Exacte ou #N/A!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5"/>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8"/>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9"/>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0"/>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2"/>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5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54"/>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5"/>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6"/>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58"/>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61"/>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2"/>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80"/>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63"/>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64"/>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65"/>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66"/>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67"/>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68"/>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69"/>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70"/>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71"/>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72"/>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73"/>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75"/>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76"/>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77"/>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78"/>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79"/>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74"/>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81"/>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82"/>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83"/>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84"/>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85"/>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86"/>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87"/>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2" grpId="0" animBg="1"/>
      <p:bldP spid="14" grpId="0" animBg="1"/>
      <p:bldP spid="17" grpId="0" animBg="1"/>
      <p:bldP spid="34" grpId="0" animBg="1"/>
      <p:bldP spid="35" grpId="0" animBg="1"/>
      <p:bldP spid="36" grpId="0"/>
      <p:bldP spid="37" grpId="0"/>
      <p:bldP spid="38" grpId="0" animBg="1"/>
      <p:bldP spid="39" grpId="0" animBg="1"/>
      <p:bldP spid="40" grpId="0" animBg="1"/>
      <p:bldP spid="41" grpId="0"/>
      <p:bldP spid="42" grpId="0"/>
      <p:bldP spid="43" grpId="0"/>
      <p:bldP spid="45" grpId="0"/>
      <p:bldP spid="47" grpId="0" animBg="1"/>
      <p:bldP spid="48" grpId="0"/>
      <p:bldP spid="51" grpId="0" animBg="1"/>
      <p:bldP spid="52" grpId="0"/>
      <p:bldP spid="54" grpId="0"/>
      <p:bldP spid="55" grpId="0"/>
      <p:bldP spid="56" grpId="0"/>
      <p:bldP spid="57" grpId="0"/>
      <p:bldP spid="58" grpId="0"/>
      <p:bldP spid="61" grpId="0"/>
      <p:bldP spid="62" grpId="0"/>
      <p:bldP spid="65" grpId="0" animBg="1"/>
      <p:bldP spid="66" grpId="0" animBg="1"/>
      <p:bldP spid="67" grpId="0"/>
      <p:bldP spid="68" grpId="0"/>
      <p:bldP spid="69" grpId="0"/>
      <p:bldP spid="70" grpId="0"/>
      <p:bldP spid="71" grpId="0"/>
      <p:bldP spid="74" grpId="0"/>
      <p:bldP spid="75" grpId="0" animBg="1"/>
      <p:bldP spid="76" grpId="0" animBg="1"/>
      <p:bldP spid="77" grpId="0"/>
      <p:bldP spid="78" grpId="0"/>
      <p:bldP spid="79" grpId="0" animBg="1"/>
      <p:bldP spid="80" grpId="0" animBg="1"/>
      <p:bldP spid="81" grpId="0"/>
      <p:bldP spid="82" grpId="0" animBg="1"/>
      <p:bldP spid="83" grpId="0" animBg="1"/>
      <p:bldP spid="84" grpId="0"/>
      <p:bldP spid="85" grpId="0"/>
      <p:bldP spid="86" grpId="0" animBg="1"/>
      <p:bldP spid="87" grpId="0" animBg="1"/>
      <p:bldP spid="8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Fonction RECHERCHEX</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2</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107504" y="627534"/>
            <a:ext cx="8927976" cy="400110"/>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000" b="1" dirty="0"/>
              <a:t>=</a:t>
            </a:r>
            <a:r>
              <a:rPr lang="fr-FR" sz="1600" b="1" dirty="0"/>
              <a:t>RECHERCHEX( </a:t>
            </a:r>
            <a:r>
              <a:rPr lang="fr-FR" sz="1600" b="1" dirty="0" err="1">
                <a:solidFill>
                  <a:srgbClr val="3366CC"/>
                </a:solidFill>
              </a:rPr>
              <a:t>Valeur_Cherchée</a:t>
            </a:r>
            <a:r>
              <a:rPr lang="fr-FR" sz="1600" b="1" dirty="0" err="1"/>
              <a:t>;</a:t>
            </a:r>
            <a:r>
              <a:rPr lang="fr-FR" sz="1600" b="1" dirty="0" err="1">
                <a:solidFill>
                  <a:srgbClr val="008000"/>
                </a:solidFill>
              </a:rPr>
              <a:t>Table_recherche</a:t>
            </a:r>
            <a:r>
              <a:rPr lang="fr-FR" sz="1600" b="1" dirty="0" err="1"/>
              <a:t>;table_renvoyée</a:t>
            </a:r>
            <a:r>
              <a:rPr lang="fr-FR" sz="1600" b="1" dirty="0"/>
              <a:t>;[</a:t>
            </a:r>
            <a:r>
              <a:rPr lang="fr-FR" sz="1600" b="1" dirty="0" err="1">
                <a:solidFill>
                  <a:srgbClr val="C00000"/>
                </a:solidFill>
              </a:rPr>
              <a:t>si_non_trouvé</a:t>
            </a:r>
            <a:r>
              <a:rPr lang="fr-FR" sz="1600" b="1" dirty="0">
                <a:solidFill>
                  <a:schemeClr val="accent4">
                    <a:lumMod val="75000"/>
                  </a:schemeClr>
                </a:solidFill>
              </a:rPr>
              <a:t>];[Correspondance])</a:t>
            </a:r>
          </a:p>
        </p:txBody>
      </p:sp>
      <p:pic>
        <p:nvPicPr>
          <p:cNvPr id="19" name="Image 18"/>
          <p:cNvPicPr/>
          <p:nvPr/>
        </p:nvPicPr>
        <p:blipFill>
          <a:blip r:embed="rId3" cstate="print">
            <a:clrChange>
              <a:clrFrom>
                <a:srgbClr val="FEF9FB"/>
              </a:clrFrom>
              <a:clrTo>
                <a:srgbClr val="FEF9FB">
                  <a:alpha val="0"/>
                </a:srgbClr>
              </a:clrTo>
            </a:clrChange>
          </a:blip>
          <a:srcRect/>
          <a:stretch>
            <a:fillRect/>
          </a:stretch>
        </p:blipFill>
        <p:spPr bwMode="auto">
          <a:xfrm>
            <a:off x="6357714" y="144964"/>
            <a:ext cx="360040" cy="432048"/>
          </a:xfrm>
          <a:prstGeom prst="rect">
            <a:avLst/>
          </a:prstGeom>
          <a:noFill/>
          <a:ln w="9525">
            <a:noFill/>
            <a:miter lim="800000"/>
            <a:headEnd/>
            <a:tailEnd/>
          </a:ln>
        </p:spPr>
      </p:pic>
      <p:sp>
        <p:nvSpPr>
          <p:cNvPr id="74" name="ZoneTexte 73"/>
          <p:cNvSpPr txBox="1"/>
          <p:nvPr/>
        </p:nvSpPr>
        <p:spPr>
          <a:xfrm>
            <a:off x="161256" y="1116423"/>
            <a:ext cx="4050704" cy="338554"/>
          </a:xfrm>
          <a:prstGeom prst="rect">
            <a:avLst/>
          </a:prstGeom>
          <a:noFill/>
        </p:spPr>
        <p:txBody>
          <a:bodyPr wrap="square" rtlCol="0">
            <a:spAutoFit/>
          </a:bodyPr>
          <a:lstStyle/>
          <a:p>
            <a:r>
              <a:rPr lang="fr-FR" sz="1600" b="1" dirty="0"/>
              <a:t>=RECHERCHEX(</a:t>
            </a:r>
            <a:r>
              <a:rPr lang="fr-FR" sz="1600" b="1" dirty="0">
                <a:solidFill>
                  <a:srgbClr val="3366CC"/>
                </a:solidFill>
              </a:rPr>
              <a:t>C21</a:t>
            </a:r>
            <a:r>
              <a:rPr lang="fr-FR" sz="1600" b="1" dirty="0"/>
              <a:t>;</a:t>
            </a:r>
            <a:r>
              <a:rPr lang="fr-FR" sz="1600" b="1" dirty="0">
                <a:solidFill>
                  <a:srgbClr val="00B050"/>
                </a:solidFill>
              </a:rPr>
              <a:t>A5:A17</a:t>
            </a:r>
            <a:r>
              <a:rPr lang="fr-FR" sz="1600" b="1" dirty="0"/>
              <a:t>;C5:K17;"</a:t>
            </a:r>
            <a:r>
              <a:rPr lang="fr-FR" sz="1600" b="1" dirty="0">
                <a:solidFill>
                  <a:srgbClr val="C00000"/>
                </a:solidFill>
              </a:rPr>
              <a:t>NA"</a:t>
            </a:r>
            <a:r>
              <a:rPr lang="fr-FR" sz="1600" b="1" dirty="0"/>
              <a:t>;</a:t>
            </a:r>
            <a:r>
              <a:rPr lang="fr-FR" sz="1600" b="1" dirty="0">
                <a:solidFill>
                  <a:schemeClr val="accent4">
                    <a:lumMod val="75000"/>
                  </a:schemeClr>
                </a:solidFill>
              </a:rPr>
              <a:t>0</a:t>
            </a:r>
            <a:r>
              <a:rPr lang="fr-FR" sz="1600" b="1" dirty="0"/>
              <a:t>)</a:t>
            </a:r>
          </a:p>
        </p:txBody>
      </p:sp>
      <p:pic>
        <p:nvPicPr>
          <p:cNvPr id="3" name="Image 2">
            <a:extLst>
              <a:ext uri="{FF2B5EF4-FFF2-40B4-BE49-F238E27FC236}">
                <a16:creationId xmlns:a16="http://schemas.microsoft.com/office/drawing/2014/main" id="{D5D4F593-20FB-5ACF-3010-B5FD33C0398D}"/>
              </a:ext>
            </a:extLst>
          </p:cNvPr>
          <p:cNvPicPr>
            <a:picLocks noChangeAspect="1"/>
          </p:cNvPicPr>
          <p:nvPr/>
        </p:nvPicPr>
        <p:blipFill>
          <a:blip r:embed="rId4"/>
          <a:stretch>
            <a:fillRect/>
          </a:stretch>
        </p:blipFill>
        <p:spPr>
          <a:xfrm>
            <a:off x="251520" y="1488777"/>
            <a:ext cx="8257878" cy="3343794"/>
          </a:xfrm>
          <a:prstGeom prst="rect">
            <a:avLst/>
          </a:prstGeom>
        </p:spPr>
      </p:pic>
      <p:sp>
        <p:nvSpPr>
          <p:cNvPr id="4" name="Ellipse 3">
            <a:extLst>
              <a:ext uri="{FF2B5EF4-FFF2-40B4-BE49-F238E27FC236}">
                <a16:creationId xmlns:a16="http://schemas.microsoft.com/office/drawing/2014/main" id="{44A0FBF1-2033-3B2E-94D3-D0DB9D246A00}"/>
              </a:ext>
            </a:extLst>
          </p:cNvPr>
          <p:cNvSpPr/>
          <p:nvPr/>
        </p:nvSpPr>
        <p:spPr>
          <a:xfrm>
            <a:off x="2555776" y="4443958"/>
            <a:ext cx="720080" cy="4224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442B8F6F-2509-F851-7BA8-90E1C8E631C9}"/>
              </a:ext>
            </a:extLst>
          </p:cNvPr>
          <p:cNvSpPr txBox="1"/>
          <p:nvPr/>
        </p:nvSpPr>
        <p:spPr>
          <a:xfrm>
            <a:off x="3302667" y="4803998"/>
            <a:ext cx="2736304" cy="307777"/>
          </a:xfrm>
          <a:prstGeom prst="rect">
            <a:avLst/>
          </a:prstGeom>
          <a:noFill/>
        </p:spPr>
        <p:txBody>
          <a:bodyPr wrap="square" rtlCol="0">
            <a:spAutoFit/>
          </a:bodyPr>
          <a:lstStyle/>
          <a:p>
            <a:r>
              <a:rPr lang="fr-FR" sz="1400" dirty="0"/>
              <a:t>Cellule de la formule</a:t>
            </a:r>
          </a:p>
        </p:txBody>
      </p:sp>
      <p:cxnSp>
        <p:nvCxnSpPr>
          <p:cNvPr id="7" name="Connecteur droit avec flèche 6">
            <a:extLst>
              <a:ext uri="{FF2B5EF4-FFF2-40B4-BE49-F238E27FC236}">
                <a16:creationId xmlns:a16="http://schemas.microsoft.com/office/drawing/2014/main" id="{C7577784-1040-024F-95C1-ABDE6FECDEB8}"/>
              </a:ext>
            </a:extLst>
          </p:cNvPr>
          <p:cNvCxnSpPr>
            <a:stCxn id="5" idx="1"/>
            <a:endCxn id="4" idx="5"/>
          </p:cNvCxnSpPr>
          <p:nvPr/>
        </p:nvCxnSpPr>
        <p:spPr>
          <a:xfrm flipH="1" flipV="1">
            <a:off x="3170403" y="4804510"/>
            <a:ext cx="132264" cy="1533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2991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7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EB29C99A-F863-210D-482E-465BD9DE3E86}"/>
              </a:ext>
            </a:extLst>
          </p:cNvPr>
          <p:cNvGrpSpPr/>
          <p:nvPr/>
        </p:nvGrpSpPr>
        <p:grpSpPr>
          <a:xfrm>
            <a:off x="6084168" y="51470"/>
            <a:ext cx="3096344" cy="5092030"/>
            <a:chOff x="6084168" y="51470"/>
            <a:chExt cx="3096344" cy="5092030"/>
          </a:xfrm>
        </p:grpSpPr>
        <p:sp>
          <p:nvSpPr>
            <p:cNvPr id="3" name="Triangle isocèle 2">
              <a:extLst>
                <a:ext uri="{FF2B5EF4-FFF2-40B4-BE49-F238E27FC236}">
                  <a16:creationId xmlns:a16="http://schemas.microsoft.com/office/drawing/2014/main" id="{3A8020BA-7FBC-D223-EB55-431A33BFFE6D}"/>
                </a:ext>
              </a:extLst>
            </p:cNvPr>
            <p:cNvSpPr/>
            <p:nvPr/>
          </p:nvSpPr>
          <p:spPr>
            <a:xfrm>
              <a:off x="6084168" y="51470"/>
              <a:ext cx="3096344" cy="5092030"/>
            </a:xfrm>
            <a:prstGeom prst="triangle">
              <a:avLst>
                <a:gd name="adj" fmla="val 996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descr="Une image contenant texte&#10;&#10;Description générée automatiquement">
              <a:hlinkClick r:id="rId2"/>
              <a:extLst>
                <a:ext uri="{FF2B5EF4-FFF2-40B4-BE49-F238E27FC236}">
                  <a16:creationId xmlns:a16="http://schemas.microsoft.com/office/drawing/2014/main" id="{85399397-D858-1990-E817-B0EDC2C07A07}"/>
                </a:ext>
              </a:extLst>
            </p:cNvPr>
            <p:cNvPicPr>
              <a:picLocks noChangeAspect="1"/>
            </p:cNvPicPr>
            <p:nvPr/>
          </p:nvPicPr>
          <p:blipFill>
            <a:blip r:embed="rId3">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524328" y="2679762"/>
              <a:ext cx="1368152" cy="1368152"/>
            </a:xfrm>
            <a:prstGeom prst="rect">
              <a:avLst/>
            </a:prstGeom>
          </p:spPr>
        </p:pic>
      </p:grpSp>
      <p:sp>
        <p:nvSpPr>
          <p:cNvPr id="82" name="Rectangle 81"/>
          <p:cNvSpPr/>
          <p:nvPr/>
        </p:nvSpPr>
        <p:spPr>
          <a:xfrm>
            <a:off x="3347864" y="1347614"/>
            <a:ext cx="3744416" cy="14401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à coins arrondis 48"/>
          <p:cNvSpPr/>
          <p:nvPr/>
        </p:nvSpPr>
        <p:spPr>
          <a:xfrm>
            <a:off x="2987824" y="1059582"/>
            <a:ext cx="648072" cy="576064"/>
          </a:xfrm>
          <a:prstGeom prst="roundRect">
            <a:avLst/>
          </a:prstGeom>
          <a:solidFill>
            <a:schemeClr val="accent1">
              <a:lumMod val="60000"/>
              <a:lumOff val="4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37" name="Rectangle à coins arrondis 36"/>
          <p:cNvSpPr/>
          <p:nvPr/>
        </p:nvSpPr>
        <p:spPr>
          <a:xfrm>
            <a:off x="1979712" y="2427734"/>
            <a:ext cx="648072" cy="57606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58" name="ZoneTexte 57"/>
          <p:cNvSpPr txBox="1"/>
          <p:nvPr/>
        </p:nvSpPr>
        <p:spPr>
          <a:xfrm>
            <a:off x="1763688" y="987574"/>
            <a:ext cx="1944216" cy="584775"/>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Etape  </a:t>
            </a:r>
            <a:r>
              <a:rPr lang="fr-FR" sz="3200" dirty="0">
                <a:solidFill>
                  <a:schemeClr val="accent1">
                    <a:lumMod val="75000"/>
                  </a:schemeClr>
                </a:solidFill>
                <a:latin typeface="Arial Black" pitchFamily="34" charset="0"/>
              </a:rPr>
              <a:t>3</a:t>
            </a:r>
            <a:endParaRPr lang="fr-FR" sz="2400" dirty="0">
              <a:solidFill>
                <a:schemeClr val="accent1">
                  <a:lumMod val="75000"/>
                </a:schemeClr>
              </a:solidFill>
              <a:latin typeface="Arial Black" pitchFamily="34" charset="0"/>
            </a:endParaRPr>
          </a:p>
        </p:txBody>
      </p:sp>
      <p:sp>
        <p:nvSpPr>
          <p:cNvPr id="61" name="Rectangle à coins arrondis 60"/>
          <p:cNvSpPr/>
          <p:nvPr/>
        </p:nvSpPr>
        <p:spPr>
          <a:xfrm>
            <a:off x="1979712" y="3075806"/>
            <a:ext cx="648072" cy="576064"/>
          </a:xfrm>
          <a:prstGeom prst="roundRect">
            <a:avLst/>
          </a:prstGeom>
          <a:solidFill>
            <a:schemeClr val="tx2">
              <a:lumMod val="75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51" name="Rectangle à coins arrondis 50"/>
          <p:cNvSpPr/>
          <p:nvPr/>
        </p:nvSpPr>
        <p:spPr>
          <a:xfrm>
            <a:off x="1763688" y="1635646"/>
            <a:ext cx="864096" cy="792088"/>
          </a:xfrm>
          <a:prstGeom prst="roundRect">
            <a:avLst/>
          </a:prstGeom>
          <a:solidFill>
            <a:schemeClr val="tx2">
              <a:lumMod val="60000"/>
              <a:lumOff val="40000"/>
            </a:schemeClr>
          </a:solidFill>
          <a:effectLst>
            <a:outerShdw blurRad="50800" dist="38100" dir="2700000" sx="110000" sy="110000" algn="tl" rotWithShape="0">
              <a:prstClr val="black">
                <a:alpha val="40000"/>
              </a:prstClr>
            </a:outerShdw>
          </a:effectLst>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52" name="ZoneTexte 51"/>
          <p:cNvSpPr txBox="1"/>
          <p:nvPr/>
        </p:nvSpPr>
        <p:spPr>
          <a:xfrm>
            <a:off x="3851920" y="987574"/>
            <a:ext cx="2808312" cy="830997"/>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Conditions &amp; critères</a:t>
            </a:r>
          </a:p>
        </p:txBody>
      </p:sp>
      <p:sp>
        <p:nvSpPr>
          <p:cNvPr id="70" name="ZoneTexte 69"/>
          <p:cNvSpPr txBox="1"/>
          <p:nvPr/>
        </p:nvSpPr>
        <p:spPr>
          <a:xfrm>
            <a:off x="7380312" y="3819693"/>
            <a:ext cx="1944216" cy="1200329"/>
          </a:xfrm>
          <a:prstGeom prst="rect">
            <a:avLst/>
          </a:prstGeom>
          <a:noFill/>
        </p:spPr>
        <p:txBody>
          <a:bodyPr wrap="square" rtlCol="0">
            <a:spAutoFit/>
          </a:bodyPr>
          <a:lstStyle/>
          <a:p>
            <a:r>
              <a:rPr lang="fr-FR" sz="2400" dirty="0">
                <a:solidFill>
                  <a:schemeClr val="bg1"/>
                </a:solidFill>
                <a:latin typeface="Arial Black" pitchFamily="34" charset="0"/>
              </a:rPr>
              <a:t>Etape </a:t>
            </a:r>
            <a:r>
              <a:rPr lang="fr-FR" sz="7200" dirty="0">
                <a:solidFill>
                  <a:schemeClr val="bg1"/>
                </a:solidFill>
                <a:latin typeface="Arial Black" pitchFamily="34" charset="0"/>
              </a:rPr>
              <a:t>3</a:t>
            </a:r>
            <a:endParaRPr lang="fr-FR" sz="2400" dirty="0">
              <a:solidFill>
                <a:schemeClr val="bg1"/>
              </a:solidFill>
              <a:latin typeface="Arial Black" pitchFamily="34" charset="0"/>
            </a:endParaRPr>
          </a:p>
        </p:txBody>
      </p:sp>
      <p:sp>
        <p:nvSpPr>
          <p:cNvPr id="76" name="ZoneTexte 75"/>
          <p:cNvSpPr txBox="1"/>
          <p:nvPr/>
        </p:nvSpPr>
        <p:spPr>
          <a:xfrm>
            <a:off x="2699792" y="1779662"/>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Calculs et formats conditionnels</a:t>
            </a:r>
          </a:p>
        </p:txBody>
      </p:sp>
      <p:sp>
        <p:nvSpPr>
          <p:cNvPr id="77" name="ZoneTexte 76"/>
          <p:cNvSpPr txBox="1"/>
          <p:nvPr/>
        </p:nvSpPr>
        <p:spPr>
          <a:xfrm>
            <a:off x="2771800" y="2499742"/>
            <a:ext cx="5904656" cy="369332"/>
          </a:xfrm>
          <a:prstGeom prst="rect">
            <a:avLst/>
          </a:prstGeom>
          <a:noFill/>
        </p:spPr>
        <p:txBody>
          <a:bodyPr wrap="square" rtlCol="0">
            <a:spAutoFit/>
          </a:bodyPr>
          <a:lstStyle/>
          <a:p>
            <a:r>
              <a:rPr lang="fr-FR" dirty="0">
                <a:solidFill>
                  <a:schemeClr val="accent1">
                    <a:lumMod val="60000"/>
                    <a:lumOff val="40000"/>
                  </a:schemeClr>
                </a:solidFill>
                <a:latin typeface="Arial Black" pitchFamily="34" charset="0"/>
              </a:rPr>
              <a:t>Recherches sur critères</a:t>
            </a:r>
          </a:p>
        </p:txBody>
      </p:sp>
      <p:sp>
        <p:nvSpPr>
          <p:cNvPr id="78" name="ZoneTexte 77"/>
          <p:cNvSpPr txBox="1"/>
          <p:nvPr/>
        </p:nvSpPr>
        <p:spPr>
          <a:xfrm>
            <a:off x="2699792" y="3077547"/>
            <a:ext cx="5904656" cy="646331"/>
          </a:xfrm>
          <a:prstGeom prst="rect">
            <a:avLst/>
          </a:prstGeom>
          <a:noFill/>
        </p:spPr>
        <p:txBody>
          <a:bodyPr wrap="square" rtlCol="0">
            <a:spAutoFit/>
          </a:bodyPr>
          <a:lstStyle/>
          <a:p>
            <a:r>
              <a:rPr lang="fr-FR" dirty="0">
                <a:solidFill>
                  <a:schemeClr val="accent1">
                    <a:lumMod val="60000"/>
                    <a:lumOff val="40000"/>
                  </a:schemeClr>
                </a:solidFill>
                <a:latin typeface="Arial Black" pitchFamily="34" charset="0"/>
              </a:rPr>
              <a:t>Filtres évolués permanents</a:t>
            </a:r>
          </a:p>
          <a:p>
            <a:r>
              <a:rPr lang="fr-FR" dirty="0">
                <a:solidFill>
                  <a:schemeClr val="accent1">
                    <a:lumMod val="60000"/>
                    <a:lumOff val="40000"/>
                  </a:schemeClr>
                </a:solidFill>
                <a:latin typeface="Arial Black" pitchFamily="34" charset="0"/>
              </a:rPr>
              <a:t>&amp; formules de bases de données</a:t>
            </a:r>
          </a:p>
        </p:txBody>
      </p:sp>
      <p:sp>
        <p:nvSpPr>
          <p:cNvPr id="79" name="ZoneTexte 78"/>
          <p:cNvSpPr txBox="1"/>
          <p:nvPr/>
        </p:nvSpPr>
        <p:spPr>
          <a:xfrm>
            <a:off x="1835696" y="1637387"/>
            <a:ext cx="432048" cy="646331"/>
          </a:xfrm>
          <a:prstGeom prst="rect">
            <a:avLst/>
          </a:prstGeom>
          <a:noFill/>
        </p:spPr>
        <p:txBody>
          <a:bodyPr wrap="square" rtlCol="0">
            <a:spAutoFit/>
          </a:bodyPr>
          <a:lstStyle/>
          <a:p>
            <a:r>
              <a:rPr lang="fr-FR" sz="3600" dirty="0">
                <a:solidFill>
                  <a:schemeClr val="bg1">
                    <a:lumMod val="95000"/>
                  </a:schemeClr>
                </a:solidFill>
                <a:latin typeface="Arial Black" pitchFamily="34" charset="0"/>
              </a:rPr>
              <a:t>a</a:t>
            </a:r>
          </a:p>
        </p:txBody>
      </p:sp>
      <p:sp>
        <p:nvSpPr>
          <p:cNvPr id="80" name="ZoneTexte 79"/>
          <p:cNvSpPr txBox="1"/>
          <p:nvPr/>
        </p:nvSpPr>
        <p:spPr>
          <a:xfrm>
            <a:off x="1979712" y="2355726"/>
            <a:ext cx="432048" cy="523220"/>
          </a:xfrm>
          <a:prstGeom prst="rect">
            <a:avLst/>
          </a:prstGeom>
          <a:noFill/>
        </p:spPr>
        <p:txBody>
          <a:bodyPr wrap="square" rtlCol="0">
            <a:spAutoFit/>
          </a:bodyPr>
          <a:lstStyle/>
          <a:p>
            <a:r>
              <a:rPr lang="fr-FR" sz="2800" dirty="0">
                <a:solidFill>
                  <a:schemeClr val="accent1">
                    <a:lumMod val="60000"/>
                    <a:lumOff val="40000"/>
                  </a:schemeClr>
                </a:solidFill>
                <a:latin typeface="Arial Black" pitchFamily="34" charset="0"/>
              </a:rPr>
              <a:t>b</a:t>
            </a:r>
          </a:p>
        </p:txBody>
      </p:sp>
      <p:sp>
        <p:nvSpPr>
          <p:cNvPr id="81" name="ZoneTexte 80"/>
          <p:cNvSpPr txBox="1"/>
          <p:nvPr/>
        </p:nvSpPr>
        <p:spPr>
          <a:xfrm>
            <a:off x="1979712" y="3003798"/>
            <a:ext cx="432048" cy="523220"/>
          </a:xfrm>
          <a:prstGeom prst="rect">
            <a:avLst/>
          </a:prstGeom>
          <a:noFill/>
        </p:spPr>
        <p:txBody>
          <a:bodyPr wrap="square" rtlCol="0">
            <a:spAutoFit/>
          </a:bodyPr>
          <a:lstStyle/>
          <a:p>
            <a:r>
              <a:rPr lang="fr-FR" sz="2800" dirty="0">
                <a:solidFill>
                  <a:schemeClr val="accent1">
                    <a:lumMod val="60000"/>
                    <a:lumOff val="40000"/>
                  </a:schemeClr>
                </a:solidFill>
                <a:latin typeface="Arial Black" pitchFamily="34" charset="0"/>
              </a:rPr>
              <a:t>c</a:t>
            </a:r>
          </a:p>
        </p:txBody>
      </p:sp>
      <p:sp>
        <p:nvSpPr>
          <p:cNvPr id="84" name="ZoneTexte 83"/>
          <p:cNvSpPr txBox="1"/>
          <p:nvPr/>
        </p:nvSpPr>
        <p:spPr>
          <a:xfrm>
            <a:off x="8748464" y="4155926"/>
            <a:ext cx="432048" cy="646331"/>
          </a:xfrm>
          <a:prstGeom prst="rect">
            <a:avLst/>
          </a:prstGeom>
          <a:noFill/>
          <a:effectLst>
            <a:outerShdw blurRad="50800" dist="38100" dir="2700000" sx="123000" sy="123000" algn="tl" rotWithShape="0">
              <a:prstClr val="black">
                <a:alpha val="40000"/>
              </a:prstClr>
            </a:outerShdw>
          </a:effectLst>
        </p:spPr>
        <p:txBody>
          <a:bodyPr wrap="square" rtlCol="0">
            <a:spAutoFit/>
          </a:bodyPr>
          <a:lstStyle/>
          <a:p>
            <a:r>
              <a:rPr lang="fr-FR" sz="3600" dirty="0">
                <a:solidFill>
                  <a:schemeClr val="accent1">
                    <a:lumMod val="75000"/>
                  </a:schemeClr>
                </a:solidFill>
                <a:latin typeface="Arial Black" pitchFamily="34" charset="0"/>
              </a:rPr>
              <a:t>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7560840"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RECHERCHE à 2 dimensions (INDEX + EQUIV </a:t>
            </a:r>
            <a:r>
              <a:rPr lang="fr-FR" sz="1400" dirty="0">
                <a:solidFill>
                  <a:schemeClr val="accent1">
                    <a:lumMod val="75000"/>
                  </a:schemeClr>
                </a:solidFill>
                <a:latin typeface="Arial Black" pitchFamily="34" charset="0"/>
              </a:rPr>
              <a:t>ou MATCH</a:t>
            </a:r>
            <a:r>
              <a:rPr lang="fr-FR" dirty="0">
                <a:solidFill>
                  <a:schemeClr val="accent1">
                    <a:lumMod val="75000"/>
                  </a:schemeClr>
                </a:solidFill>
                <a:latin typeface="Arial Black" pitchFamily="34" charset="0"/>
              </a:rPr>
              <a:t>)</a:t>
            </a:r>
          </a:p>
          <a:p>
            <a:r>
              <a:rPr lang="fr-FR" sz="1400" dirty="0">
                <a:latin typeface="Arial Black" pitchFamily="34" charset="0"/>
              </a:rPr>
              <a:t>Fonction INDEX</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3a</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2483768" y="1153076"/>
            <a:ext cx="424847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INDEX( </a:t>
            </a:r>
            <a:r>
              <a:rPr lang="fr-FR" b="1" dirty="0">
                <a:solidFill>
                  <a:srgbClr val="3366CC"/>
                </a:solidFill>
              </a:rPr>
              <a:t>Matrice</a:t>
            </a:r>
            <a:r>
              <a:rPr lang="fr-FR" b="1" dirty="0"/>
              <a:t>;</a:t>
            </a:r>
            <a:r>
              <a:rPr lang="fr-FR" b="1" dirty="0" err="1">
                <a:solidFill>
                  <a:srgbClr val="008000"/>
                </a:solidFill>
              </a:rPr>
              <a:t>No_ligne</a:t>
            </a:r>
            <a:r>
              <a:rPr lang="fr-FR" b="1" dirty="0"/>
              <a:t>;[</a:t>
            </a:r>
            <a:r>
              <a:rPr lang="fr-FR" b="1" dirty="0" err="1">
                <a:solidFill>
                  <a:srgbClr val="C00000"/>
                </a:solidFill>
              </a:rPr>
              <a:t>No_colonne</a:t>
            </a:r>
            <a:r>
              <a:rPr lang="fr-FR" b="1" dirty="0"/>
              <a:t>])</a:t>
            </a:r>
          </a:p>
        </p:txBody>
      </p:sp>
      <p:pic>
        <p:nvPicPr>
          <p:cNvPr id="19" name="Image 18"/>
          <p:cNvPicPr/>
          <p:nvPr/>
        </p:nvPicPr>
        <p:blipFill>
          <a:blip r:embed="rId3" cstate="print">
            <a:clrChange>
              <a:clrFrom>
                <a:srgbClr val="FEF9FB"/>
              </a:clrFrom>
              <a:clrTo>
                <a:srgbClr val="FEF9FB">
                  <a:alpha val="0"/>
                </a:srgbClr>
              </a:clrTo>
            </a:clrChange>
          </a:blip>
          <a:srcRect/>
          <a:stretch>
            <a:fillRect/>
          </a:stretch>
        </p:blipFill>
        <p:spPr bwMode="auto">
          <a:xfrm>
            <a:off x="1691680" y="1225084"/>
            <a:ext cx="360040" cy="432048"/>
          </a:xfrm>
          <a:prstGeom prst="rect">
            <a:avLst/>
          </a:prstGeom>
          <a:noFill/>
          <a:ln w="9525">
            <a:noFill/>
            <a:miter lim="800000"/>
            <a:headEnd/>
            <a:tailEnd/>
          </a:ln>
        </p:spPr>
      </p:pic>
      <p:pic>
        <p:nvPicPr>
          <p:cNvPr id="20" name="Image 19"/>
          <p:cNvPicPr/>
          <p:nvPr/>
        </p:nvPicPr>
        <p:blipFill>
          <a:blip r:embed="rId4" cstate="print"/>
          <a:srcRect/>
          <a:stretch>
            <a:fillRect/>
          </a:stretch>
        </p:blipFill>
        <p:spPr bwMode="auto">
          <a:xfrm>
            <a:off x="1331640" y="1225084"/>
            <a:ext cx="360040" cy="360040"/>
          </a:xfrm>
          <a:prstGeom prst="rect">
            <a:avLst/>
          </a:prstGeom>
          <a:noFill/>
          <a:ln w="9525">
            <a:noFill/>
            <a:miter lim="800000"/>
            <a:headEnd/>
            <a:tailEnd/>
          </a:ln>
        </p:spPr>
      </p:pic>
      <p:pic>
        <p:nvPicPr>
          <p:cNvPr id="21" name="Image 20"/>
          <p:cNvPicPr/>
          <p:nvPr/>
        </p:nvPicPr>
        <p:blipFill>
          <a:blip r:embed="rId5" cstate="print"/>
          <a:srcRect/>
          <a:stretch>
            <a:fillRect/>
          </a:stretch>
        </p:blipFill>
        <p:spPr bwMode="auto">
          <a:xfrm>
            <a:off x="2051720" y="1225084"/>
            <a:ext cx="360040" cy="360040"/>
          </a:xfrm>
          <a:prstGeom prst="rect">
            <a:avLst/>
          </a:prstGeom>
          <a:noFill/>
          <a:ln w="9525">
            <a:noFill/>
            <a:miter lim="800000"/>
            <a:headEnd/>
            <a:tailEnd/>
          </a:ln>
        </p:spPr>
      </p:pic>
      <p:cxnSp>
        <p:nvCxnSpPr>
          <p:cNvPr id="28" name="Connecteur droit 27"/>
          <p:cNvCxnSpPr/>
          <p:nvPr/>
        </p:nvCxnSpPr>
        <p:spPr>
          <a:xfrm>
            <a:off x="1619672" y="2449220"/>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a:off x="2771800" y="2449220"/>
            <a:ext cx="0"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a:off x="3815408" y="2449220"/>
            <a:ext cx="36512"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flipH="1">
            <a:off x="1583160" y="3025284"/>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flipH="1">
            <a:off x="1583160" y="2737252"/>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1619672" y="2089180"/>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4" name="Rectangle 33"/>
          <p:cNvSpPr/>
          <p:nvPr/>
        </p:nvSpPr>
        <p:spPr>
          <a:xfrm>
            <a:off x="2771800" y="2089180"/>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5" name="ZoneTexte 34"/>
          <p:cNvSpPr txBox="1"/>
          <p:nvPr/>
        </p:nvSpPr>
        <p:spPr>
          <a:xfrm>
            <a:off x="2123728" y="2089180"/>
            <a:ext cx="288032" cy="369332"/>
          </a:xfrm>
          <a:prstGeom prst="rect">
            <a:avLst/>
          </a:prstGeom>
          <a:noFill/>
        </p:spPr>
        <p:txBody>
          <a:bodyPr wrap="square" rtlCol="0">
            <a:spAutoFit/>
          </a:bodyPr>
          <a:lstStyle/>
          <a:p>
            <a:r>
              <a:rPr lang="fr-FR" b="1" dirty="0"/>
              <a:t>A</a:t>
            </a:r>
          </a:p>
        </p:txBody>
      </p:sp>
      <p:sp>
        <p:nvSpPr>
          <p:cNvPr id="36" name="ZoneTexte 35"/>
          <p:cNvSpPr txBox="1"/>
          <p:nvPr/>
        </p:nvSpPr>
        <p:spPr>
          <a:xfrm>
            <a:off x="3203848" y="2089180"/>
            <a:ext cx="288032" cy="369332"/>
          </a:xfrm>
          <a:prstGeom prst="rect">
            <a:avLst/>
          </a:prstGeom>
          <a:noFill/>
        </p:spPr>
        <p:txBody>
          <a:bodyPr wrap="square" rtlCol="0">
            <a:spAutoFit/>
          </a:bodyPr>
          <a:lstStyle/>
          <a:p>
            <a:r>
              <a:rPr lang="fr-FR" b="1" dirty="0"/>
              <a:t>B</a:t>
            </a:r>
          </a:p>
        </p:txBody>
      </p:sp>
      <p:sp>
        <p:nvSpPr>
          <p:cNvPr id="37" name="Rectangle 36"/>
          <p:cNvSpPr/>
          <p:nvPr/>
        </p:nvSpPr>
        <p:spPr>
          <a:xfrm>
            <a:off x="1259632" y="244922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8" name="Rectangle 37"/>
          <p:cNvSpPr/>
          <p:nvPr/>
        </p:nvSpPr>
        <p:spPr>
          <a:xfrm>
            <a:off x="1259632" y="273725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9" name="Rectangle 38"/>
          <p:cNvSpPr/>
          <p:nvPr/>
        </p:nvSpPr>
        <p:spPr>
          <a:xfrm>
            <a:off x="1259632" y="302528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0" name="ZoneTexte 39"/>
          <p:cNvSpPr txBox="1"/>
          <p:nvPr/>
        </p:nvSpPr>
        <p:spPr>
          <a:xfrm>
            <a:off x="1259632" y="2449220"/>
            <a:ext cx="288032" cy="338554"/>
          </a:xfrm>
          <a:prstGeom prst="rect">
            <a:avLst/>
          </a:prstGeom>
          <a:noFill/>
        </p:spPr>
        <p:txBody>
          <a:bodyPr wrap="square" rtlCol="0">
            <a:spAutoFit/>
          </a:bodyPr>
          <a:lstStyle/>
          <a:p>
            <a:r>
              <a:rPr lang="fr-FR" sz="1600" b="1" dirty="0"/>
              <a:t>1</a:t>
            </a:r>
          </a:p>
        </p:txBody>
      </p:sp>
      <p:sp>
        <p:nvSpPr>
          <p:cNvPr id="41" name="ZoneTexte 40"/>
          <p:cNvSpPr txBox="1"/>
          <p:nvPr/>
        </p:nvSpPr>
        <p:spPr>
          <a:xfrm>
            <a:off x="1259632" y="2737252"/>
            <a:ext cx="288032" cy="338554"/>
          </a:xfrm>
          <a:prstGeom prst="rect">
            <a:avLst/>
          </a:prstGeom>
          <a:noFill/>
        </p:spPr>
        <p:txBody>
          <a:bodyPr wrap="square" rtlCol="0">
            <a:spAutoFit/>
          </a:bodyPr>
          <a:lstStyle/>
          <a:p>
            <a:r>
              <a:rPr lang="fr-FR" sz="1600" b="1" dirty="0"/>
              <a:t>2</a:t>
            </a:r>
          </a:p>
        </p:txBody>
      </p:sp>
      <p:sp>
        <p:nvSpPr>
          <p:cNvPr id="42" name="ZoneTexte 41"/>
          <p:cNvSpPr txBox="1"/>
          <p:nvPr/>
        </p:nvSpPr>
        <p:spPr>
          <a:xfrm>
            <a:off x="1259632" y="3025284"/>
            <a:ext cx="288032" cy="338554"/>
          </a:xfrm>
          <a:prstGeom prst="rect">
            <a:avLst/>
          </a:prstGeom>
          <a:noFill/>
        </p:spPr>
        <p:txBody>
          <a:bodyPr wrap="square" rtlCol="0">
            <a:spAutoFit/>
          </a:bodyPr>
          <a:lstStyle/>
          <a:p>
            <a:r>
              <a:rPr lang="fr-FR" sz="1600" b="1" dirty="0"/>
              <a:t>3</a:t>
            </a:r>
          </a:p>
        </p:txBody>
      </p:sp>
      <p:cxnSp>
        <p:nvCxnSpPr>
          <p:cNvPr id="43" name="Connecteur droit 42"/>
          <p:cNvCxnSpPr/>
          <p:nvPr/>
        </p:nvCxnSpPr>
        <p:spPr>
          <a:xfrm flipH="1">
            <a:off x="1547664" y="3313316"/>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1619672" y="2737252"/>
            <a:ext cx="1152128" cy="338554"/>
          </a:xfrm>
          <a:prstGeom prst="rect">
            <a:avLst/>
          </a:prstGeom>
          <a:noFill/>
        </p:spPr>
        <p:txBody>
          <a:bodyPr wrap="square" rtlCol="0">
            <a:spAutoFit/>
          </a:bodyPr>
          <a:lstStyle/>
          <a:p>
            <a:pPr algn="r"/>
            <a:r>
              <a:rPr lang="fr-FR" sz="1600" dirty="0"/>
              <a:t>Valeur (1,1)</a:t>
            </a:r>
          </a:p>
        </p:txBody>
      </p:sp>
      <p:cxnSp>
        <p:nvCxnSpPr>
          <p:cNvPr id="49" name="Connecteur droit 48"/>
          <p:cNvCxnSpPr/>
          <p:nvPr/>
        </p:nvCxnSpPr>
        <p:spPr>
          <a:xfrm flipH="1">
            <a:off x="1583160" y="3313316"/>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1259632" y="331331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1" name="ZoneTexte 50"/>
          <p:cNvSpPr txBox="1"/>
          <p:nvPr/>
        </p:nvSpPr>
        <p:spPr>
          <a:xfrm>
            <a:off x="1259632" y="3313316"/>
            <a:ext cx="288032" cy="338554"/>
          </a:xfrm>
          <a:prstGeom prst="rect">
            <a:avLst/>
          </a:prstGeom>
          <a:noFill/>
        </p:spPr>
        <p:txBody>
          <a:bodyPr wrap="square" rtlCol="0">
            <a:spAutoFit/>
          </a:bodyPr>
          <a:lstStyle/>
          <a:p>
            <a:r>
              <a:rPr lang="fr-FR" sz="1600" b="1" dirty="0"/>
              <a:t>4</a:t>
            </a:r>
          </a:p>
        </p:txBody>
      </p:sp>
      <p:cxnSp>
        <p:nvCxnSpPr>
          <p:cNvPr id="52" name="Connecteur droit 51"/>
          <p:cNvCxnSpPr/>
          <p:nvPr/>
        </p:nvCxnSpPr>
        <p:spPr>
          <a:xfrm flipH="1">
            <a:off x="1547664" y="3601348"/>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Connecteur droit 53"/>
          <p:cNvCxnSpPr/>
          <p:nvPr/>
        </p:nvCxnSpPr>
        <p:spPr>
          <a:xfrm flipH="1">
            <a:off x="1583160" y="3601348"/>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1259632" y="360134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6" name="ZoneTexte 55"/>
          <p:cNvSpPr txBox="1"/>
          <p:nvPr/>
        </p:nvSpPr>
        <p:spPr>
          <a:xfrm>
            <a:off x="1259632" y="3601348"/>
            <a:ext cx="288032" cy="338554"/>
          </a:xfrm>
          <a:prstGeom prst="rect">
            <a:avLst/>
          </a:prstGeom>
          <a:noFill/>
        </p:spPr>
        <p:txBody>
          <a:bodyPr wrap="square" rtlCol="0">
            <a:spAutoFit/>
          </a:bodyPr>
          <a:lstStyle/>
          <a:p>
            <a:r>
              <a:rPr lang="fr-FR" sz="1600" b="1" dirty="0"/>
              <a:t>5</a:t>
            </a:r>
          </a:p>
        </p:txBody>
      </p:sp>
      <p:cxnSp>
        <p:nvCxnSpPr>
          <p:cNvPr id="57" name="Connecteur droit 56"/>
          <p:cNvCxnSpPr/>
          <p:nvPr/>
        </p:nvCxnSpPr>
        <p:spPr>
          <a:xfrm flipH="1">
            <a:off x="1547664" y="3889380"/>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2" name="ZoneTexte 61"/>
          <p:cNvSpPr txBox="1"/>
          <p:nvPr/>
        </p:nvSpPr>
        <p:spPr>
          <a:xfrm>
            <a:off x="2771800" y="2737252"/>
            <a:ext cx="1152128" cy="338554"/>
          </a:xfrm>
          <a:prstGeom prst="rect">
            <a:avLst/>
          </a:prstGeom>
          <a:noFill/>
        </p:spPr>
        <p:txBody>
          <a:bodyPr wrap="square" rtlCol="0">
            <a:spAutoFit/>
          </a:bodyPr>
          <a:lstStyle/>
          <a:p>
            <a:pPr algn="r"/>
            <a:r>
              <a:rPr lang="fr-FR" sz="1600" dirty="0"/>
              <a:t>Valeur (1,2)</a:t>
            </a:r>
          </a:p>
        </p:txBody>
      </p:sp>
      <p:sp>
        <p:nvSpPr>
          <p:cNvPr id="63" name="ZoneTexte 62"/>
          <p:cNvSpPr txBox="1"/>
          <p:nvPr/>
        </p:nvSpPr>
        <p:spPr>
          <a:xfrm>
            <a:off x="1619672" y="3025284"/>
            <a:ext cx="1152128" cy="338554"/>
          </a:xfrm>
          <a:prstGeom prst="rect">
            <a:avLst/>
          </a:prstGeom>
          <a:noFill/>
        </p:spPr>
        <p:txBody>
          <a:bodyPr wrap="square" rtlCol="0">
            <a:spAutoFit/>
          </a:bodyPr>
          <a:lstStyle/>
          <a:p>
            <a:pPr algn="r"/>
            <a:r>
              <a:rPr lang="fr-FR" sz="1600" dirty="0"/>
              <a:t>Valeur (2,1)</a:t>
            </a:r>
          </a:p>
        </p:txBody>
      </p:sp>
      <p:sp>
        <p:nvSpPr>
          <p:cNvPr id="64" name="ZoneTexte 63"/>
          <p:cNvSpPr txBox="1"/>
          <p:nvPr/>
        </p:nvSpPr>
        <p:spPr>
          <a:xfrm>
            <a:off x="2771800" y="3025284"/>
            <a:ext cx="1152128" cy="338554"/>
          </a:xfrm>
          <a:prstGeom prst="rect">
            <a:avLst/>
          </a:prstGeom>
          <a:noFill/>
        </p:spPr>
        <p:txBody>
          <a:bodyPr wrap="square" rtlCol="0">
            <a:spAutoFit/>
          </a:bodyPr>
          <a:lstStyle/>
          <a:p>
            <a:pPr algn="r"/>
            <a:r>
              <a:rPr lang="fr-FR" sz="1600" dirty="0"/>
              <a:t>Valeur (2,2)</a:t>
            </a:r>
          </a:p>
        </p:txBody>
      </p:sp>
      <p:sp>
        <p:nvSpPr>
          <p:cNvPr id="65" name="ZoneTexte 64"/>
          <p:cNvSpPr txBox="1"/>
          <p:nvPr/>
        </p:nvSpPr>
        <p:spPr>
          <a:xfrm>
            <a:off x="1619672" y="3313316"/>
            <a:ext cx="1152128" cy="338554"/>
          </a:xfrm>
          <a:prstGeom prst="rect">
            <a:avLst/>
          </a:prstGeom>
          <a:noFill/>
        </p:spPr>
        <p:txBody>
          <a:bodyPr wrap="square" rtlCol="0">
            <a:spAutoFit/>
          </a:bodyPr>
          <a:lstStyle/>
          <a:p>
            <a:pPr algn="r"/>
            <a:r>
              <a:rPr lang="fr-FR" sz="1600" dirty="0"/>
              <a:t>Valeur (3,1)</a:t>
            </a:r>
          </a:p>
        </p:txBody>
      </p:sp>
      <p:sp>
        <p:nvSpPr>
          <p:cNvPr id="66" name="ZoneTexte 65"/>
          <p:cNvSpPr txBox="1"/>
          <p:nvPr/>
        </p:nvSpPr>
        <p:spPr>
          <a:xfrm>
            <a:off x="2771800" y="3313316"/>
            <a:ext cx="1152128" cy="338554"/>
          </a:xfrm>
          <a:prstGeom prst="rect">
            <a:avLst/>
          </a:prstGeom>
          <a:noFill/>
        </p:spPr>
        <p:txBody>
          <a:bodyPr wrap="square" rtlCol="0">
            <a:spAutoFit/>
          </a:bodyPr>
          <a:lstStyle/>
          <a:p>
            <a:pPr algn="r"/>
            <a:r>
              <a:rPr lang="fr-FR" sz="1600" dirty="0"/>
              <a:t>Valeur (3,2)</a:t>
            </a:r>
          </a:p>
        </p:txBody>
      </p:sp>
      <p:sp>
        <p:nvSpPr>
          <p:cNvPr id="67" name="Rectangle 66"/>
          <p:cNvSpPr/>
          <p:nvPr/>
        </p:nvSpPr>
        <p:spPr>
          <a:xfrm>
            <a:off x="1619672" y="2737252"/>
            <a:ext cx="2232248"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p:cNvSpPr txBox="1"/>
          <p:nvPr/>
        </p:nvSpPr>
        <p:spPr>
          <a:xfrm>
            <a:off x="4355976" y="3097292"/>
            <a:ext cx="2088232" cy="369332"/>
          </a:xfrm>
          <a:prstGeom prst="rect">
            <a:avLst/>
          </a:prstGeom>
          <a:noFill/>
        </p:spPr>
        <p:txBody>
          <a:bodyPr wrap="square" rtlCol="0">
            <a:spAutoFit/>
          </a:bodyPr>
          <a:lstStyle/>
          <a:p>
            <a:r>
              <a:rPr lang="fr-FR" dirty="0"/>
              <a:t>=INDEX(</a:t>
            </a:r>
            <a:r>
              <a:rPr lang="fr-FR" b="1" dirty="0">
                <a:solidFill>
                  <a:srgbClr val="3366CC"/>
                </a:solidFill>
              </a:rPr>
              <a:t>A2:B4</a:t>
            </a:r>
            <a:r>
              <a:rPr lang="fr-FR" dirty="0"/>
              <a:t>;</a:t>
            </a:r>
            <a:r>
              <a:rPr lang="fr-FR" b="1" dirty="0">
                <a:solidFill>
                  <a:srgbClr val="008000"/>
                </a:solidFill>
              </a:rPr>
              <a:t>2</a:t>
            </a:r>
            <a:r>
              <a:rPr lang="fr-FR" dirty="0"/>
              <a:t>;</a:t>
            </a:r>
            <a:r>
              <a:rPr lang="fr-FR" dirty="0">
                <a:solidFill>
                  <a:srgbClr val="C00000"/>
                </a:solidFill>
              </a:rPr>
              <a:t>1</a:t>
            </a:r>
            <a:r>
              <a:rPr lang="fr-FR" dirty="0"/>
              <a:t>)</a:t>
            </a:r>
          </a:p>
        </p:txBody>
      </p:sp>
      <p:sp>
        <p:nvSpPr>
          <p:cNvPr id="69" name="Ellipse 68"/>
          <p:cNvSpPr/>
          <p:nvPr/>
        </p:nvSpPr>
        <p:spPr>
          <a:xfrm>
            <a:off x="1619672" y="3025284"/>
            <a:ext cx="1152128"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ZoneTexte 69"/>
          <p:cNvSpPr txBox="1"/>
          <p:nvPr/>
        </p:nvSpPr>
        <p:spPr>
          <a:xfrm>
            <a:off x="4283968" y="2017172"/>
            <a:ext cx="4032448" cy="923330"/>
          </a:xfrm>
          <a:prstGeom prst="rect">
            <a:avLst/>
          </a:prstGeom>
          <a:noFill/>
        </p:spPr>
        <p:txBody>
          <a:bodyPr wrap="square" rtlCol="0">
            <a:spAutoFit/>
          </a:bodyPr>
          <a:lstStyle/>
          <a:p>
            <a:r>
              <a:rPr lang="fr-FR" dirty="0"/>
              <a:t>La fonction Index donne</a:t>
            </a:r>
            <a:r>
              <a:rPr lang="fr-FR" b="1" dirty="0">
                <a:solidFill>
                  <a:schemeClr val="accent1">
                    <a:lumMod val="75000"/>
                  </a:schemeClr>
                </a:solidFill>
              </a:rPr>
              <a:t> l’intersection </a:t>
            </a:r>
            <a:r>
              <a:rPr lang="fr-FR" dirty="0"/>
              <a:t>dans un tableau matrice entre la ligne et la colonne spécifiées.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1"/>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52"/>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5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4"/>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69"/>
                                        </p:tgtEl>
                                        <p:attrNameLst>
                                          <p:attrName>style.visibility</p:attrName>
                                        </p:attrNameLst>
                                      </p:cBhvr>
                                      <p:to>
                                        <p:strVal val="visible"/>
                                      </p:to>
                                    </p:set>
                                  </p:childTnLst>
                                </p:cTn>
                              </p:par>
                            </p:childTnLst>
                          </p:cTn>
                        </p:par>
                        <p:par>
                          <p:cTn id="77" fill="hold">
                            <p:stCondLst>
                              <p:cond delay="0"/>
                            </p:stCondLst>
                            <p:childTnLst>
                              <p:par>
                                <p:cTn id="78" presetID="1" presetClass="entr" presetSubtype="0" fill="hold" grpId="0" nodeType="afterEffect">
                                  <p:stCondLst>
                                    <p:cond delay="0"/>
                                  </p:stCondLst>
                                  <p:childTnLst>
                                    <p:set>
                                      <p:cBhvr>
                                        <p:cTn id="79" dur="1" fill="hold">
                                          <p:stCondLst>
                                            <p:cond delay="0"/>
                                          </p:stCondLst>
                                        </p:cTn>
                                        <p:tgtEl>
                                          <p:spTgt spid="67"/>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3" grpId="0" animBg="1"/>
      <p:bldP spid="34" grpId="0" animBg="1"/>
      <p:bldP spid="35" grpId="0"/>
      <p:bldP spid="36" grpId="0"/>
      <p:bldP spid="37" grpId="0" animBg="1"/>
      <p:bldP spid="38" grpId="0" animBg="1"/>
      <p:bldP spid="39" grpId="0" animBg="1"/>
      <p:bldP spid="40" grpId="0"/>
      <p:bldP spid="41" grpId="0"/>
      <p:bldP spid="42" grpId="0"/>
      <p:bldP spid="44" grpId="0"/>
      <p:bldP spid="50" grpId="0" animBg="1"/>
      <p:bldP spid="51" grpId="0"/>
      <p:bldP spid="55" grpId="0" animBg="1"/>
      <p:bldP spid="56" grpId="0"/>
      <p:bldP spid="62" grpId="0"/>
      <p:bldP spid="63" grpId="0"/>
      <p:bldP spid="64" grpId="0"/>
      <p:bldP spid="65" grpId="0"/>
      <p:bldP spid="66" grpId="0"/>
      <p:bldP spid="67" grpId="0" animBg="1"/>
      <p:bldP spid="68" grpId="0"/>
      <p:bldP spid="6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7488832"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RECHERCHE à 2 dimensions (INDEX + EQUIV </a:t>
            </a:r>
            <a:r>
              <a:rPr lang="fr-FR" sz="1600" dirty="0">
                <a:solidFill>
                  <a:schemeClr val="accent1">
                    <a:lumMod val="75000"/>
                  </a:schemeClr>
                </a:solidFill>
                <a:latin typeface="Arial Black" pitchFamily="34" charset="0"/>
              </a:rPr>
              <a:t>ou MATCH</a:t>
            </a:r>
            <a:r>
              <a:rPr lang="fr-FR" dirty="0">
                <a:solidFill>
                  <a:schemeClr val="accent1">
                    <a:lumMod val="75000"/>
                  </a:schemeClr>
                </a:solidFill>
                <a:latin typeface="Arial Black" pitchFamily="34" charset="0"/>
              </a:rPr>
              <a:t>)</a:t>
            </a:r>
          </a:p>
          <a:p>
            <a:r>
              <a:rPr lang="fr-FR" sz="1400" dirty="0">
                <a:latin typeface="Arial Black" pitchFamily="34" charset="0"/>
              </a:rPr>
              <a:t>Fonction EQUIV</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3b</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2051720" y="915566"/>
            <a:ext cx="540060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EQUIV( </a:t>
            </a:r>
            <a:r>
              <a:rPr lang="fr-FR" b="1" dirty="0" err="1">
                <a:solidFill>
                  <a:srgbClr val="3366CC"/>
                </a:solidFill>
              </a:rPr>
              <a:t>Valeur_cherchée</a:t>
            </a:r>
            <a:r>
              <a:rPr lang="fr-FR" b="1" dirty="0"/>
              <a:t>;</a:t>
            </a:r>
            <a:r>
              <a:rPr lang="fr-FR" b="1" dirty="0" err="1">
                <a:solidFill>
                  <a:srgbClr val="008000"/>
                </a:solidFill>
              </a:rPr>
              <a:t>Tableau_recherche</a:t>
            </a:r>
            <a:r>
              <a:rPr lang="fr-FR" b="1" dirty="0"/>
              <a:t>;[</a:t>
            </a:r>
            <a:r>
              <a:rPr lang="fr-FR" b="1" dirty="0">
                <a:solidFill>
                  <a:srgbClr val="C00000"/>
                </a:solidFill>
              </a:rPr>
              <a:t>Type</a:t>
            </a:r>
            <a:r>
              <a:rPr lang="fr-FR" b="1" dirty="0"/>
              <a:t>])</a:t>
            </a:r>
          </a:p>
        </p:txBody>
      </p:sp>
      <p:pic>
        <p:nvPicPr>
          <p:cNvPr id="19" name="Image 18"/>
          <p:cNvPicPr/>
          <p:nvPr/>
        </p:nvPicPr>
        <p:blipFill>
          <a:blip r:embed="rId3" cstate="print">
            <a:clrChange>
              <a:clrFrom>
                <a:srgbClr val="FEF9FB"/>
              </a:clrFrom>
              <a:clrTo>
                <a:srgbClr val="FEF9FB">
                  <a:alpha val="0"/>
                </a:srgbClr>
              </a:clrTo>
            </a:clrChange>
          </a:blip>
          <a:srcRect/>
          <a:stretch>
            <a:fillRect/>
          </a:stretch>
        </p:blipFill>
        <p:spPr bwMode="auto">
          <a:xfrm>
            <a:off x="1691680" y="1009060"/>
            <a:ext cx="360040" cy="432048"/>
          </a:xfrm>
          <a:prstGeom prst="rect">
            <a:avLst/>
          </a:prstGeom>
          <a:noFill/>
          <a:ln w="9525">
            <a:noFill/>
            <a:miter lim="800000"/>
            <a:headEnd/>
            <a:tailEnd/>
          </a:ln>
        </p:spPr>
      </p:pic>
      <p:pic>
        <p:nvPicPr>
          <p:cNvPr id="20" name="Image 19"/>
          <p:cNvPicPr/>
          <p:nvPr/>
        </p:nvPicPr>
        <p:blipFill>
          <a:blip r:embed="rId4" cstate="print"/>
          <a:srcRect/>
          <a:stretch>
            <a:fillRect/>
          </a:stretch>
        </p:blipFill>
        <p:spPr bwMode="auto">
          <a:xfrm>
            <a:off x="1331640" y="1009060"/>
            <a:ext cx="360040" cy="360040"/>
          </a:xfrm>
          <a:prstGeom prst="rect">
            <a:avLst/>
          </a:prstGeom>
          <a:noFill/>
          <a:ln w="9525">
            <a:noFill/>
            <a:miter lim="800000"/>
            <a:headEnd/>
            <a:tailEnd/>
          </a:ln>
        </p:spPr>
      </p:pic>
      <p:pic>
        <p:nvPicPr>
          <p:cNvPr id="21" name="Image 20"/>
          <p:cNvPicPr/>
          <p:nvPr/>
        </p:nvPicPr>
        <p:blipFill>
          <a:blip r:embed="rId5" cstate="print"/>
          <a:srcRect/>
          <a:stretch>
            <a:fillRect/>
          </a:stretch>
        </p:blipFill>
        <p:spPr bwMode="auto">
          <a:xfrm>
            <a:off x="1691680" y="1534021"/>
            <a:ext cx="360040" cy="360040"/>
          </a:xfrm>
          <a:prstGeom prst="rect">
            <a:avLst/>
          </a:prstGeom>
          <a:noFill/>
          <a:ln w="9525">
            <a:noFill/>
            <a:miter lim="800000"/>
            <a:headEnd/>
            <a:tailEnd/>
          </a:ln>
        </p:spPr>
      </p:pic>
      <p:cxnSp>
        <p:nvCxnSpPr>
          <p:cNvPr id="28" name="Connecteur droit 27"/>
          <p:cNvCxnSpPr/>
          <p:nvPr/>
        </p:nvCxnSpPr>
        <p:spPr>
          <a:xfrm>
            <a:off x="899592" y="2809260"/>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a:off x="2051720" y="2809260"/>
            <a:ext cx="0"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a:off x="3095328" y="2809260"/>
            <a:ext cx="36512"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flipH="1">
            <a:off x="863080" y="3385324"/>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flipH="1">
            <a:off x="863080" y="3097292"/>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899592" y="2449220"/>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4" name="Rectangle 33"/>
          <p:cNvSpPr/>
          <p:nvPr/>
        </p:nvSpPr>
        <p:spPr>
          <a:xfrm>
            <a:off x="2051720" y="2449220"/>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5" name="ZoneTexte 34"/>
          <p:cNvSpPr txBox="1"/>
          <p:nvPr/>
        </p:nvSpPr>
        <p:spPr>
          <a:xfrm>
            <a:off x="1403648" y="2449220"/>
            <a:ext cx="288032" cy="369332"/>
          </a:xfrm>
          <a:prstGeom prst="rect">
            <a:avLst/>
          </a:prstGeom>
          <a:noFill/>
        </p:spPr>
        <p:txBody>
          <a:bodyPr wrap="square" rtlCol="0">
            <a:spAutoFit/>
          </a:bodyPr>
          <a:lstStyle/>
          <a:p>
            <a:r>
              <a:rPr lang="fr-FR" b="1" dirty="0"/>
              <a:t>A</a:t>
            </a:r>
          </a:p>
        </p:txBody>
      </p:sp>
      <p:sp>
        <p:nvSpPr>
          <p:cNvPr id="36" name="ZoneTexte 35"/>
          <p:cNvSpPr txBox="1"/>
          <p:nvPr/>
        </p:nvSpPr>
        <p:spPr>
          <a:xfrm>
            <a:off x="2483768" y="2449220"/>
            <a:ext cx="288032" cy="369332"/>
          </a:xfrm>
          <a:prstGeom prst="rect">
            <a:avLst/>
          </a:prstGeom>
          <a:noFill/>
        </p:spPr>
        <p:txBody>
          <a:bodyPr wrap="square" rtlCol="0">
            <a:spAutoFit/>
          </a:bodyPr>
          <a:lstStyle/>
          <a:p>
            <a:r>
              <a:rPr lang="fr-FR" b="1" dirty="0"/>
              <a:t>B</a:t>
            </a:r>
          </a:p>
        </p:txBody>
      </p:sp>
      <p:sp>
        <p:nvSpPr>
          <p:cNvPr id="37" name="Rectangle 36"/>
          <p:cNvSpPr/>
          <p:nvPr/>
        </p:nvSpPr>
        <p:spPr>
          <a:xfrm>
            <a:off x="539552" y="280926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8" name="Rectangle 37"/>
          <p:cNvSpPr/>
          <p:nvPr/>
        </p:nvSpPr>
        <p:spPr>
          <a:xfrm>
            <a:off x="539552" y="309729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9" name="Rectangle 38"/>
          <p:cNvSpPr/>
          <p:nvPr/>
        </p:nvSpPr>
        <p:spPr>
          <a:xfrm>
            <a:off x="539552" y="338532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0" name="ZoneTexte 39"/>
          <p:cNvSpPr txBox="1"/>
          <p:nvPr/>
        </p:nvSpPr>
        <p:spPr>
          <a:xfrm>
            <a:off x="539552" y="2809260"/>
            <a:ext cx="288032" cy="338554"/>
          </a:xfrm>
          <a:prstGeom prst="rect">
            <a:avLst/>
          </a:prstGeom>
          <a:noFill/>
        </p:spPr>
        <p:txBody>
          <a:bodyPr wrap="square" rtlCol="0">
            <a:spAutoFit/>
          </a:bodyPr>
          <a:lstStyle/>
          <a:p>
            <a:r>
              <a:rPr lang="fr-FR" sz="1600" b="1" dirty="0"/>
              <a:t>1</a:t>
            </a:r>
          </a:p>
        </p:txBody>
      </p:sp>
      <p:sp>
        <p:nvSpPr>
          <p:cNvPr id="41" name="ZoneTexte 40"/>
          <p:cNvSpPr txBox="1"/>
          <p:nvPr/>
        </p:nvSpPr>
        <p:spPr>
          <a:xfrm>
            <a:off x="539552" y="3097292"/>
            <a:ext cx="288032" cy="338554"/>
          </a:xfrm>
          <a:prstGeom prst="rect">
            <a:avLst/>
          </a:prstGeom>
          <a:noFill/>
        </p:spPr>
        <p:txBody>
          <a:bodyPr wrap="square" rtlCol="0">
            <a:spAutoFit/>
          </a:bodyPr>
          <a:lstStyle/>
          <a:p>
            <a:r>
              <a:rPr lang="fr-FR" sz="1600" b="1" dirty="0"/>
              <a:t>2</a:t>
            </a:r>
          </a:p>
        </p:txBody>
      </p:sp>
      <p:sp>
        <p:nvSpPr>
          <p:cNvPr id="42" name="ZoneTexte 41"/>
          <p:cNvSpPr txBox="1"/>
          <p:nvPr/>
        </p:nvSpPr>
        <p:spPr>
          <a:xfrm>
            <a:off x="539552" y="3385324"/>
            <a:ext cx="288032" cy="338554"/>
          </a:xfrm>
          <a:prstGeom prst="rect">
            <a:avLst/>
          </a:prstGeom>
          <a:noFill/>
        </p:spPr>
        <p:txBody>
          <a:bodyPr wrap="square" rtlCol="0">
            <a:spAutoFit/>
          </a:bodyPr>
          <a:lstStyle/>
          <a:p>
            <a:r>
              <a:rPr lang="fr-FR" sz="1600" b="1" dirty="0"/>
              <a:t>3</a:t>
            </a:r>
          </a:p>
        </p:txBody>
      </p:sp>
      <p:cxnSp>
        <p:nvCxnSpPr>
          <p:cNvPr id="43" name="Connecteur droit 42"/>
          <p:cNvCxnSpPr/>
          <p:nvPr/>
        </p:nvCxnSpPr>
        <p:spPr>
          <a:xfrm flipH="1">
            <a:off x="827584" y="3673356"/>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4" name="ZoneTexte 43"/>
          <p:cNvSpPr txBox="1"/>
          <p:nvPr/>
        </p:nvSpPr>
        <p:spPr>
          <a:xfrm>
            <a:off x="899592" y="3961388"/>
            <a:ext cx="1152128" cy="338554"/>
          </a:xfrm>
          <a:prstGeom prst="rect">
            <a:avLst/>
          </a:prstGeom>
          <a:noFill/>
        </p:spPr>
        <p:txBody>
          <a:bodyPr wrap="square" rtlCol="0">
            <a:spAutoFit/>
          </a:bodyPr>
          <a:lstStyle/>
          <a:p>
            <a:pPr algn="r"/>
            <a:r>
              <a:rPr lang="fr-FR" sz="1600" dirty="0"/>
              <a:t>10</a:t>
            </a:r>
          </a:p>
        </p:txBody>
      </p:sp>
      <p:cxnSp>
        <p:nvCxnSpPr>
          <p:cNvPr id="49" name="Connecteur droit 48"/>
          <p:cNvCxnSpPr/>
          <p:nvPr/>
        </p:nvCxnSpPr>
        <p:spPr>
          <a:xfrm flipH="1">
            <a:off x="863080" y="3673356"/>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539552" y="367335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1" name="ZoneTexte 50"/>
          <p:cNvSpPr txBox="1"/>
          <p:nvPr/>
        </p:nvSpPr>
        <p:spPr>
          <a:xfrm>
            <a:off x="539552" y="3673356"/>
            <a:ext cx="288032" cy="338554"/>
          </a:xfrm>
          <a:prstGeom prst="rect">
            <a:avLst/>
          </a:prstGeom>
          <a:noFill/>
        </p:spPr>
        <p:txBody>
          <a:bodyPr wrap="square" rtlCol="0">
            <a:spAutoFit/>
          </a:bodyPr>
          <a:lstStyle/>
          <a:p>
            <a:r>
              <a:rPr lang="fr-FR" sz="1600" b="1" dirty="0"/>
              <a:t>4</a:t>
            </a:r>
          </a:p>
        </p:txBody>
      </p:sp>
      <p:cxnSp>
        <p:nvCxnSpPr>
          <p:cNvPr id="52" name="Connecteur droit 51"/>
          <p:cNvCxnSpPr/>
          <p:nvPr/>
        </p:nvCxnSpPr>
        <p:spPr>
          <a:xfrm flipH="1">
            <a:off x="827584" y="3961388"/>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Connecteur droit 53"/>
          <p:cNvCxnSpPr/>
          <p:nvPr/>
        </p:nvCxnSpPr>
        <p:spPr>
          <a:xfrm flipH="1">
            <a:off x="863080" y="3961388"/>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539552" y="396138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6" name="ZoneTexte 55"/>
          <p:cNvSpPr txBox="1"/>
          <p:nvPr/>
        </p:nvSpPr>
        <p:spPr>
          <a:xfrm>
            <a:off x="539552" y="3961388"/>
            <a:ext cx="288032" cy="338554"/>
          </a:xfrm>
          <a:prstGeom prst="rect">
            <a:avLst/>
          </a:prstGeom>
          <a:noFill/>
        </p:spPr>
        <p:txBody>
          <a:bodyPr wrap="square" rtlCol="0">
            <a:spAutoFit/>
          </a:bodyPr>
          <a:lstStyle/>
          <a:p>
            <a:r>
              <a:rPr lang="fr-FR" sz="1600" b="1" dirty="0"/>
              <a:t>5</a:t>
            </a:r>
          </a:p>
        </p:txBody>
      </p:sp>
      <p:cxnSp>
        <p:nvCxnSpPr>
          <p:cNvPr id="57" name="Connecteur droit 56"/>
          <p:cNvCxnSpPr/>
          <p:nvPr/>
        </p:nvCxnSpPr>
        <p:spPr>
          <a:xfrm flipH="1">
            <a:off x="827584" y="4249420"/>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3" name="ZoneTexte 62"/>
          <p:cNvSpPr txBox="1"/>
          <p:nvPr/>
        </p:nvSpPr>
        <p:spPr>
          <a:xfrm>
            <a:off x="899592" y="3385324"/>
            <a:ext cx="1152128" cy="338554"/>
          </a:xfrm>
          <a:prstGeom prst="rect">
            <a:avLst/>
          </a:prstGeom>
          <a:noFill/>
        </p:spPr>
        <p:txBody>
          <a:bodyPr wrap="square" rtlCol="0">
            <a:spAutoFit/>
          </a:bodyPr>
          <a:lstStyle/>
          <a:p>
            <a:pPr algn="r"/>
            <a:r>
              <a:rPr lang="fr-FR" sz="1600" dirty="0"/>
              <a:t>0</a:t>
            </a:r>
          </a:p>
        </p:txBody>
      </p:sp>
      <p:sp>
        <p:nvSpPr>
          <p:cNvPr id="65" name="ZoneTexte 64"/>
          <p:cNvSpPr txBox="1"/>
          <p:nvPr/>
        </p:nvSpPr>
        <p:spPr>
          <a:xfrm>
            <a:off x="899592" y="3673356"/>
            <a:ext cx="1152128" cy="338554"/>
          </a:xfrm>
          <a:prstGeom prst="rect">
            <a:avLst/>
          </a:prstGeom>
          <a:noFill/>
        </p:spPr>
        <p:txBody>
          <a:bodyPr wrap="square" rtlCol="0">
            <a:spAutoFit/>
          </a:bodyPr>
          <a:lstStyle/>
          <a:p>
            <a:pPr algn="r"/>
            <a:r>
              <a:rPr lang="fr-FR" sz="1600" dirty="0"/>
              <a:t>5</a:t>
            </a:r>
          </a:p>
        </p:txBody>
      </p:sp>
      <p:sp>
        <p:nvSpPr>
          <p:cNvPr id="68" name="ZoneTexte 67"/>
          <p:cNvSpPr txBox="1"/>
          <p:nvPr/>
        </p:nvSpPr>
        <p:spPr>
          <a:xfrm>
            <a:off x="3203848" y="3498562"/>
            <a:ext cx="2304256" cy="369332"/>
          </a:xfrm>
          <a:prstGeom prst="rect">
            <a:avLst/>
          </a:prstGeom>
          <a:noFill/>
        </p:spPr>
        <p:txBody>
          <a:bodyPr wrap="square" rtlCol="0">
            <a:spAutoFit/>
          </a:bodyPr>
          <a:lstStyle/>
          <a:p>
            <a:r>
              <a:rPr lang="fr-FR" dirty="0"/>
              <a:t>=MATCH(</a:t>
            </a:r>
            <a:r>
              <a:rPr lang="fr-FR" b="1" dirty="0">
                <a:solidFill>
                  <a:srgbClr val="3366CC"/>
                </a:solidFill>
              </a:rPr>
              <a:t>A1</a:t>
            </a:r>
            <a:r>
              <a:rPr lang="fr-FR" dirty="0"/>
              <a:t>;</a:t>
            </a:r>
            <a:r>
              <a:rPr lang="fr-FR" b="1" dirty="0">
                <a:solidFill>
                  <a:srgbClr val="008000"/>
                </a:solidFill>
              </a:rPr>
              <a:t>A3:A5</a:t>
            </a:r>
            <a:r>
              <a:rPr lang="fr-FR" dirty="0"/>
              <a:t>;</a:t>
            </a:r>
            <a:r>
              <a:rPr lang="fr-FR" dirty="0">
                <a:solidFill>
                  <a:srgbClr val="C00000"/>
                </a:solidFill>
              </a:rPr>
              <a:t>1</a:t>
            </a:r>
            <a:r>
              <a:rPr lang="fr-FR" dirty="0"/>
              <a:t>)</a:t>
            </a:r>
          </a:p>
        </p:txBody>
      </p:sp>
      <p:sp>
        <p:nvSpPr>
          <p:cNvPr id="45" name="ZoneTexte 44"/>
          <p:cNvSpPr txBox="1"/>
          <p:nvPr/>
        </p:nvSpPr>
        <p:spPr>
          <a:xfrm>
            <a:off x="2051720" y="1462013"/>
            <a:ext cx="540060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MATCH( </a:t>
            </a:r>
            <a:r>
              <a:rPr lang="fr-FR" b="1" dirty="0" err="1">
                <a:solidFill>
                  <a:srgbClr val="3366CC"/>
                </a:solidFill>
              </a:rPr>
              <a:t>clé_recherche</a:t>
            </a:r>
            <a:r>
              <a:rPr lang="fr-FR" b="1" dirty="0" err="1"/>
              <a:t>;</a:t>
            </a:r>
            <a:r>
              <a:rPr lang="fr-FR" b="1" dirty="0" err="1">
                <a:solidFill>
                  <a:srgbClr val="008000"/>
                </a:solidFill>
              </a:rPr>
              <a:t>plage</a:t>
            </a:r>
            <a:r>
              <a:rPr lang="fr-FR" b="1" dirty="0"/>
              <a:t>;[</a:t>
            </a:r>
            <a:r>
              <a:rPr lang="fr-FR" b="1" dirty="0" err="1">
                <a:solidFill>
                  <a:srgbClr val="C00000"/>
                </a:solidFill>
              </a:rPr>
              <a:t>Type_recherche</a:t>
            </a:r>
            <a:r>
              <a:rPr lang="fr-FR" b="1" dirty="0"/>
              <a:t>])</a:t>
            </a:r>
          </a:p>
        </p:txBody>
      </p:sp>
      <p:sp>
        <p:nvSpPr>
          <p:cNvPr id="46" name="ZoneTexte 45"/>
          <p:cNvSpPr txBox="1"/>
          <p:nvPr/>
        </p:nvSpPr>
        <p:spPr>
          <a:xfrm>
            <a:off x="899592" y="2787774"/>
            <a:ext cx="1152128" cy="338554"/>
          </a:xfrm>
          <a:prstGeom prst="rect">
            <a:avLst/>
          </a:prstGeom>
          <a:noFill/>
        </p:spPr>
        <p:txBody>
          <a:bodyPr wrap="square" rtlCol="0">
            <a:spAutoFit/>
          </a:bodyPr>
          <a:lstStyle/>
          <a:p>
            <a:pPr algn="r"/>
            <a:r>
              <a:rPr lang="fr-FR" sz="1600" dirty="0"/>
              <a:t>8.7</a:t>
            </a:r>
          </a:p>
        </p:txBody>
      </p:sp>
      <p:sp>
        <p:nvSpPr>
          <p:cNvPr id="47" name="Rectangle 46"/>
          <p:cNvSpPr/>
          <p:nvPr/>
        </p:nvSpPr>
        <p:spPr>
          <a:xfrm>
            <a:off x="899592" y="2787774"/>
            <a:ext cx="1152128" cy="2880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Rectangle 47"/>
          <p:cNvSpPr/>
          <p:nvPr/>
        </p:nvSpPr>
        <p:spPr>
          <a:xfrm>
            <a:off x="899592" y="3363838"/>
            <a:ext cx="1152128" cy="936104"/>
          </a:xfrm>
          <a:prstGeom prst="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ZoneTexte 52"/>
          <p:cNvSpPr txBox="1"/>
          <p:nvPr/>
        </p:nvSpPr>
        <p:spPr>
          <a:xfrm>
            <a:off x="3203848" y="3138522"/>
            <a:ext cx="2304256" cy="369332"/>
          </a:xfrm>
          <a:prstGeom prst="rect">
            <a:avLst/>
          </a:prstGeom>
          <a:noFill/>
        </p:spPr>
        <p:txBody>
          <a:bodyPr wrap="square" rtlCol="0">
            <a:spAutoFit/>
          </a:bodyPr>
          <a:lstStyle/>
          <a:p>
            <a:r>
              <a:rPr lang="fr-FR" dirty="0"/>
              <a:t>=EQUIV(</a:t>
            </a:r>
            <a:r>
              <a:rPr lang="fr-FR" b="1" dirty="0">
                <a:solidFill>
                  <a:srgbClr val="3366CC"/>
                </a:solidFill>
              </a:rPr>
              <a:t>A1</a:t>
            </a:r>
            <a:r>
              <a:rPr lang="fr-FR" dirty="0"/>
              <a:t>;</a:t>
            </a:r>
            <a:r>
              <a:rPr lang="fr-FR" b="1" dirty="0">
                <a:solidFill>
                  <a:srgbClr val="008000"/>
                </a:solidFill>
              </a:rPr>
              <a:t>A3:A5</a:t>
            </a:r>
            <a:r>
              <a:rPr lang="fr-FR" dirty="0"/>
              <a:t>;</a:t>
            </a:r>
            <a:r>
              <a:rPr lang="fr-FR" dirty="0">
                <a:solidFill>
                  <a:srgbClr val="C00000"/>
                </a:solidFill>
              </a:rPr>
              <a:t>1</a:t>
            </a:r>
            <a:r>
              <a:rPr lang="fr-FR" dirty="0"/>
              <a:t>)</a:t>
            </a:r>
          </a:p>
        </p:txBody>
      </p:sp>
      <p:sp>
        <p:nvSpPr>
          <p:cNvPr id="59" name="ZoneTexte 58"/>
          <p:cNvSpPr txBox="1"/>
          <p:nvPr/>
        </p:nvSpPr>
        <p:spPr>
          <a:xfrm>
            <a:off x="1979712" y="2787774"/>
            <a:ext cx="1152128" cy="338554"/>
          </a:xfrm>
          <a:prstGeom prst="rect">
            <a:avLst/>
          </a:prstGeom>
          <a:noFill/>
        </p:spPr>
        <p:txBody>
          <a:bodyPr wrap="square" rtlCol="0">
            <a:spAutoFit/>
          </a:bodyPr>
          <a:lstStyle/>
          <a:p>
            <a:pPr algn="r"/>
            <a:r>
              <a:rPr lang="fr-FR" sz="1600" dirty="0"/>
              <a:t>2</a:t>
            </a:r>
          </a:p>
        </p:txBody>
      </p:sp>
      <p:sp>
        <p:nvSpPr>
          <p:cNvPr id="60" name="ZoneTexte 59"/>
          <p:cNvSpPr txBox="1"/>
          <p:nvPr/>
        </p:nvSpPr>
        <p:spPr>
          <a:xfrm>
            <a:off x="5652120" y="2130410"/>
            <a:ext cx="72008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1</a:t>
            </a:r>
          </a:p>
        </p:txBody>
      </p:sp>
      <p:sp>
        <p:nvSpPr>
          <p:cNvPr id="61" name="ZoneTexte 60"/>
          <p:cNvSpPr txBox="1"/>
          <p:nvPr/>
        </p:nvSpPr>
        <p:spPr>
          <a:xfrm>
            <a:off x="4932040" y="2067694"/>
            <a:ext cx="864096" cy="369332"/>
          </a:xfrm>
          <a:prstGeom prst="rect">
            <a:avLst/>
          </a:prstGeom>
          <a:noFill/>
        </p:spPr>
        <p:txBody>
          <a:bodyPr wrap="square" rtlCol="0">
            <a:spAutoFit/>
          </a:bodyPr>
          <a:lstStyle/>
          <a:p>
            <a:r>
              <a:rPr lang="fr-FR" i="1" dirty="0">
                <a:solidFill>
                  <a:srgbClr val="C00000"/>
                </a:solidFill>
              </a:rPr>
              <a:t>Type</a:t>
            </a:r>
          </a:p>
        </p:txBody>
      </p:sp>
      <p:sp>
        <p:nvSpPr>
          <p:cNvPr id="71" name="ZoneTexte 70"/>
          <p:cNvSpPr txBox="1"/>
          <p:nvPr/>
        </p:nvSpPr>
        <p:spPr>
          <a:xfrm>
            <a:off x="5220072" y="2499742"/>
            <a:ext cx="1656184" cy="738664"/>
          </a:xfrm>
          <a:prstGeom prst="rect">
            <a:avLst/>
          </a:prstGeom>
          <a:noFill/>
        </p:spPr>
        <p:txBody>
          <a:bodyPr wrap="square" rtlCol="0">
            <a:spAutoFit/>
          </a:bodyPr>
          <a:lstStyle/>
          <a:p>
            <a:pPr algn="ctr"/>
            <a:r>
              <a:rPr lang="fr-FR" sz="1400" dirty="0"/>
              <a:t>(en restant) Inférieur à la valeur suivante</a:t>
            </a:r>
          </a:p>
        </p:txBody>
      </p:sp>
      <p:sp>
        <p:nvSpPr>
          <p:cNvPr id="72" name="ZoneTexte 71"/>
          <p:cNvSpPr txBox="1"/>
          <p:nvPr/>
        </p:nvSpPr>
        <p:spPr>
          <a:xfrm>
            <a:off x="8100392" y="2643758"/>
            <a:ext cx="288032" cy="338554"/>
          </a:xfrm>
          <a:prstGeom prst="rect">
            <a:avLst/>
          </a:prstGeom>
          <a:noFill/>
        </p:spPr>
        <p:txBody>
          <a:bodyPr wrap="square" rtlCol="0">
            <a:spAutoFit/>
          </a:bodyPr>
          <a:lstStyle/>
          <a:p>
            <a:pPr algn="r"/>
            <a:r>
              <a:rPr lang="fr-FR" sz="1600" dirty="0"/>
              <a:t>0</a:t>
            </a:r>
          </a:p>
        </p:txBody>
      </p:sp>
      <p:sp>
        <p:nvSpPr>
          <p:cNvPr id="73" name="ZoneTexte 72"/>
          <p:cNvSpPr txBox="1"/>
          <p:nvPr/>
        </p:nvSpPr>
        <p:spPr>
          <a:xfrm>
            <a:off x="8100392" y="3291830"/>
            <a:ext cx="288032" cy="338554"/>
          </a:xfrm>
          <a:prstGeom prst="rect">
            <a:avLst/>
          </a:prstGeom>
          <a:noFill/>
        </p:spPr>
        <p:txBody>
          <a:bodyPr wrap="square" rtlCol="0">
            <a:spAutoFit/>
          </a:bodyPr>
          <a:lstStyle/>
          <a:p>
            <a:pPr algn="r"/>
            <a:r>
              <a:rPr lang="fr-FR" sz="1600" dirty="0"/>
              <a:t>5</a:t>
            </a:r>
          </a:p>
        </p:txBody>
      </p:sp>
      <p:sp>
        <p:nvSpPr>
          <p:cNvPr id="74" name="ZoneTexte 73"/>
          <p:cNvSpPr txBox="1"/>
          <p:nvPr/>
        </p:nvSpPr>
        <p:spPr>
          <a:xfrm>
            <a:off x="7956376" y="4011910"/>
            <a:ext cx="432048" cy="338554"/>
          </a:xfrm>
          <a:prstGeom prst="rect">
            <a:avLst/>
          </a:prstGeom>
          <a:noFill/>
        </p:spPr>
        <p:txBody>
          <a:bodyPr wrap="square" rtlCol="0">
            <a:spAutoFit/>
          </a:bodyPr>
          <a:lstStyle/>
          <a:p>
            <a:pPr algn="r"/>
            <a:r>
              <a:rPr lang="fr-FR" sz="1600" dirty="0"/>
              <a:t>10</a:t>
            </a:r>
          </a:p>
        </p:txBody>
      </p:sp>
      <p:cxnSp>
        <p:nvCxnSpPr>
          <p:cNvPr id="76" name="Connecteur droit 75"/>
          <p:cNvCxnSpPr/>
          <p:nvPr/>
        </p:nvCxnSpPr>
        <p:spPr>
          <a:xfrm>
            <a:off x="8532440" y="2787774"/>
            <a:ext cx="0" cy="1440160"/>
          </a:xfrm>
          <a:prstGeom prst="line">
            <a:avLst/>
          </a:prstGeom>
        </p:spPr>
        <p:style>
          <a:lnRef idx="1">
            <a:schemeClr val="dk1"/>
          </a:lnRef>
          <a:fillRef idx="0">
            <a:schemeClr val="dk1"/>
          </a:fillRef>
          <a:effectRef idx="0">
            <a:schemeClr val="dk1"/>
          </a:effectRef>
          <a:fontRef idx="minor">
            <a:schemeClr val="tx1"/>
          </a:fontRef>
        </p:style>
      </p:cxnSp>
      <p:cxnSp>
        <p:nvCxnSpPr>
          <p:cNvPr id="78" name="Connecteur droit 77"/>
          <p:cNvCxnSpPr/>
          <p:nvPr/>
        </p:nvCxnSpPr>
        <p:spPr>
          <a:xfrm>
            <a:off x="8316416" y="2787774"/>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Connecteur droit 82"/>
          <p:cNvCxnSpPr/>
          <p:nvPr/>
        </p:nvCxnSpPr>
        <p:spPr>
          <a:xfrm>
            <a:off x="8316416" y="3507854"/>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Connecteur droit 83"/>
          <p:cNvCxnSpPr/>
          <p:nvPr/>
        </p:nvCxnSpPr>
        <p:spPr>
          <a:xfrm>
            <a:off x="8316416" y="4227934"/>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85" name="Ellipse 84"/>
          <p:cNvSpPr/>
          <p:nvPr/>
        </p:nvSpPr>
        <p:spPr>
          <a:xfrm>
            <a:off x="8460432" y="3939902"/>
            <a:ext cx="144016" cy="144016"/>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a:p>
        </p:txBody>
      </p:sp>
      <p:sp>
        <p:nvSpPr>
          <p:cNvPr id="86" name="ZoneTexte 85"/>
          <p:cNvSpPr txBox="1"/>
          <p:nvPr/>
        </p:nvSpPr>
        <p:spPr>
          <a:xfrm>
            <a:off x="3275856" y="2859782"/>
            <a:ext cx="864096" cy="369332"/>
          </a:xfrm>
          <a:prstGeom prst="rect">
            <a:avLst/>
          </a:prstGeom>
          <a:noFill/>
        </p:spPr>
        <p:txBody>
          <a:bodyPr wrap="square" rtlCol="0">
            <a:spAutoFit/>
          </a:bodyPr>
          <a:lstStyle/>
          <a:p>
            <a:r>
              <a:rPr lang="fr-FR" i="1" dirty="0">
                <a:solidFill>
                  <a:srgbClr val="4F81BD"/>
                </a:solidFill>
              </a:rPr>
              <a:t>En B1 :</a:t>
            </a:r>
          </a:p>
        </p:txBody>
      </p:sp>
      <p:sp>
        <p:nvSpPr>
          <p:cNvPr id="87" name="ZoneTexte 86"/>
          <p:cNvSpPr txBox="1"/>
          <p:nvPr/>
        </p:nvSpPr>
        <p:spPr>
          <a:xfrm>
            <a:off x="5652120" y="3219822"/>
            <a:ext cx="72008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0</a:t>
            </a:r>
          </a:p>
        </p:txBody>
      </p:sp>
      <p:sp>
        <p:nvSpPr>
          <p:cNvPr id="88" name="ZoneTexte 87"/>
          <p:cNvSpPr txBox="1"/>
          <p:nvPr/>
        </p:nvSpPr>
        <p:spPr>
          <a:xfrm>
            <a:off x="5220072" y="3579862"/>
            <a:ext cx="1656184" cy="307777"/>
          </a:xfrm>
          <a:prstGeom prst="rect">
            <a:avLst/>
          </a:prstGeom>
          <a:noFill/>
        </p:spPr>
        <p:txBody>
          <a:bodyPr wrap="square" rtlCol="0">
            <a:spAutoFit/>
          </a:bodyPr>
          <a:lstStyle/>
          <a:p>
            <a:pPr algn="ctr"/>
            <a:r>
              <a:rPr lang="fr-FR" sz="1400" dirty="0"/>
              <a:t>Valeur Exacte</a:t>
            </a:r>
          </a:p>
        </p:txBody>
      </p:sp>
      <p:sp>
        <p:nvSpPr>
          <p:cNvPr id="89" name="ZoneTexte 88"/>
          <p:cNvSpPr txBox="1"/>
          <p:nvPr/>
        </p:nvSpPr>
        <p:spPr>
          <a:xfrm>
            <a:off x="5652120" y="4011910"/>
            <a:ext cx="72008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-1</a:t>
            </a:r>
          </a:p>
        </p:txBody>
      </p:sp>
      <p:sp>
        <p:nvSpPr>
          <p:cNvPr id="94" name="ZoneTexte 93"/>
          <p:cNvSpPr txBox="1"/>
          <p:nvPr/>
        </p:nvSpPr>
        <p:spPr>
          <a:xfrm>
            <a:off x="6444208" y="2283718"/>
            <a:ext cx="1080120" cy="369332"/>
          </a:xfrm>
          <a:prstGeom prst="rect">
            <a:avLst/>
          </a:prstGeom>
          <a:noFill/>
        </p:spPr>
        <p:txBody>
          <a:bodyPr wrap="square" rtlCol="0">
            <a:spAutoFit/>
          </a:bodyPr>
          <a:lstStyle/>
          <a:p>
            <a:r>
              <a:rPr lang="fr-FR" i="1" dirty="0">
                <a:solidFill>
                  <a:srgbClr val="4F81BD"/>
                </a:solidFill>
              </a:rPr>
              <a:t>Donne 2</a:t>
            </a:r>
          </a:p>
        </p:txBody>
      </p:sp>
      <p:sp>
        <p:nvSpPr>
          <p:cNvPr id="95" name="ZoneTexte 94"/>
          <p:cNvSpPr txBox="1"/>
          <p:nvPr/>
        </p:nvSpPr>
        <p:spPr>
          <a:xfrm>
            <a:off x="6444208" y="3291830"/>
            <a:ext cx="1368152" cy="369332"/>
          </a:xfrm>
          <a:prstGeom prst="rect">
            <a:avLst/>
          </a:prstGeom>
          <a:noFill/>
        </p:spPr>
        <p:txBody>
          <a:bodyPr wrap="square" rtlCol="0">
            <a:spAutoFit/>
          </a:bodyPr>
          <a:lstStyle/>
          <a:p>
            <a:r>
              <a:rPr lang="fr-FR" i="1" dirty="0">
                <a:solidFill>
                  <a:srgbClr val="4F81BD"/>
                </a:solidFill>
              </a:rPr>
              <a:t>Donne #N/A</a:t>
            </a:r>
          </a:p>
        </p:txBody>
      </p:sp>
      <p:sp>
        <p:nvSpPr>
          <p:cNvPr id="97" name="ZoneTexte 96"/>
          <p:cNvSpPr txBox="1"/>
          <p:nvPr/>
        </p:nvSpPr>
        <p:spPr>
          <a:xfrm>
            <a:off x="5220072" y="4353366"/>
            <a:ext cx="1656184" cy="738664"/>
          </a:xfrm>
          <a:prstGeom prst="rect">
            <a:avLst/>
          </a:prstGeom>
          <a:noFill/>
        </p:spPr>
        <p:txBody>
          <a:bodyPr wrap="square" rtlCol="0">
            <a:spAutoFit/>
          </a:bodyPr>
          <a:lstStyle/>
          <a:p>
            <a:pPr algn="ctr"/>
            <a:r>
              <a:rPr lang="fr-FR" sz="1400" dirty="0"/>
              <a:t>(en restant) supérieur à la valeur suivante</a:t>
            </a:r>
          </a:p>
        </p:txBody>
      </p:sp>
      <p:sp>
        <p:nvSpPr>
          <p:cNvPr id="98" name="ZoneTexte 97"/>
          <p:cNvSpPr txBox="1"/>
          <p:nvPr/>
        </p:nvSpPr>
        <p:spPr>
          <a:xfrm>
            <a:off x="6372200" y="4083918"/>
            <a:ext cx="1368152" cy="369332"/>
          </a:xfrm>
          <a:prstGeom prst="rect">
            <a:avLst/>
          </a:prstGeom>
          <a:noFill/>
        </p:spPr>
        <p:txBody>
          <a:bodyPr wrap="square" rtlCol="0">
            <a:spAutoFit/>
          </a:bodyPr>
          <a:lstStyle/>
          <a:p>
            <a:r>
              <a:rPr lang="fr-FR" i="1" dirty="0">
                <a:solidFill>
                  <a:srgbClr val="4F81BD"/>
                </a:solidFill>
              </a:rPr>
              <a:t>Donne #N/A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4"/>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1"/>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2"/>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5"/>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7"/>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8"/>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8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53"/>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8"/>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72"/>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73"/>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7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78"/>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83"/>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84"/>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85"/>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61"/>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60"/>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94"/>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71"/>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74"/>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87"/>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88"/>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95"/>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89"/>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98"/>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3" grpId="0" animBg="1"/>
      <p:bldP spid="34" grpId="0" animBg="1"/>
      <p:bldP spid="35" grpId="0"/>
      <p:bldP spid="36" grpId="0"/>
      <p:bldP spid="37" grpId="0" animBg="1"/>
      <p:bldP spid="38" grpId="0" animBg="1"/>
      <p:bldP spid="39" grpId="0" animBg="1"/>
      <p:bldP spid="40" grpId="0"/>
      <p:bldP spid="41" grpId="0"/>
      <p:bldP spid="42" grpId="0"/>
      <p:bldP spid="44" grpId="0"/>
      <p:bldP spid="50" grpId="0" animBg="1"/>
      <p:bldP spid="51" grpId="0"/>
      <p:bldP spid="55" grpId="0" animBg="1"/>
      <p:bldP spid="56" grpId="0"/>
      <p:bldP spid="63" grpId="0"/>
      <p:bldP spid="65" grpId="0"/>
      <p:bldP spid="68" grpId="0"/>
      <p:bldP spid="45" grpId="0" animBg="1"/>
      <p:bldP spid="46" grpId="0"/>
      <p:bldP spid="47" grpId="0" animBg="1"/>
      <p:bldP spid="48" grpId="0" animBg="1"/>
      <p:bldP spid="53" grpId="0"/>
      <p:bldP spid="59" grpId="0"/>
      <p:bldP spid="60" grpId="0" animBg="1"/>
      <p:bldP spid="61" grpId="0"/>
      <p:bldP spid="71" grpId="0"/>
      <p:bldP spid="72" grpId="0"/>
      <p:bldP spid="73" grpId="0"/>
      <p:bldP spid="74" grpId="0"/>
      <p:bldP spid="85" grpId="0" animBg="1"/>
      <p:bldP spid="86" grpId="0"/>
      <p:bldP spid="87" grpId="0" animBg="1"/>
      <p:bldP spid="88" grpId="0"/>
      <p:bldP spid="89" grpId="0" animBg="1"/>
      <p:bldP spid="94" grpId="0"/>
      <p:bldP spid="95" grpId="0"/>
      <p:bldP spid="97" grpId="0"/>
      <p:bldP spid="9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Flèche vers le bas 112"/>
          <p:cNvSpPr/>
          <p:nvPr/>
        </p:nvSpPr>
        <p:spPr>
          <a:xfrm rot="16200000">
            <a:off x="5364088" y="-308570"/>
            <a:ext cx="1008112" cy="5904656"/>
          </a:xfrm>
          <a:prstGeom prst="downArrow">
            <a:avLst/>
          </a:prstGeom>
          <a:solidFill>
            <a:srgbClr val="C00000">
              <a:alpha val="6784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2" name="Flèche vers le bas 111"/>
          <p:cNvSpPr/>
          <p:nvPr/>
        </p:nvSpPr>
        <p:spPr>
          <a:xfrm>
            <a:off x="2123728" y="2787774"/>
            <a:ext cx="1008112" cy="2016224"/>
          </a:xfrm>
          <a:prstGeom prst="downArrow">
            <a:avLst/>
          </a:prstGeom>
          <a:solidFill>
            <a:srgbClr val="008000">
              <a:alpha val="6784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734481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RECHERCHE à 2 dimensions (INDEX + EQUIV </a:t>
            </a:r>
            <a:r>
              <a:rPr lang="fr-FR" sz="1600" dirty="0">
                <a:solidFill>
                  <a:schemeClr val="accent1">
                    <a:lumMod val="75000"/>
                  </a:schemeClr>
                </a:solidFill>
                <a:latin typeface="Arial Black" pitchFamily="34" charset="0"/>
              </a:rPr>
              <a:t>ou MATCH</a:t>
            </a:r>
            <a:r>
              <a:rPr lang="fr-FR" dirty="0">
                <a:solidFill>
                  <a:schemeClr val="accent1">
                    <a:lumMod val="75000"/>
                  </a:schemeClr>
                </a:solidFill>
                <a:latin typeface="Arial Black" pitchFamily="34" charset="0"/>
              </a:rPr>
              <a:t>)</a:t>
            </a:r>
          </a:p>
          <a:p>
            <a:r>
              <a:rPr lang="fr-FR" sz="1400" dirty="0">
                <a:latin typeface="Arial Black" pitchFamily="34" charset="0"/>
              </a:rPr>
              <a:t>Assemblage</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3b</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6" name="ZoneTexte 65"/>
          <p:cNvSpPr txBox="1"/>
          <p:nvPr/>
        </p:nvSpPr>
        <p:spPr>
          <a:xfrm>
            <a:off x="3275856" y="2483207"/>
            <a:ext cx="936104" cy="369332"/>
          </a:xfrm>
          <a:prstGeom prst="rect">
            <a:avLst/>
          </a:prstGeom>
          <a:solidFill>
            <a:schemeClr val="bg1"/>
          </a:solidFill>
          <a:ln>
            <a:solidFill>
              <a:schemeClr val="tx1"/>
            </a:solidFill>
          </a:ln>
        </p:spPr>
        <p:txBody>
          <a:bodyPr wrap="square" rtlCol="0">
            <a:spAutoFit/>
          </a:bodyPr>
          <a:lstStyle/>
          <a:p>
            <a:pPr algn="ctr"/>
            <a:r>
              <a:rPr lang="fr-FR" dirty="0"/>
              <a:t>1981</a:t>
            </a:r>
          </a:p>
        </p:txBody>
      </p:sp>
      <p:sp>
        <p:nvSpPr>
          <p:cNvPr id="67" name="ZoneTexte 66"/>
          <p:cNvSpPr txBox="1"/>
          <p:nvPr/>
        </p:nvSpPr>
        <p:spPr>
          <a:xfrm>
            <a:off x="4283968" y="2483207"/>
            <a:ext cx="936104" cy="369332"/>
          </a:xfrm>
          <a:prstGeom prst="rect">
            <a:avLst/>
          </a:prstGeom>
          <a:solidFill>
            <a:schemeClr val="bg1"/>
          </a:solidFill>
          <a:ln>
            <a:solidFill>
              <a:schemeClr val="tx1"/>
            </a:solidFill>
          </a:ln>
        </p:spPr>
        <p:txBody>
          <a:bodyPr wrap="square" rtlCol="0">
            <a:spAutoFit/>
          </a:bodyPr>
          <a:lstStyle/>
          <a:p>
            <a:pPr algn="ctr"/>
            <a:r>
              <a:rPr lang="fr-FR" dirty="0"/>
              <a:t>1982</a:t>
            </a:r>
          </a:p>
        </p:txBody>
      </p:sp>
      <p:sp>
        <p:nvSpPr>
          <p:cNvPr id="69" name="ZoneTexte 68"/>
          <p:cNvSpPr txBox="1"/>
          <p:nvPr/>
        </p:nvSpPr>
        <p:spPr>
          <a:xfrm>
            <a:off x="5292080" y="2483207"/>
            <a:ext cx="936104" cy="369332"/>
          </a:xfrm>
          <a:prstGeom prst="rect">
            <a:avLst/>
          </a:prstGeom>
          <a:solidFill>
            <a:schemeClr val="bg1"/>
          </a:solidFill>
          <a:ln>
            <a:solidFill>
              <a:schemeClr val="tx1"/>
            </a:solidFill>
          </a:ln>
        </p:spPr>
        <p:txBody>
          <a:bodyPr wrap="square" rtlCol="0">
            <a:spAutoFit/>
          </a:bodyPr>
          <a:lstStyle/>
          <a:p>
            <a:pPr algn="ctr"/>
            <a:r>
              <a:rPr lang="fr-FR" dirty="0"/>
              <a:t>1983</a:t>
            </a:r>
          </a:p>
        </p:txBody>
      </p:sp>
      <p:sp>
        <p:nvSpPr>
          <p:cNvPr id="70" name="ZoneTexte 69"/>
          <p:cNvSpPr txBox="1"/>
          <p:nvPr/>
        </p:nvSpPr>
        <p:spPr>
          <a:xfrm>
            <a:off x="6300192" y="2483207"/>
            <a:ext cx="936104" cy="369332"/>
          </a:xfrm>
          <a:prstGeom prst="rect">
            <a:avLst/>
          </a:prstGeom>
          <a:solidFill>
            <a:schemeClr val="bg1"/>
          </a:solidFill>
          <a:ln>
            <a:solidFill>
              <a:schemeClr val="tx1"/>
            </a:solidFill>
          </a:ln>
        </p:spPr>
        <p:txBody>
          <a:bodyPr wrap="square" rtlCol="0">
            <a:spAutoFit/>
          </a:bodyPr>
          <a:lstStyle/>
          <a:p>
            <a:pPr algn="ctr"/>
            <a:r>
              <a:rPr lang="fr-FR" dirty="0"/>
              <a:t>1984</a:t>
            </a:r>
          </a:p>
        </p:txBody>
      </p:sp>
      <p:sp>
        <p:nvSpPr>
          <p:cNvPr id="75" name="ZoneTexte 74"/>
          <p:cNvSpPr txBox="1"/>
          <p:nvPr/>
        </p:nvSpPr>
        <p:spPr>
          <a:xfrm>
            <a:off x="2123728" y="2915255"/>
            <a:ext cx="1008112" cy="369332"/>
          </a:xfrm>
          <a:prstGeom prst="rect">
            <a:avLst/>
          </a:prstGeom>
          <a:solidFill>
            <a:schemeClr val="bg1"/>
          </a:solidFill>
          <a:ln>
            <a:solidFill>
              <a:schemeClr val="tx1"/>
            </a:solidFill>
          </a:ln>
        </p:spPr>
        <p:txBody>
          <a:bodyPr wrap="square" rtlCol="0">
            <a:spAutoFit/>
          </a:bodyPr>
          <a:lstStyle/>
          <a:p>
            <a:pPr algn="ctr"/>
            <a:r>
              <a:rPr lang="fr-FR" dirty="0"/>
              <a:t>Caen</a:t>
            </a:r>
          </a:p>
        </p:txBody>
      </p:sp>
      <p:sp>
        <p:nvSpPr>
          <p:cNvPr id="77" name="ZoneTexte 76"/>
          <p:cNvSpPr txBox="1"/>
          <p:nvPr/>
        </p:nvSpPr>
        <p:spPr>
          <a:xfrm>
            <a:off x="2123728" y="3779351"/>
            <a:ext cx="1008112" cy="369332"/>
          </a:xfrm>
          <a:prstGeom prst="rect">
            <a:avLst/>
          </a:prstGeom>
          <a:solidFill>
            <a:schemeClr val="bg1"/>
          </a:solidFill>
          <a:ln>
            <a:solidFill>
              <a:schemeClr val="tx1"/>
            </a:solidFill>
          </a:ln>
        </p:spPr>
        <p:txBody>
          <a:bodyPr wrap="square" rtlCol="0">
            <a:spAutoFit/>
          </a:bodyPr>
          <a:lstStyle/>
          <a:p>
            <a:pPr algn="ctr"/>
            <a:r>
              <a:rPr lang="fr-FR" dirty="0"/>
              <a:t>St Lo</a:t>
            </a:r>
          </a:p>
        </p:txBody>
      </p:sp>
      <p:sp>
        <p:nvSpPr>
          <p:cNvPr id="79" name="ZoneTexte 78"/>
          <p:cNvSpPr txBox="1"/>
          <p:nvPr/>
        </p:nvSpPr>
        <p:spPr>
          <a:xfrm>
            <a:off x="2123728" y="3347303"/>
            <a:ext cx="1008112" cy="369332"/>
          </a:xfrm>
          <a:prstGeom prst="rect">
            <a:avLst/>
          </a:prstGeom>
          <a:solidFill>
            <a:schemeClr val="bg1"/>
          </a:solidFill>
          <a:ln>
            <a:solidFill>
              <a:schemeClr val="tx1"/>
            </a:solidFill>
          </a:ln>
        </p:spPr>
        <p:txBody>
          <a:bodyPr wrap="square" rtlCol="0">
            <a:spAutoFit/>
          </a:bodyPr>
          <a:lstStyle/>
          <a:p>
            <a:pPr algn="ctr"/>
            <a:r>
              <a:rPr lang="fr-FR" dirty="0"/>
              <a:t>Alençon</a:t>
            </a:r>
          </a:p>
        </p:txBody>
      </p:sp>
      <p:sp>
        <p:nvSpPr>
          <p:cNvPr id="80" name="ZoneTexte 79"/>
          <p:cNvSpPr txBox="1"/>
          <p:nvPr/>
        </p:nvSpPr>
        <p:spPr>
          <a:xfrm>
            <a:off x="7308304" y="2483207"/>
            <a:ext cx="936104" cy="369332"/>
          </a:xfrm>
          <a:prstGeom prst="rect">
            <a:avLst/>
          </a:prstGeom>
          <a:solidFill>
            <a:schemeClr val="bg1"/>
          </a:solidFill>
          <a:ln>
            <a:solidFill>
              <a:schemeClr val="tx1"/>
            </a:solidFill>
          </a:ln>
        </p:spPr>
        <p:txBody>
          <a:bodyPr wrap="square" rtlCol="0">
            <a:spAutoFit/>
          </a:bodyPr>
          <a:lstStyle/>
          <a:p>
            <a:pPr algn="ctr"/>
            <a:r>
              <a:rPr lang="fr-FR" dirty="0"/>
              <a:t>1985</a:t>
            </a:r>
          </a:p>
        </p:txBody>
      </p:sp>
      <p:sp>
        <p:nvSpPr>
          <p:cNvPr id="81" name="ZoneTexte 80"/>
          <p:cNvSpPr txBox="1"/>
          <p:nvPr/>
        </p:nvSpPr>
        <p:spPr>
          <a:xfrm>
            <a:off x="3275856" y="2915255"/>
            <a:ext cx="936104" cy="369332"/>
          </a:xfrm>
          <a:prstGeom prst="rect">
            <a:avLst/>
          </a:prstGeom>
          <a:solidFill>
            <a:schemeClr val="bg1"/>
          </a:solidFill>
          <a:ln>
            <a:solidFill>
              <a:schemeClr val="tx1"/>
            </a:solidFill>
          </a:ln>
        </p:spPr>
        <p:txBody>
          <a:bodyPr wrap="square" rtlCol="0">
            <a:spAutoFit/>
          </a:bodyPr>
          <a:lstStyle/>
          <a:p>
            <a:pPr algn="ctr"/>
            <a:r>
              <a:rPr lang="fr-FR" dirty="0"/>
              <a:t>C81</a:t>
            </a:r>
          </a:p>
        </p:txBody>
      </p:sp>
      <p:sp>
        <p:nvSpPr>
          <p:cNvPr id="82" name="ZoneTexte 81"/>
          <p:cNvSpPr txBox="1"/>
          <p:nvPr/>
        </p:nvSpPr>
        <p:spPr>
          <a:xfrm>
            <a:off x="4283968" y="2915255"/>
            <a:ext cx="936104" cy="369332"/>
          </a:xfrm>
          <a:prstGeom prst="rect">
            <a:avLst/>
          </a:prstGeom>
          <a:solidFill>
            <a:schemeClr val="bg1"/>
          </a:solidFill>
          <a:ln>
            <a:solidFill>
              <a:schemeClr val="tx1"/>
            </a:solidFill>
          </a:ln>
        </p:spPr>
        <p:txBody>
          <a:bodyPr wrap="square" rtlCol="0">
            <a:spAutoFit/>
          </a:bodyPr>
          <a:lstStyle/>
          <a:p>
            <a:pPr algn="ctr"/>
            <a:r>
              <a:rPr lang="fr-FR" dirty="0"/>
              <a:t>C82</a:t>
            </a:r>
          </a:p>
        </p:txBody>
      </p:sp>
      <p:sp>
        <p:nvSpPr>
          <p:cNvPr id="90" name="ZoneTexte 89"/>
          <p:cNvSpPr txBox="1"/>
          <p:nvPr/>
        </p:nvSpPr>
        <p:spPr>
          <a:xfrm>
            <a:off x="5292080" y="2915255"/>
            <a:ext cx="936104" cy="369332"/>
          </a:xfrm>
          <a:prstGeom prst="rect">
            <a:avLst/>
          </a:prstGeom>
          <a:solidFill>
            <a:schemeClr val="bg1"/>
          </a:solidFill>
          <a:ln>
            <a:solidFill>
              <a:schemeClr val="tx1"/>
            </a:solidFill>
          </a:ln>
        </p:spPr>
        <p:txBody>
          <a:bodyPr wrap="square" rtlCol="0">
            <a:spAutoFit/>
          </a:bodyPr>
          <a:lstStyle/>
          <a:p>
            <a:pPr algn="ctr"/>
            <a:r>
              <a:rPr lang="fr-FR" dirty="0"/>
              <a:t>C83</a:t>
            </a:r>
          </a:p>
        </p:txBody>
      </p:sp>
      <p:sp>
        <p:nvSpPr>
          <p:cNvPr id="91" name="ZoneTexte 90"/>
          <p:cNvSpPr txBox="1"/>
          <p:nvPr/>
        </p:nvSpPr>
        <p:spPr>
          <a:xfrm>
            <a:off x="7329314" y="2922498"/>
            <a:ext cx="936104" cy="369332"/>
          </a:xfrm>
          <a:prstGeom prst="rect">
            <a:avLst/>
          </a:prstGeom>
          <a:solidFill>
            <a:schemeClr val="bg1"/>
          </a:solidFill>
          <a:ln>
            <a:solidFill>
              <a:schemeClr val="tx1"/>
            </a:solidFill>
          </a:ln>
        </p:spPr>
        <p:txBody>
          <a:bodyPr wrap="square" rtlCol="0">
            <a:spAutoFit/>
          </a:bodyPr>
          <a:lstStyle/>
          <a:p>
            <a:pPr algn="ctr"/>
            <a:r>
              <a:rPr lang="fr-FR" dirty="0"/>
              <a:t>C85</a:t>
            </a:r>
          </a:p>
        </p:txBody>
      </p:sp>
      <p:sp>
        <p:nvSpPr>
          <p:cNvPr id="92" name="ZoneTexte 91"/>
          <p:cNvSpPr txBox="1"/>
          <p:nvPr/>
        </p:nvSpPr>
        <p:spPr>
          <a:xfrm>
            <a:off x="6300192" y="2915255"/>
            <a:ext cx="936104" cy="369332"/>
          </a:xfrm>
          <a:prstGeom prst="rect">
            <a:avLst/>
          </a:prstGeom>
          <a:solidFill>
            <a:schemeClr val="bg1"/>
          </a:solidFill>
          <a:ln>
            <a:solidFill>
              <a:schemeClr val="tx1"/>
            </a:solidFill>
          </a:ln>
        </p:spPr>
        <p:txBody>
          <a:bodyPr wrap="square" rtlCol="0">
            <a:spAutoFit/>
          </a:bodyPr>
          <a:lstStyle/>
          <a:p>
            <a:pPr algn="ctr"/>
            <a:r>
              <a:rPr lang="fr-FR" dirty="0"/>
              <a:t>C84</a:t>
            </a:r>
          </a:p>
        </p:txBody>
      </p:sp>
      <p:sp>
        <p:nvSpPr>
          <p:cNvPr id="93" name="ZoneTexte 92"/>
          <p:cNvSpPr txBox="1"/>
          <p:nvPr/>
        </p:nvSpPr>
        <p:spPr>
          <a:xfrm>
            <a:off x="3275856" y="3347303"/>
            <a:ext cx="936104" cy="369332"/>
          </a:xfrm>
          <a:prstGeom prst="rect">
            <a:avLst/>
          </a:prstGeom>
          <a:solidFill>
            <a:schemeClr val="bg1"/>
          </a:solidFill>
          <a:ln>
            <a:solidFill>
              <a:schemeClr val="tx1"/>
            </a:solidFill>
          </a:ln>
        </p:spPr>
        <p:txBody>
          <a:bodyPr wrap="square" rtlCol="0">
            <a:spAutoFit/>
          </a:bodyPr>
          <a:lstStyle/>
          <a:p>
            <a:pPr algn="ctr"/>
            <a:r>
              <a:rPr lang="fr-FR" dirty="0"/>
              <a:t>A81</a:t>
            </a:r>
          </a:p>
        </p:txBody>
      </p:sp>
      <p:sp>
        <p:nvSpPr>
          <p:cNvPr id="96" name="ZoneTexte 95"/>
          <p:cNvSpPr txBox="1"/>
          <p:nvPr/>
        </p:nvSpPr>
        <p:spPr>
          <a:xfrm>
            <a:off x="4283968" y="3347303"/>
            <a:ext cx="936104" cy="369332"/>
          </a:xfrm>
          <a:prstGeom prst="rect">
            <a:avLst/>
          </a:prstGeom>
          <a:solidFill>
            <a:schemeClr val="bg1"/>
          </a:solidFill>
          <a:ln>
            <a:solidFill>
              <a:schemeClr val="tx1"/>
            </a:solidFill>
          </a:ln>
        </p:spPr>
        <p:txBody>
          <a:bodyPr wrap="square" rtlCol="0">
            <a:spAutoFit/>
          </a:bodyPr>
          <a:lstStyle/>
          <a:p>
            <a:pPr algn="ctr"/>
            <a:r>
              <a:rPr lang="fr-FR" dirty="0"/>
              <a:t>A82</a:t>
            </a:r>
          </a:p>
        </p:txBody>
      </p:sp>
      <p:sp>
        <p:nvSpPr>
          <p:cNvPr id="99" name="ZoneTexte 98"/>
          <p:cNvSpPr txBox="1"/>
          <p:nvPr/>
        </p:nvSpPr>
        <p:spPr>
          <a:xfrm>
            <a:off x="5292080" y="3347303"/>
            <a:ext cx="936104" cy="369332"/>
          </a:xfrm>
          <a:prstGeom prst="rect">
            <a:avLst/>
          </a:prstGeom>
          <a:solidFill>
            <a:schemeClr val="bg1"/>
          </a:solidFill>
          <a:ln>
            <a:solidFill>
              <a:schemeClr val="tx1"/>
            </a:solidFill>
          </a:ln>
        </p:spPr>
        <p:txBody>
          <a:bodyPr wrap="square" rtlCol="0">
            <a:spAutoFit/>
          </a:bodyPr>
          <a:lstStyle/>
          <a:p>
            <a:pPr algn="ctr"/>
            <a:r>
              <a:rPr lang="fr-FR" dirty="0"/>
              <a:t>A83</a:t>
            </a:r>
          </a:p>
        </p:txBody>
      </p:sp>
      <p:sp>
        <p:nvSpPr>
          <p:cNvPr id="100" name="ZoneTexte 99"/>
          <p:cNvSpPr txBox="1"/>
          <p:nvPr/>
        </p:nvSpPr>
        <p:spPr>
          <a:xfrm>
            <a:off x="7329314" y="3354546"/>
            <a:ext cx="936104" cy="369332"/>
          </a:xfrm>
          <a:prstGeom prst="rect">
            <a:avLst/>
          </a:prstGeom>
          <a:solidFill>
            <a:schemeClr val="bg1"/>
          </a:solidFill>
          <a:ln>
            <a:solidFill>
              <a:schemeClr val="tx1"/>
            </a:solidFill>
          </a:ln>
        </p:spPr>
        <p:txBody>
          <a:bodyPr wrap="square" rtlCol="0">
            <a:spAutoFit/>
          </a:bodyPr>
          <a:lstStyle/>
          <a:p>
            <a:pPr algn="ctr"/>
            <a:r>
              <a:rPr lang="fr-FR" dirty="0"/>
              <a:t>A85</a:t>
            </a:r>
          </a:p>
        </p:txBody>
      </p:sp>
      <p:sp>
        <p:nvSpPr>
          <p:cNvPr id="101" name="ZoneTexte 100"/>
          <p:cNvSpPr txBox="1"/>
          <p:nvPr/>
        </p:nvSpPr>
        <p:spPr>
          <a:xfrm>
            <a:off x="6300192" y="3347303"/>
            <a:ext cx="936104" cy="369332"/>
          </a:xfrm>
          <a:prstGeom prst="rect">
            <a:avLst/>
          </a:prstGeom>
          <a:solidFill>
            <a:schemeClr val="bg1"/>
          </a:solidFill>
          <a:ln>
            <a:solidFill>
              <a:schemeClr val="tx1"/>
            </a:solidFill>
          </a:ln>
        </p:spPr>
        <p:txBody>
          <a:bodyPr wrap="square" rtlCol="0">
            <a:spAutoFit/>
          </a:bodyPr>
          <a:lstStyle/>
          <a:p>
            <a:pPr algn="ctr"/>
            <a:r>
              <a:rPr lang="fr-FR" dirty="0"/>
              <a:t>A84</a:t>
            </a:r>
          </a:p>
        </p:txBody>
      </p:sp>
      <p:sp>
        <p:nvSpPr>
          <p:cNvPr id="103" name="ZoneTexte 102"/>
          <p:cNvSpPr txBox="1"/>
          <p:nvPr/>
        </p:nvSpPr>
        <p:spPr>
          <a:xfrm>
            <a:off x="3275856" y="3779351"/>
            <a:ext cx="936104" cy="369332"/>
          </a:xfrm>
          <a:prstGeom prst="rect">
            <a:avLst/>
          </a:prstGeom>
          <a:solidFill>
            <a:schemeClr val="bg1"/>
          </a:solidFill>
          <a:ln>
            <a:solidFill>
              <a:schemeClr val="tx1"/>
            </a:solidFill>
          </a:ln>
        </p:spPr>
        <p:txBody>
          <a:bodyPr wrap="square" rtlCol="0">
            <a:spAutoFit/>
          </a:bodyPr>
          <a:lstStyle/>
          <a:p>
            <a:pPr algn="ctr"/>
            <a:r>
              <a:rPr lang="fr-FR" dirty="0"/>
              <a:t>SL81</a:t>
            </a:r>
          </a:p>
        </p:txBody>
      </p:sp>
      <p:sp>
        <p:nvSpPr>
          <p:cNvPr id="104" name="ZoneTexte 103"/>
          <p:cNvSpPr txBox="1"/>
          <p:nvPr/>
        </p:nvSpPr>
        <p:spPr>
          <a:xfrm>
            <a:off x="4283968" y="3779351"/>
            <a:ext cx="936104" cy="369332"/>
          </a:xfrm>
          <a:prstGeom prst="rect">
            <a:avLst/>
          </a:prstGeom>
          <a:solidFill>
            <a:schemeClr val="bg1"/>
          </a:solidFill>
          <a:ln>
            <a:solidFill>
              <a:schemeClr val="tx1"/>
            </a:solidFill>
          </a:ln>
        </p:spPr>
        <p:txBody>
          <a:bodyPr wrap="square" rtlCol="0">
            <a:spAutoFit/>
          </a:bodyPr>
          <a:lstStyle/>
          <a:p>
            <a:pPr algn="ctr"/>
            <a:r>
              <a:rPr lang="fr-FR" dirty="0"/>
              <a:t>SL82</a:t>
            </a:r>
          </a:p>
        </p:txBody>
      </p:sp>
      <p:sp>
        <p:nvSpPr>
          <p:cNvPr id="105" name="ZoneTexte 104"/>
          <p:cNvSpPr txBox="1"/>
          <p:nvPr/>
        </p:nvSpPr>
        <p:spPr>
          <a:xfrm>
            <a:off x="5292080" y="3779351"/>
            <a:ext cx="936104" cy="369332"/>
          </a:xfrm>
          <a:prstGeom prst="rect">
            <a:avLst/>
          </a:prstGeom>
          <a:solidFill>
            <a:schemeClr val="bg1"/>
          </a:solidFill>
          <a:ln>
            <a:solidFill>
              <a:schemeClr val="tx1"/>
            </a:solidFill>
          </a:ln>
        </p:spPr>
        <p:txBody>
          <a:bodyPr wrap="square" rtlCol="0">
            <a:spAutoFit/>
          </a:bodyPr>
          <a:lstStyle/>
          <a:p>
            <a:pPr algn="ctr"/>
            <a:r>
              <a:rPr lang="fr-FR" dirty="0"/>
              <a:t>SL83</a:t>
            </a:r>
          </a:p>
        </p:txBody>
      </p:sp>
      <p:sp>
        <p:nvSpPr>
          <p:cNvPr id="106" name="ZoneTexte 105"/>
          <p:cNvSpPr txBox="1"/>
          <p:nvPr/>
        </p:nvSpPr>
        <p:spPr>
          <a:xfrm>
            <a:off x="7329314" y="3786594"/>
            <a:ext cx="936104" cy="369332"/>
          </a:xfrm>
          <a:prstGeom prst="rect">
            <a:avLst/>
          </a:prstGeom>
          <a:solidFill>
            <a:schemeClr val="bg1"/>
          </a:solidFill>
          <a:ln>
            <a:solidFill>
              <a:schemeClr val="tx1"/>
            </a:solidFill>
          </a:ln>
        </p:spPr>
        <p:txBody>
          <a:bodyPr wrap="square" rtlCol="0">
            <a:spAutoFit/>
          </a:bodyPr>
          <a:lstStyle/>
          <a:p>
            <a:pPr algn="ctr"/>
            <a:r>
              <a:rPr lang="fr-FR" dirty="0"/>
              <a:t>SL85</a:t>
            </a:r>
          </a:p>
        </p:txBody>
      </p:sp>
      <p:sp>
        <p:nvSpPr>
          <p:cNvPr id="107" name="ZoneTexte 106"/>
          <p:cNvSpPr txBox="1"/>
          <p:nvPr/>
        </p:nvSpPr>
        <p:spPr>
          <a:xfrm>
            <a:off x="6300192" y="3779351"/>
            <a:ext cx="936104" cy="369332"/>
          </a:xfrm>
          <a:prstGeom prst="rect">
            <a:avLst/>
          </a:prstGeom>
          <a:solidFill>
            <a:schemeClr val="bg1"/>
          </a:solidFill>
          <a:ln>
            <a:solidFill>
              <a:schemeClr val="tx1"/>
            </a:solidFill>
          </a:ln>
        </p:spPr>
        <p:txBody>
          <a:bodyPr wrap="square" rtlCol="0">
            <a:spAutoFit/>
          </a:bodyPr>
          <a:lstStyle/>
          <a:p>
            <a:pPr algn="ctr"/>
            <a:r>
              <a:rPr lang="fr-FR" dirty="0"/>
              <a:t>SL84</a:t>
            </a:r>
          </a:p>
        </p:txBody>
      </p:sp>
      <p:sp>
        <p:nvSpPr>
          <p:cNvPr id="108" name="ZoneTexte 107"/>
          <p:cNvSpPr txBox="1"/>
          <p:nvPr/>
        </p:nvSpPr>
        <p:spPr>
          <a:xfrm>
            <a:off x="2483768" y="843558"/>
            <a:ext cx="4464496"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INDEX( </a:t>
            </a:r>
            <a:r>
              <a:rPr lang="fr-FR" b="1" dirty="0">
                <a:solidFill>
                  <a:srgbClr val="3366CC"/>
                </a:solidFill>
              </a:rPr>
              <a:t>Matrice</a:t>
            </a:r>
            <a:r>
              <a:rPr lang="fr-FR" b="1" dirty="0"/>
              <a:t>;</a:t>
            </a:r>
            <a:r>
              <a:rPr lang="fr-FR" b="1" dirty="0" err="1">
                <a:solidFill>
                  <a:srgbClr val="008000"/>
                </a:solidFill>
              </a:rPr>
              <a:t>No_ligne</a:t>
            </a:r>
            <a:r>
              <a:rPr lang="fr-FR" b="1" dirty="0">
                <a:solidFill>
                  <a:srgbClr val="008000"/>
                </a:solidFill>
              </a:rPr>
              <a:t> ?</a:t>
            </a:r>
            <a:r>
              <a:rPr lang="fr-FR" b="1" dirty="0"/>
              <a:t>;[</a:t>
            </a:r>
            <a:r>
              <a:rPr lang="fr-FR" b="1" dirty="0" err="1">
                <a:solidFill>
                  <a:srgbClr val="C00000"/>
                </a:solidFill>
              </a:rPr>
              <a:t>No_colonne</a:t>
            </a:r>
            <a:r>
              <a:rPr lang="fr-FR" b="1" dirty="0">
                <a:solidFill>
                  <a:srgbClr val="C00000"/>
                </a:solidFill>
              </a:rPr>
              <a:t> ?</a:t>
            </a:r>
            <a:r>
              <a:rPr lang="fr-FR" b="1" dirty="0"/>
              <a:t>])</a:t>
            </a:r>
          </a:p>
        </p:txBody>
      </p:sp>
      <p:pic>
        <p:nvPicPr>
          <p:cNvPr id="109" name="Image 108"/>
          <p:cNvPicPr/>
          <p:nvPr/>
        </p:nvPicPr>
        <p:blipFill>
          <a:blip r:embed="rId3" cstate="print">
            <a:clrChange>
              <a:clrFrom>
                <a:srgbClr val="FEF9FB"/>
              </a:clrFrom>
              <a:clrTo>
                <a:srgbClr val="FEF9FB">
                  <a:alpha val="0"/>
                </a:srgbClr>
              </a:clrTo>
            </a:clrChange>
          </a:blip>
          <a:srcRect/>
          <a:stretch>
            <a:fillRect/>
          </a:stretch>
        </p:blipFill>
        <p:spPr bwMode="auto">
          <a:xfrm>
            <a:off x="1691680" y="915566"/>
            <a:ext cx="360040" cy="432048"/>
          </a:xfrm>
          <a:prstGeom prst="rect">
            <a:avLst/>
          </a:prstGeom>
          <a:noFill/>
          <a:ln w="9525">
            <a:noFill/>
            <a:miter lim="800000"/>
            <a:headEnd/>
            <a:tailEnd/>
          </a:ln>
        </p:spPr>
      </p:pic>
      <p:pic>
        <p:nvPicPr>
          <p:cNvPr id="110" name="Image 109"/>
          <p:cNvPicPr/>
          <p:nvPr/>
        </p:nvPicPr>
        <p:blipFill>
          <a:blip r:embed="rId4" cstate="print"/>
          <a:srcRect/>
          <a:stretch>
            <a:fillRect/>
          </a:stretch>
        </p:blipFill>
        <p:spPr bwMode="auto">
          <a:xfrm>
            <a:off x="1331640" y="915566"/>
            <a:ext cx="360040" cy="360040"/>
          </a:xfrm>
          <a:prstGeom prst="rect">
            <a:avLst/>
          </a:prstGeom>
          <a:noFill/>
          <a:ln w="9525">
            <a:noFill/>
            <a:miter lim="800000"/>
            <a:headEnd/>
            <a:tailEnd/>
          </a:ln>
        </p:spPr>
      </p:pic>
      <p:pic>
        <p:nvPicPr>
          <p:cNvPr id="111" name="Image 110"/>
          <p:cNvPicPr/>
          <p:nvPr/>
        </p:nvPicPr>
        <p:blipFill>
          <a:blip r:embed="rId5" cstate="print"/>
          <a:srcRect/>
          <a:stretch>
            <a:fillRect/>
          </a:stretch>
        </p:blipFill>
        <p:spPr bwMode="auto">
          <a:xfrm>
            <a:off x="2051720" y="915566"/>
            <a:ext cx="360040" cy="360040"/>
          </a:xfrm>
          <a:prstGeom prst="rect">
            <a:avLst/>
          </a:prstGeom>
          <a:noFill/>
          <a:ln w="9525">
            <a:noFill/>
            <a:miter lim="800000"/>
            <a:headEnd/>
            <a:tailEnd/>
          </a:ln>
        </p:spPr>
      </p:pic>
      <p:sp>
        <p:nvSpPr>
          <p:cNvPr id="114" name="ZoneTexte 113"/>
          <p:cNvSpPr txBox="1"/>
          <p:nvPr/>
        </p:nvSpPr>
        <p:spPr>
          <a:xfrm>
            <a:off x="8244408" y="2355726"/>
            <a:ext cx="432048" cy="523220"/>
          </a:xfrm>
          <a:prstGeom prst="rect">
            <a:avLst/>
          </a:prstGeom>
          <a:noFill/>
        </p:spPr>
        <p:txBody>
          <a:bodyPr wrap="square" rtlCol="0">
            <a:spAutoFit/>
          </a:bodyPr>
          <a:lstStyle/>
          <a:p>
            <a:r>
              <a:rPr lang="fr-FR" sz="2800" dirty="0">
                <a:solidFill>
                  <a:schemeClr val="bg1"/>
                </a:solidFill>
                <a:latin typeface="Arial Black" pitchFamily="34" charset="0"/>
              </a:rPr>
              <a:t>?</a:t>
            </a:r>
          </a:p>
        </p:txBody>
      </p:sp>
      <p:sp>
        <p:nvSpPr>
          <p:cNvPr id="115" name="ZoneTexte 114"/>
          <p:cNvSpPr txBox="1"/>
          <p:nvPr/>
        </p:nvSpPr>
        <p:spPr>
          <a:xfrm>
            <a:off x="2483768" y="4155926"/>
            <a:ext cx="432048" cy="523220"/>
          </a:xfrm>
          <a:prstGeom prst="rect">
            <a:avLst/>
          </a:prstGeom>
          <a:noFill/>
        </p:spPr>
        <p:txBody>
          <a:bodyPr wrap="square" rtlCol="0">
            <a:spAutoFit/>
          </a:bodyPr>
          <a:lstStyle/>
          <a:p>
            <a:r>
              <a:rPr lang="fr-FR" sz="2800" dirty="0">
                <a:solidFill>
                  <a:schemeClr val="bg1"/>
                </a:solidFill>
                <a:latin typeface="Arial Black" pitchFamily="34" charset="0"/>
              </a:rPr>
              <a:t>?</a:t>
            </a:r>
          </a:p>
        </p:txBody>
      </p:sp>
      <p:sp>
        <p:nvSpPr>
          <p:cNvPr id="116" name="ZoneTexte 115"/>
          <p:cNvSpPr txBox="1"/>
          <p:nvPr/>
        </p:nvSpPr>
        <p:spPr>
          <a:xfrm>
            <a:off x="4355976" y="1860962"/>
            <a:ext cx="3960440" cy="369332"/>
          </a:xfrm>
          <a:prstGeom prst="rect">
            <a:avLst/>
          </a:prstGeom>
          <a:noFill/>
        </p:spPr>
        <p:txBody>
          <a:bodyPr wrap="square" rtlCol="0">
            <a:spAutoFit/>
          </a:bodyPr>
          <a:lstStyle/>
          <a:p>
            <a:r>
              <a:rPr lang="fr-FR" b="1" dirty="0">
                <a:solidFill>
                  <a:srgbClr val="C00000"/>
                </a:solidFill>
              </a:rPr>
              <a:t>=MATCH(</a:t>
            </a:r>
            <a:r>
              <a:rPr lang="fr-FR" b="1" dirty="0" err="1">
                <a:solidFill>
                  <a:srgbClr val="C00000"/>
                </a:solidFill>
              </a:rPr>
              <a:t>année_cherchée;années</a:t>
            </a:r>
            <a:r>
              <a:rPr lang="fr-FR" b="1" dirty="0">
                <a:solidFill>
                  <a:srgbClr val="C00000"/>
                </a:solidFill>
              </a:rPr>
              <a:t>;0</a:t>
            </a:r>
            <a:r>
              <a:rPr lang="fr-FR" dirty="0"/>
              <a:t>)</a:t>
            </a:r>
          </a:p>
        </p:txBody>
      </p:sp>
      <p:sp>
        <p:nvSpPr>
          <p:cNvPr id="117" name="Rectangle 116"/>
          <p:cNvSpPr/>
          <p:nvPr/>
        </p:nvSpPr>
        <p:spPr>
          <a:xfrm>
            <a:off x="3203848" y="2859782"/>
            <a:ext cx="5184576" cy="13681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8" name="ZoneTexte 117"/>
          <p:cNvSpPr txBox="1"/>
          <p:nvPr/>
        </p:nvSpPr>
        <p:spPr>
          <a:xfrm>
            <a:off x="7380312" y="4155926"/>
            <a:ext cx="1008112" cy="369332"/>
          </a:xfrm>
          <a:prstGeom prst="rect">
            <a:avLst/>
          </a:prstGeom>
          <a:noFill/>
        </p:spPr>
        <p:txBody>
          <a:bodyPr wrap="square" rtlCol="0">
            <a:spAutoFit/>
          </a:bodyPr>
          <a:lstStyle/>
          <a:p>
            <a:r>
              <a:rPr lang="fr-FR" b="1" dirty="0"/>
              <a:t>Matrice</a:t>
            </a:r>
          </a:p>
        </p:txBody>
      </p:sp>
      <p:sp>
        <p:nvSpPr>
          <p:cNvPr id="119" name="ZoneTexte 118"/>
          <p:cNvSpPr txBox="1"/>
          <p:nvPr/>
        </p:nvSpPr>
        <p:spPr>
          <a:xfrm>
            <a:off x="323528" y="1851670"/>
            <a:ext cx="3672408" cy="369332"/>
          </a:xfrm>
          <a:prstGeom prst="rect">
            <a:avLst/>
          </a:prstGeom>
          <a:noFill/>
        </p:spPr>
        <p:txBody>
          <a:bodyPr wrap="square" rtlCol="0">
            <a:spAutoFit/>
          </a:bodyPr>
          <a:lstStyle/>
          <a:p>
            <a:pPr algn="r"/>
            <a:r>
              <a:rPr lang="fr-FR" b="1" dirty="0">
                <a:solidFill>
                  <a:srgbClr val="008000"/>
                </a:solidFill>
              </a:rPr>
              <a:t>=MATCH(</a:t>
            </a:r>
            <a:r>
              <a:rPr lang="fr-FR" b="1" dirty="0" err="1">
                <a:solidFill>
                  <a:srgbClr val="008000"/>
                </a:solidFill>
              </a:rPr>
              <a:t>Ville_cherchée;villes</a:t>
            </a:r>
            <a:r>
              <a:rPr lang="fr-FR" b="1" dirty="0">
                <a:solidFill>
                  <a:srgbClr val="008000"/>
                </a:solidFill>
              </a:rPr>
              <a:t>;0</a:t>
            </a:r>
            <a:r>
              <a:rPr lang="fr-FR" dirty="0">
                <a:solidFill>
                  <a:srgbClr val="008000"/>
                </a:solidFill>
              </a:rPr>
              <a:t>)</a:t>
            </a:r>
          </a:p>
        </p:txBody>
      </p:sp>
      <p:sp>
        <p:nvSpPr>
          <p:cNvPr id="120" name="ZoneTexte 119"/>
          <p:cNvSpPr txBox="1"/>
          <p:nvPr/>
        </p:nvSpPr>
        <p:spPr>
          <a:xfrm>
            <a:off x="4499992" y="1500922"/>
            <a:ext cx="3960440" cy="369332"/>
          </a:xfrm>
          <a:prstGeom prst="rect">
            <a:avLst/>
          </a:prstGeom>
          <a:noFill/>
        </p:spPr>
        <p:txBody>
          <a:bodyPr wrap="square" rtlCol="0">
            <a:spAutoFit/>
          </a:bodyPr>
          <a:lstStyle/>
          <a:p>
            <a:r>
              <a:rPr lang="fr-FR" b="1" dirty="0">
                <a:solidFill>
                  <a:srgbClr val="C00000"/>
                </a:solidFill>
              </a:rPr>
              <a:t>=EQUIV(</a:t>
            </a:r>
            <a:r>
              <a:rPr lang="fr-FR" b="1" dirty="0" err="1">
                <a:solidFill>
                  <a:srgbClr val="C00000"/>
                </a:solidFill>
              </a:rPr>
              <a:t>année_cherchée;années</a:t>
            </a:r>
            <a:r>
              <a:rPr lang="fr-FR" b="1" dirty="0">
                <a:solidFill>
                  <a:srgbClr val="C00000"/>
                </a:solidFill>
              </a:rPr>
              <a:t>;0</a:t>
            </a:r>
            <a:r>
              <a:rPr lang="fr-FR" dirty="0"/>
              <a:t>)</a:t>
            </a:r>
          </a:p>
        </p:txBody>
      </p:sp>
      <p:sp>
        <p:nvSpPr>
          <p:cNvPr id="121" name="ZoneTexte 120"/>
          <p:cNvSpPr txBox="1"/>
          <p:nvPr/>
        </p:nvSpPr>
        <p:spPr>
          <a:xfrm>
            <a:off x="323528" y="1491630"/>
            <a:ext cx="3672408" cy="369332"/>
          </a:xfrm>
          <a:prstGeom prst="rect">
            <a:avLst/>
          </a:prstGeom>
          <a:noFill/>
        </p:spPr>
        <p:txBody>
          <a:bodyPr wrap="square" rtlCol="0">
            <a:spAutoFit/>
          </a:bodyPr>
          <a:lstStyle/>
          <a:p>
            <a:pPr algn="r"/>
            <a:r>
              <a:rPr lang="fr-FR" b="1" dirty="0">
                <a:solidFill>
                  <a:srgbClr val="008000"/>
                </a:solidFill>
              </a:rPr>
              <a:t>=EQUIV(</a:t>
            </a:r>
            <a:r>
              <a:rPr lang="fr-FR" b="1" dirty="0" err="1">
                <a:solidFill>
                  <a:srgbClr val="008000"/>
                </a:solidFill>
              </a:rPr>
              <a:t>Ville_cherchée;villes</a:t>
            </a:r>
            <a:r>
              <a:rPr lang="fr-FR" b="1" dirty="0">
                <a:solidFill>
                  <a:srgbClr val="008000"/>
                </a:solidFill>
              </a:rPr>
              <a:t>;0</a:t>
            </a:r>
            <a:r>
              <a:rPr lang="fr-FR" dirty="0">
                <a:solidFill>
                  <a:srgbClr val="008000"/>
                </a:solidFill>
              </a:rPr>
              <a:t>)</a:t>
            </a:r>
          </a:p>
        </p:txBody>
      </p:sp>
      <p:pic>
        <p:nvPicPr>
          <p:cNvPr id="122" name="Image 121"/>
          <p:cNvPicPr/>
          <p:nvPr/>
        </p:nvPicPr>
        <p:blipFill>
          <a:blip r:embed="rId3" cstate="print">
            <a:clrChange>
              <a:clrFrom>
                <a:srgbClr val="FEF9FB"/>
              </a:clrFrom>
              <a:clrTo>
                <a:srgbClr val="FEF9FB">
                  <a:alpha val="0"/>
                </a:srgbClr>
              </a:clrTo>
            </a:clrChange>
          </a:blip>
          <a:srcRect/>
          <a:stretch>
            <a:fillRect/>
          </a:stretch>
        </p:blipFill>
        <p:spPr bwMode="auto">
          <a:xfrm>
            <a:off x="4211960" y="1491630"/>
            <a:ext cx="360040" cy="360040"/>
          </a:xfrm>
          <a:prstGeom prst="rect">
            <a:avLst/>
          </a:prstGeom>
          <a:noFill/>
          <a:ln w="9525">
            <a:noFill/>
            <a:miter lim="800000"/>
            <a:headEnd/>
            <a:tailEnd/>
          </a:ln>
        </p:spPr>
      </p:pic>
      <p:pic>
        <p:nvPicPr>
          <p:cNvPr id="123" name="Image 122"/>
          <p:cNvPicPr/>
          <p:nvPr/>
        </p:nvPicPr>
        <p:blipFill>
          <a:blip r:embed="rId4" cstate="print"/>
          <a:srcRect/>
          <a:stretch>
            <a:fillRect/>
          </a:stretch>
        </p:blipFill>
        <p:spPr bwMode="auto">
          <a:xfrm>
            <a:off x="3923928" y="1551637"/>
            <a:ext cx="288032" cy="300033"/>
          </a:xfrm>
          <a:prstGeom prst="rect">
            <a:avLst/>
          </a:prstGeom>
          <a:noFill/>
          <a:ln w="9525">
            <a:noFill/>
            <a:miter lim="800000"/>
            <a:headEnd/>
            <a:tailEnd/>
          </a:ln>
        </p:spPr>
      </p:pic>
      <p:pic>
        <p:nvPicPr>
          <p:cNvPr id="124" name="Image 123"/>
          <p:cNvPicPr/>
          <p:nvPr/>
        </p:nvPicPr>
        <p:blipFill>
          <a:blip r:embed="rId5" cstate="print"/>
          <a:srcRect/>
          <a:stretch>
            <a:fillRect/>
          </a:stretch>
        </p:blipFill>
        <p:spPr bwMode="auto">
          <a:xfrm>
            <a:off x="4067944" y="1923678"/>
            <a:ext cx="288032" cy="28803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9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9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0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0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0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0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0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0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0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14"/>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15"/>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1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1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1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19"/>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21"/>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22"/>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23"/>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12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120"/>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 grpId="0" animBg="1"/>
      <p:bldP spid="112" grpId="0" animBg="1"/>
      <p:bldP spid="66" grpId="0" animBg="1"/>
      <p:bldP spid="67" grpId="0" animBg="1"/>
      <p:bldP spid="69" grpId="0" animBg="1"/>
      <p:bldP spid="70" grpId="0" animBg="1"/>
      <p:bldP spid="75" grpId="0" animBg="1"/>
      <p:bldP spid="77" grpId="0" animBg="1"/>
      <p:bldP spid="79" grpId="0" animBg="1"/>
      <p:bldP spid="80" grpId="0" animBg="1"/>
      <p:bldP spid="81" grpId="0" animBg="1"/>
      <p:bldP spid="82" grpId="0" animBg="1"/>
      <p:bldP spid="90" grpId="0" animBg="1"/>
      <p:bldP spid="91" grpId="0" animBg="1"/>
      <p:bldP spid="92" grpId="0" animBg="1"/>
      <p:bldP spid="93" grpId="0" animBg="1"/>
      <p:bldP spid="96" grpId="0" animBg="1"/>
      <p:bldP spid="99" grpId="0" animBg="1"/>
      <p:bldP spid="100" grpId="0" animBg="1"/>
      <p:bldP spid="101" grpId="0" animBg="1"/>
      <p:bldP spid="103" grpId="0" animBg="1"/>
      <p:bldP spid="104" grpId="0" animBg="1"/>
      <p:bldP spid="105" grpId="0" animBg="1"/>
      <p:bldP spid="106" grpId="0" animBg="1"/>
      <p:bldP spid="107" grpId="0" animBg="1"/>
      <p:bldP spid="108" grpId="0" animBg="1"/>
      <p:bldP spid="114" grpId="0"/>
      <p:bldP spid="115" grpId="0"/>
      <p:bldP spid="116" grpId="0"/>
      <p:bldP spid="117" grpId="0" animBg="1"/>
      <p:bldP spid="118" grpId="0"/>
      <p:bldP spid="119" grpId="0"/>
      <p:bldP spid="120" grpId="0"/>
      <p:bldP spid="12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F0E2F14E-F024-F185-9625-0471AA4C6147}"/>
              </a:ext>
            </a:extLst>
          </p:cNvPr>
          <p:cNvGrpSpPr/>
          <p:nvPr/>
        </p:nvGrpSpPr>
        <p:grpSpPr>
          <a:xfrm>
            <a:off x="6084168" y="51470"/>
            <a:ext cx="3096344" cy="5092030"/>
            <a:chOff x="6084168" y="51470"/>
            <a:chExt cx="3096344" cy="5092030"/>
          </a:xfrm>
        </p:grpSpPr>
        <p:sp>
          <p:nvSpPr>
            <p:cNvPr id="3" name="Triangle isocèle 2">
              <a:extLst>
                <a:ext uri="{FF2B5EF4-FFF2-40B4-BE49-F238E27FC236}">
                  <a16:creationId xmlns:a16="http://schemas.microsoft.com/office/drawing/2014/main" id="{5FD826C9-02FC-0B50-D681-E6506F3A01D4}"/>
                </a:ext>
              </a:extLst>
            </p:cNvPr>
            <p:cNvSpPr/>
            <p:nvPr/>
          </p:nvSpPr>
          <p:spPr>
            <a:xfrm>
              <a:off x="6084168" y="51470"/>
              <a:ext cx="3096344" cy="5092030"/>
            </a:xfrm>
            <a:prstGeom prst="triangle">
              <a:avLst>
                <a:gd name="adj" fmla="val 996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descr="Une image contenant texte&#10;&#10;Description générée automatiquement">
              <a:hlinkClick r:id="rId2"/>
              <a:extLst>
                <a:ext uri="{FF2B5EF4-FFF2-40B4-BE49-F238E27FC236}">
                  <a16:creationId xmlns:a16="http://schemas.microsoft.com/office/drawing/2014/main" id="{4AAA6A70-84B4-0EC2-F31B-955F78274C52}"/>
                </a:ext>
              </a:extLst>
            </p:cNvPr>
            <p:cNvPicPr>
              <a:picLocks noChangeAspect="1"/>
            </p:cNvPicPr>
            <p:nvPr/>
          </p:nvPicPr>
          <p:blipFill>
            <a:blip r:embed="rId3">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524328" y="2679762"/>
              <a:ext cx="1368152" cy="1368152"/>
            </a:xfrm>
            <a:prstGeom prst="rect">
              <a:avLst/>
            </a:prstGeom>
          </p:spPr>
        </p:pic>
      </p:grpSp>
      <p:sp>
        <p:nvSpPr>
          <p:cNvPr id="61" name="Rectangle à coins arrondis 60"/>
          <p:cNvSpPr/>
          <p:nvPr/>
        </p:nvSpPr>
        <p:spPr>
          <a:xfrm>
            <a:off x="1763688" y="3075806"/>
            <a:ext cx="792088" cy="792088"/>
          </a:xfrm>
          <a:prstGeom prst="roundRect">
            <a:avLst/>
          </a:prstGeom>
          <a:solidFill>
            <a:schemeClr val="accent1">
              <a:lumMod val="50000"/>
            </a:schemeClr>
          </a:solidFill>
          <a:effectLst>
            <a:outerShdw blurRad="50800" dist="38100" dir="2700000" sx="123000" sy="123000" algn="t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51" name="Rectangle à coins arrondis 50"/>
          <p:cNvSpPr/>
          <p:nvPr/>
        </p:nvSpPr>
        <p:spPr>
          <a:xfrm>
            <a:off x="1979712" y="1779662"/>
            <a:ext cx="648072" cy="576064"/>
          </a:xfrm>
          <a:prstGeom prst="roundRect">
            <a:avLst/>
          </a:prstGeom>
          <a:solidFill>
            <a:schemeClr val="tx2">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70" name="ZoneTexte 69"/>
          <p:cNvSpPr txBox="1"/>
          <p:nvPr/>
        </p:nvSpPr>
        <p:spPr>
          <a:xfrm>
            <a:off x="7380312" y="3819693"/>
            <a:ext cx="1944216" cy="1200329"/>
          </a:xfrm>
          <a:prstGeom prst="rect">
            <a:avLst/>
          </a:prstGeom>
          <a:noFill/>
        </p:spPr>
        <p:txBody>
          <a:bodyPr wrap="square" rtlCol="0">
            <a:spAutoFit/>
          </a:bodyPr>
          <a:lstStyle/>
          <a:p>
            <a:r>
              <a:rPr lang="fr-FR" sz="2400" dirty="0">
                <a:solidFill>
                  <a:schemeClr val="bg1"/>
                </a:solidFill>
                <a:latin typeface="Arial Black" pitchFamily="34" charset="0"/>
              </a:rPr>
              <a:t>Etape </a:t>
            </a:r>
            <a:r>
              <a:rPr lang="fr-FR" sz="7200" dirty="0">
                <a:solidFill>
                  <a:schemeClr val="bg1"/>
                </a:solidFill>
                <a:latin typeface="Arial Black" pitchFamily="34" charset="0"/>
              </a:rPr>
              <a:t>3</a:t>
            </a:r>
            <a:endParaRPr lang="fr-FR" sz="2400" dirty="0">
              <a:solidFill>
                <a:schemeClr val="bg1"/>
              </a:solidFill>
              <a:latin typeface="Arial Black" pitchFamily="34" charset="0"/>
            </a:endParaRPr>
          </a:p>
        </p:txBody>
      </p:sp>
      <p:sp>
        <p:nvSpPr>
          <p:cNvPr id="79" name="ZoneTexte 78"/>
          <p:cNvSpPr txBox="1"/>
          <p:nvPr/>
        </p:nvSpPr>
        <p:spPr>
          <a:xfrm>
            <a:off x="1979712" y="1707654"/>
            <a:ext cx="432048" cy="523220"/>
          </a:xfrm>
          <a:prstGeom prst="rect">
            <a:avLst/>
          </a:prstGeom>
          <a:noFill/>
        </p:spPr>
        <p:txBody>
          <a:bodyPr wrap="square" rtlCol="0">
            <a:spAutoFit/>
          </a:bodyPr>
          <a:lstStyle/>
          <a:p>
            <a:r>
              <a:rPr lang="fr-FR" sz="2800" dirty="0">
                <a:solidFill>
                  <a:schemeClr val="accent1">
                    <a:lumMod val="40000"/>
                    <a:lumOff val="60000"/>
                  </a:schemeClr>
                </a:solidFill>
                <a:latin typeface="Arial Black" pitchFamily="34" charset="0"/>
              </a:rPr>
              <a:t>a</a:t>
            </a:r>
          </a:p>
        </p:txBody>
      </p:sp>
      <p:sp>
        <p:nvSpPr>
          <p:cNvPr id="80" name="ZoneTexte 79"/>
          <p:cNvSpPr txBox="1"/>
          <p:nvPr/>
        </p:nvSpPr>
        <p:spPr>
          <a:xfrm>
            <a:off x="1835696" y="3003798"/>
            <a:ext cx="432048" cy="646331"/>
          </a:xfrm>
          <a:prstGeom prst="rect">
            <a:avLst/>
          </a:prstGeom>
          <a:noFill/>
          <a:effectLst>
            <a:outerShdw blurRad="50800" dist="38100" dir="2700000" sx="123000" sy="123000" algn="tl" rotWithShape="0">
              <a:prstClr val="black">
                <a:alpha val="40000"/>
              </a:prstClr>
            </a:outerShdw>
          </a:effectLst>
        </p:spPr>
        <p:txBody>
          <a:bodyPr wrap="square" rtlCol="0">
            <a:spAutoFit/>
          </a:bodyPr>
          <a:lstStyle/>
          <a:p>
            <a:r>
              <a:rPr lang="fr-FR" sz="3600" dirty="0">
                <a:solidFill>
                  <a:schemeClr val="bg1">
                    <a:lumMod val="95000"/>
                  </a:schemeClr>
                </a:solidFill>
                <a:latin typeface="Arial Black" pitchFamily="34" charset="0"/>
              </a:rPr>
              <a:t>c</a:t>
            </a:r>
          </a:p>
        </p:txBody>
      </p:sp>
      <p:sp>
        <p:nvSpPr>
          <p:cNvPr id="17" name="Rectangle à coins arrondis 16"/>
          <p:cNvSpPr/>
          <p:nvPr/>
        </p:nvSpPr>
        <p:spPr>
          <a:xfrm>
            <a:off x="1979712" y="2427734"/>
            <a:ext cx="648072" cy="57606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18" name="ZoneTexte 17"/>
          <p:cNvSpPr txBox="1"/>
          <p:nvPr/>
        </p:nvSpPr>
        <p:spPr>
          <a:xfrm>
            <a:off x="1979712" y="2355726"/>
            <a:ext cx="432048" cy="523220"/>
          </a:xfrm>
          <a:prstGeom prst="rect">
            <a:avLst/>
          </a:prstGeom>
          <a:noFill/>
        </p:spPr>
        <p:txBody>
          <a:bodyPr wrap="square" rtlCol="0">
            <a:spAutoFit/>
          </a:bodyPr>
          <a:lstStyle/>
          <a:p>
            <a:r>
              <a:rPr lang="fr-FR" sz="2800" dirty="0">
                <a:solidFill>
                  <a:schemeClr val="accent1">
                    <a:lumMod val="60000"/>
                    <a:lumOff val="40000"/>
                  </a:schemeClr>
                </a:solidFill>
                <a:latin typeface="Arial Black" pitchFamily="34" charset="0"/>
              </a:rPr>
              <a:t>b</a:t>
            </a:r>
          </a:p>
        </p:txBody>
      </p:sp>
      <p:sp>
        <p:nvSpPr>
          <p:cNvPr id="19" name="ZoneTexte 18"/>
          <p:cNvSpPr txBox="1"/>
          <p:nvPr/>
        </p:nvSpPr>
        <p:spPr>
          <a:xfrm>
            <a:off x="8748464" y="4155926"/>
            <a:ext cx="432048" cy="646331"/>
          </a:xfrm>
          <a:prstGeom prst="rect">
            <a:avLst/>
          </a:prstGeom>
          <a:noFill/>
          <a:effectLst>
            <a:outerShdw blurRad="50800" dist="38100" dir="2700000" sx="123000" sy="123000" algn="tl" rotWithShape="0">
              <a:prstClr val="black">
                <a:alpha val="40000"/>
              </a:prstClr>
            </a:outerShdw>
          </a:effectLst>
        </p:spPr>
        <p:txBody>
          <a:bodyPr wrap="square" rtlCol="0">
            <a:spAutoFit/>
          </a:bodyPr>
          <a:lstStyle/>
          <a:p>
            <a:r>
              <a:rPr lang="fr-FR" sz="3600" dirty="0">
                <a:solidFill>
                  <a:schemeClr val="accent1">
                    <a:lumMod val="75000"/>
                  </a:schemeClr>
                </a:solidFill>
                <a:latin typeface="Arial Black" pitchFamily="34" charset="0"/>
              </a:rPr>
              <a:t>c</a:t>
            </a:r>
          </a:p>
        </p:txBody>
      </p:sp>
      <p:sp>
        <p:nvSpPr>
          <p:cNvPr id="20" name="Rectangle 19"/>
          <p:cNvSpPr/>
          <p:nvPr/>
        </p:nvSpPr>
        <p:spPr>
          <a:xfrm>
            <a:off x="3347864" y="1347614"/>
            <a:ext cx="3744416" cy="144016"/>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à coins arrondis 20"/>
          <p:cNvSpPr/>
          <p:nvPr/>
        </p:nvSpPr>
        <p:spPr>
          <a:xfrm>
            <a:off x="2987824" y="1059582"/>
            <a:ext cx="648072" cy="576064"/>
          </a:xfrm>
          <a:prstGeom prst="roundRect">
            <a:avLst/>
          </a:prstGeom>
          <a:solidFill>
            <a:schemeClr val="accent1">
              <a:lumMod val="60000"/>
              <a:lumOff val="4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22" name="ZoneTexte 21"/>
          <p:cNvSpPr txBox="1"/>
          <p:nvPr/>
        </p:nvSpPr>
        <p:spPr>
          <a:xfrm>
            <a:off x="1763688" y="987574"/>
            <a:ext cx="1944216" cy="584775"/>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Etape  </a:t>
            </a:r>
            <a:r>
              <a:rPr lang="fr-FR" sz="3200" dirty="0">
                <a:solidFill>
                  <a:schemeClr val="accent1">
                    <a:lumMod val="75000"/>
                  </a:schemeClr>
                </a:solidFill>
                <a:latin typeface="Arial Black" pitchFamily="34" charset="0"/>
              </a:rPr>
              <a:t>3</a:t>
            </a:r>
            <a:endParaRPr lang="fr-FR" sz="2400" dirty="0">
              <a:solidFill>
                <a:schemeClr val="accent1">
                  <a:lumMod val="75000"/>
                </a:schemeClr>
              </a:solidFill>
              <a:latin typeface="Arial Black" pitchFamily="34" charset="0"/>
            </a:endParaRPr>
          </a:p>
        </p:txBody>
      </p:sp>
      <p:sp>
        <p:nvSpPr>
          <p:cNvPr id="23" name="ZoneTexte 22"/>
          <p:cNvSpPr txBox="1"/>
          <p:nvPr/>
        </p:nvSpPr>
        <p:spPr>
          <a:xfrm>
            <a:off x="3851920" y="987574"/>
            <a:ext cx="2808312" cy="830997"/>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Conditions &amp; critères</a:t>
            </a:r>
          </a:p>
        </p:txBody>
      </p:sp>
      <p:sp>
        <p:nvSpPr>
          <p:cNvPr id="24" name="ZoneTexte 23"/>
          <p:cNvSpPr txBox="1"/>
          <p:nvPr/>
        </p:nvSpPr>
        <p:spPr>
          <a:xfrm>
            <a:off x="2699792" y="1779662"/>
            <a:ext cx="5904656" cy="369332"/>
          </a:xfrm>
          <a:prstGeom prst="rect">
            <a:avLst/>
          </a:prstGeom>
          <a:noFill/>
        </p:spPr>
        <p:txBody>
          <a:bodyPr wrap="square" rtlCol="0">
            <a:spAutoFit/>
          </a:bodyPr>
          <a:lstStyle/>
          <a:p>
            <a:r>
              <a:rPr lang="fr-FR" dirty="0">
                <a:solidFill>
                  <a:schemeClr val="accent1">
                    <a:lumMod val="60000"/>
                    <a:lumOff val="40000"/>
                  </a:schemeClr>
                </a:solidFill>
                <a:latin typeface="Arial Black" pitchFamily="34" charset="0"/>
              </a:rPr>
              <a:t>Calculs et formats conditionnels</a:t>
            </a:r>
          </a:p>
        </p:txBody>
      </p:sp>
      <p:sp>
        <p:nvSpPr>
          <p:cNvPr id="25" name="ZoneTexte 24"/>
          <p:cNvSpPr txBox="1"/>
          <p:nvPr/>
        </p:nvSpPr>
        <p:spPr>
          <a:xfrm>
            <a:off x="2771800" y="2499742"/>
            <a:ext cx="5904656" cy="369332"/>
          </a:xfrm>
          <a:prstGeom prst="rect">
            <a:avLst/>
          </a:prstGeom>
          <a:noFill/>
        </p:spPr>
        <p:txBody>
          <a:bodyPr wrap="square" rtlCol="0">
            <a:spAutoFit/>
          </a:bodyPr>
          <a:lstStyle/>
          <a:p>
            <a:r>
              <a:rPr lang="fr-FR" dirty="0">
                <a:solidFill>
                  <a:schemeClr val="accent1">
                    <a:lumMod val="60000"/>
                    <a:lumOff val="40000"/>
                  </a:schemeClr>
                </a:solidFill>
                <a:latin typeface="Arial Black" pitchFamily="34" charset="0"/>
              </a:rPr>
              <a:t>Recherches sur critères</a:t>
            </a:r>
          </a:p>
        </p:txBody>
      </p:sp>
      <p:sp>
        <p:nvSpPr>
          <p:cNvPr id="26" name="ZoneTexte 25"/>
          <p:cNvSpPr txBox="1"/>
          <p:nvPr/>
        </p:nvSpPr>
        <p:spPr>
          <a:xfrm>
            <a:off x="2699792" y="3077547"/>
            <a:ext cx="5904656" cy="646331"/>
          </a:xfrm>
          <a:prstGeom prst="rect">
            <a:avLst/>
          </a:prstGeom>
          <a:noFill/>
        </p:spPr>
        <p:txBody>
          <a:bodyPr wrap="square" rtlCol="0">
            <a:spAutoFit/>
          </a:bodyPr>
          <a:lstStyle/>
          <a:p>
            <a:r>
              <a:rPr lang="fr-FR" dirty="0">
                <a:solidFill>
                  <a:schemeClr val="accent1">
                    <a:lumMod val="75000"/>
                  </a:schemeClr>
                </a:solidFill>
                <a:latin typeface="Arial Black" pitchFamily="34" charset="0"/>
              </a:rPr>
              <a:t>Filtres évolués permanents</a:t>
            </a:r>
          </a:p>
          <a:p>
            <a:r>
              <a:rPr lang="fr-FR" dirty="0">
                <a:solidFill>
                  <a:schemeClr val="accent1">
                    <a:lumMod val="75000"/>
                  </a:schemeClr>
                </a:solidFill>
                <a:latin typeface="Arial Black" pitchFamily="34" charset="0"/>
              </a:rPr>
              <a:t>&amp; formules de bases de données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Rectangle 125"/>
          <p:cNvSpPr/>
          <p:nvPr/>
        </p:nvSpPr>
        <p:spPr>
          <a:xfrm>
            <a:off x="1043608" y="295071"/>
            <a:ext cx="2069797" cy="4508927"/>
          </a:xfrm>
          <a:prstGeom prst="rect">
            <a:avLst/>
          </a:prstGeom>
          <a:noFill/>
          <a:effectLst>
            <a:innerShdw blurRad="114300">
              <a:prstClr val="black"/>
            </a:innerShdw>
          </a:effectLst>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fr-FR" sz="28700" b="1" cap="none" spc="150" dirty="0">
                <a:ln w="11430"/>
                <a:solidFill>
                  <a:srgbClr val="F8F8F8"/>
                </a:solidFill>
                <a:effectLst>
                  <a:outerShdw blurRad="25400" algn="tl" rotWithShape="0">
                    <a:srgbClr val="000000">
                      <a:alpha val="43000"/>
                    </a:srgbClr>
                  </a:outerShdw>
                </a:effectLst>
              </a:rPr>
              <a:t>1</a:t>
            </a:r>
          </a:p>
        </p:txBody>
      </p:sp>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115616" y="123478"/>
            <a:ext cx="734481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Filtres élaborés</a:t>
            </a:r>
          </a:p>
          <a:p>
            <a:r>
              <a:rPr lang="fr-FR" sz="1400" dirty="0">
                <a:solidFill>
                  <a:schemeClr val="bg2">
                    <a:lumMod val="25000"/>
                  </a:schemeClr>
                </a:solidFill>
                <a:latin typeface="Arial Black" pitchFamily="34" charset="0"/>
              </a:rPr>
              <a:t>Principe</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C</a:t>
            </a:r>
            <a:r>
              <a:rPr lang="fr-FR" dirty="0">
                <a:solidFill>
                  <a:schemeClr val="tx2"/>
                </a:solidFill>
                <a:latin typeface="Arial Black" pitchFamily="34" charset="0"/>
              </a:rPr>
              <a:t>1a</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6" name="ZoneTexte 45"/>
          <p:cNvSpPr txBox="1"/>
          <p:nvPr/>
        </p:nvSpPr>
        <p:spPr>
          <a:xfrm>
            <a:off x="467544" y="771550"/>
            <a:ext cx="7992888" cy="646331"/>
          </a:xfrm>
          <a:prstGeom prst="rect">
            <a:avLst/>
          </a:prstGeom>
          <a:noFill/>
        </p:spPr>
        <p:txBody>
          <a:bodyPr wrap="square" rtlCol="0">
            <a:spAutoFit/>
          </a:bodyPr>
          <a:lstStyle/>
          <a:p>
            <a:r>
              <a:rPr lang="fr-FR" dirty="0"/>
              <a:t>Contrairement à un filtre simple qui s’exécute sur place et remplace le précédent, un filtre élaboré peut s’exécuter sur une plage distante et y demeurer.</a:t>
            </a:r>
          </a:p>
        </p:txBody>
      </p:sp>
      <p:sp>
        <p:nvSpPr>
          <p:cNvPr id="47" name="ZoneTexte 46"/>
          <p:cNvSpPr txBox="1"/>
          <p:nvPr/>
        </p:nvSpPr>
        <p:spPr>
          <a:xfrm>
            <a:off x="539552" y="1410330"/>
            <a:ext cx="7992888" cy="369332"/>
          </a:xfrm>
          <a:prstGeom prst="rect">
            <a:avLst/>
          </a:prstGeom>
          <a:noFill/>
        </p:spPr>
        <p:txBody>
          <a:bodyPr wrap="square" rtlCol="0">
            <a:spAutoFit/>
          </a:bodyPr>
          <a:lstStyle/>
          <a:p>
            <a:r>
              <a:rPr lang="fr-FR" dirty="0"/>
              <a:t>Il a besoin de trois éléments :</a:t>
            </a:r>
          </a:p>
        </p:txBody>
      </p:sp>
      <p:cxnSp>
        <p:nvCxnSpPr>
          <p:cNvPr id="48" name="Connecteur droit 47"/>
          <p:cNvCxnSpPr/>
          <p:nvPr/>
        </p:nvCxnSpPr>
        <p:spPr>
          <a:xfrm>
            <a:off x="899592" y="2305204"/>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 name="Connecteur droit 48"/>
          <p:cNvCxnSpPr/>
          <p:nvPr/>
        </p:nvCxnSpPr>
        <p:spPr>
          <a:xfrm>
            <a:off x="2051720" y="2305204"/>
            <a:ext cx="0"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Connecteur droit 49"/>
          <p:cNvCxnSpPr/>
          <p:nvPr/>
        </p:nvCxnSpPr>
        <p:spPr>
          <a:xfrm>
            <a:off x="3095328" y="2305204"/>
            <a:ext cx="36512"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 name="Connecteur droit 50"/>
          <p:cNvCxnSpPr/>
          <p:nvPr/>
        </p:nvCxnSpPr>
        <p:spPr>
          <a:xfrm flipH="1">
            <a:off x="863080" y="2881268"/>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 name="Connecteur droit 51"/>
          <p:cNvCxnSpPr/>
          <p:nvPr/>
        </p:nvCxnSpPr>
        <p:spPr>
          <a:xfrm flipH="1">
            <a:off x="863080" y="2593236"/>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899592" y="1945164"/>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4" name="Rectangle 53"/>
          <p:cNvSpPr/>
          <p:nvPr/>
        </p:nvSpPr>
        <p:spPr>
          <a:xfrm>
            <a:off x="2051720" y="1945164"/>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5" name="ZoneTexte 54"/>
          <p:cNvSpPr txBox="1"/>
          <p:nvPr/>
        </p:nvSpPr>
        <p:spPr>
          <a:xfrm>
            <a:off x="1403648" y="1945164"/>
            <a:ext cx="288032" cy="369332"/>
          </a:xfrm>
          <a:prstGeom prst="rect">
            <a:avLst/>
          </a:prstGeom>
          <a:noFill/>
        </p:spPr>
        <p:txBody>
          <a:bodyPr wrap="square" rtlCol="0">
            <a:spAutoFit/>
          </a:bodyPr>
          <a:lstStyle/>
          <a:p>
            <a:r>
              <a:rPr lang="fr-FR" b="1" dirty="0"/>
              <a:t>A</a:t>
            </a:r>
          </a:p>
        </p:txBody>
      </p:sp>
      <p:sp>
        <p:nvSpPr>
          <p:cNvPr id="56" name="ZoneTexte 55"/>
          <p:cNvSpPr txBox="1"/>
          <p:nvPr/>
        </p:nvSpPr>
        <p:spPr>
          <a:xfrm>
            <a:off x="2483768" y="1945164"/>
            <a:ext cx="288032" cy="369332"/>
          </a:xfrm>
          <a:prstGeom prst="rect">
            <a:avLst/>
          </a:prstGeom>
          <a:noFill/>
        </p:spPr>
        <p:txBody>
          <a:bodyPr wrap="square" rtlCol="0">
            <a:spAutoFit/>
          </a:bodyPr>
          <a:lstStyle/>
          <a:p>
            <a:r>
              <a:rPr lang="fr-FR" b="1" dirty="0"/>
              <a:t>B</a:t>
            </a:r>
          </a:p>
        </p:txBody>
      </p:sp>
      <p:sp>
        <p:nvSpPr>
          <p:cNvPr id="57" name="Rectangle 56"/>
          <p:cNvSpPr/>
          <p:nvPr/>
        </p:nvSpPr>
        <p:spPr>
          <a:xfrm>
            <a:off x="539552" y="230520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8" name="Rectangle 57"/>
          <p:cNvSpPr/>
          <p:nvPr/>
        </p:nvSpPr>
        <p:spPr>
          <a:xfrm>
            <a:off x="539552" y="259323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9" name="Rectangle 58"/>
          <p:cNvSpPr/>
          <p:nvPr/>
        </p:nvSpPr>
        <p:spPr>
          <a:xfrm>
            <a:off x="539552" y="288126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0" name="ZoneTexte 59"/>
          <p:cNvSpPr txBox="1"/>
          <p:nvPr/>
        </p:nvSpPr>
        <p:spPr>
          <a:xfrm>
            <a:off x="539552" y="2305204"/>
            <a:ext cx="288032" cy="338554"/>
          </a:xfrm>
          <a:prstGeom prst="rect">
            <a:avLst/>
          </a:prstGeom>
          <a:noFill/>
        </p:spPr>
        <p:txBody>
          <a:bodyPr wrap="square" rtlCol="0">
            <a:spAutoFit/>
          </a:bodyPr>
          <a:lstStyle/>
          <a:p>
            <a:r>
              <a:rPr lang="fr-FR" sz="1600" b="1" dirty="0"/>
              <a:t>1</a:t>
            </a:r>
          </a:p>
        </p:txBody>
      </p:sp>
      <p:sp>
        <p:nvSpPr>
          <p:cNvPr id="61" name="ZoneTexte 60"/>
          <p:cNvSpPr txBox="1"/>
          <p:nvPr/>
        </p:nvSpPr>
        <p:spPr>
          <a:xfrm>
            <a:off x="539552" y="2593236"/>
            <a:ext cx="288032" cy="338554"/>
          </a:xfrm>
          <a:prstGeom prst="rect">
            <a:avLst/>
          </a:prstGeom>
          <a:noFill/>
        </p:spPr>
        <p:txBody>
          <a:bodyPr wrap="square" rtlCol="0">
            <a:spAutoFit/>
          </a:bodyPr>
          <a:lstStyle/>
          <a:p>
            <a:r>
              <a:rPr lang="fr-FR" sz="1600" b="1" dirty="0"/>
              <a:t>2</a:t>
            </a:r>
          </a:p>
        </p:txBody>
      </p:sp>
      <p:sp>
        <p:nvSpPr>
          <p:cNvPr id="62" name="ZoneTexte 61"/>
          <p:cNvSpPr txBox="1"/>
          <p:nvPr/>
        </p:nvSpPr>
        <p:spPr>
          <a:xfrm>
            <a:off x="539552" y="2881268"/>
            <a:ext cx="288032" cy="338554"/>
          </a:xfrm>
          <a:prstGeom prst="rect">
            <a:avLst/>
          </a:prstGeom>
          <a:noFill/>
        </p:spPr>
        <p:txBody>
          <a:bodyPr wrap="square" rtlCol="0">
            <a:spAutoFit/>
          </a:bodyPr>
          <a:lstStyle/>
          <a:p>
            <a:r>
              <a:rPr lang="fr-FR" sz="1600" b="1" dirty="0"/>
              <a:t>3</a:t>
            </a:r>
          </a:p>
        </p:txBody>
      </p:sp>
      <p:cxnSp>
        <p:nvCxnSpPr>
          <p:cNvPr id="63" name="Connecteur droit 62"/>
          <p:cNvCxnSpPr/>
          <p:nvPr/>
        </p:nvCxnSpPr>
        <p:spPr>
          <a:xfrm flipH="1">
            <a:off x="827584" y="3169300"/>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4" name="ZoneTexte 63"/>
          <p:cNvSpPr txBox="1"/>
          <p:nvPr/>
        </p:nvSpPr>
        <p:spPr>
          <a:xfrm>
            <a:off x="899592" y="3457332"/>
            <a:ext cx="1152128" cy="338554"/>
          </a:xfrm>
          <a:prstGeom prst="rect">
            <a:avLst/>
          </a:prstGeom>
          <a:noFill/>
        </p:spPr>
        <p:txBody>
          <a:bodyPr wrap="square" rtlCol="0">
            <a:spAutoFit/>
          </a:bodyPr>
          <a:lstStyle/>
          <a:p>
            <a:pPr algn="r"/>
            <a:r>
              <a:rPr lang="fr-FR" sz="1600" dirty="0"/>
              <a:t>St </a:t>
            </a:r>
            <a:r>
              <a:rPr lang="fr-FR" sz="1600" dirty="0" err="1"/>
              <a:t>Avold</a:t>
            </a:r>
            <a:endParaRPr lang="fr-FR" sz="1600" dirty="0"/>
          </a:p>
        </p:txBody>
      </p:sp>
      <p:cxnSp>
        <p:nvCxnSpPr>
          <p:cNvPr id="65" name="Connecteur droit 64"/>
          <p:cNvCxnSpPr/>
          <p:nvPr/>
        </p:nvCxnSpPr>
        <p:spPr>
          <a:xfrm flipH="1">
            <a:off x="863080" y="3169300"/>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539552" y="316930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1" name="ZoneTexte 70"/>
          <p:cNvSpPr txBox="1"/>
          <p:nvPr/>
        </p:nvSpPr>
        <p:spPr>
          <a:xfrm>
            <a:off x="539552" y="3169300"/>
            <a:ext cx="288032" cy="338554"/>
          </a:xfrm>
          <a:prstGeom prst="rect">
            <a:avLst/>
          </a:prstGeom>
          <a:noFill/>
        </p:spPr>
        <p:txBody>
          <a:bodyPr wrap="square" rtlCol="0">
            <a:spAutoFit/>
          </a:bodyPr>
          <a:lstStyle/>
          <a:p>
            <a:r>
              <a:rPr lang="fr-FR" sz="1600" b="1" dirty="0"/>
              <a:t>4</a:t>
            </a:r>
          </a:p>
        </p:txBody>
      </p:sp>
      <p:cxnSp>
        <p:nvCxnSpPr>
          <p:cNvPr id="72" name="Connecteur droit 71"/>
          <p:cNvCxnSpPr/>
          <p:nvPr/>
        </p:nvCxnSpPr>
        <p:spPr>
          <a:xfrm flipH="1">
            <a:off x="827584" y="3457332"/>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 name="Connecteur droit 72"/>
          <p:cNvCxnSpPr/>
          <p:nvPr/>
        </p:nvCxnSpPr>
        <p:spPr>
          <a:xfrm flipH="1">
            <a:off x="863080" y="3457332"/>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4" name="Rectangle 73"/>
          <p:cNvSpPr/>
          <p:nvPr/>
        </p:nvSpPr>
        <p:spPr>
          <a:xfrm>
            <a:off x="539552" y="345733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6" name="ZoneTexte 75"/>
          <p:cNvSpPr txBox="1"/>
          <p:nvPr/>
        </p:nvSpPr>
        <p:spPr>
          <a:xfrm>
            <a:off x="539552" y="3457332"/>
            <a:ext cx="288032" cy="338554"/>
          </a:xfrm>
          <a:prstGeom prst="rect">
            <a:avLst/>
          </a:prstGeom>
          <a:noFill/>
        </p:spPr>
        <p:txBody>
          <a:bodyPr wrap="square" rtlCol="0">
            <a:spAutoFit/>
          </a:bodyPr>
          <a:lstStyle/>
          <a:p>
            <a:r>
              <a:rPr lang="fr-FR" sz="1600" b="1" dirty="0"/>
              <a:t>5</a:t>
            </a:r>
          </a:p>
        </p:txBody>
      </p:sp>
      <p:cxnSp>
        <p:nvCxnSpPr>
          <p:cNvPr id="78" name="Connecteur droit 77"/>
          <p:cNvCxnSpPr/>
          <p:nvPr/>
        </p:nvCxnSpPr>
        <p:spPr>
          <a:xfrm flipH="1">
            <a:off x="827584" y="3745364"/>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3" name="ZoneTexte 82"/>
          <p:cNvSpPr txBox="1"/>
          <p:nvPr/>
        </p:nvSpPr>
        <p:spPr>
          <a:xfrm>
            <a:off x="899592" y="2571750"/>
            <a:ext cx="1152128" cy="338554"/>
          </a:xfrm>
          <a:prstGeom prst="rect">
            <a:avLst/>
          </a:prstGeom>
          <a:noFill/>
        </p:spPr>
        <p:txBody>
          <a:bodyPr wrap="square" rtlCol="0">
            <a:spAutoFit/>
          </a:bodyPr>
          <a:lstStyle/>
          <a:p>
            <a:pPr algn="r"/>
            <a:r>
              <a:rPr lang="fr-FR" sz="1600" dirty="0"/>
              <a:t>Caen</a:t>
            </a:r>
          </a:p>
        </p:txBody>
      </p:sp>
      <p:sp>
        <p:nvSpPr>
          <p:cNvPr id="84" name="ZoneTexte 83"/>
          <p:cNvSpPr txBox="1"/>
          <p:nvPr/>
        </p:nvSpPr>
        <p:spPr>
          <a:xfrm>
            <a:off x="899592" y="3169300"/>
            <a:ext cx="1152128" cy="338554"/>
          </a:xfrm>
          <a:prstGeom prst="rect">
            <a:avLst/>
          </a:prstGeom>
          <a:noFill/>
        </p:spPr>
        <p:txBody>
          <a:bodyPr wrap="square" rtlCol="0">
            <a:spAutoFit/>
          </a:bodyPr>
          <a:lstStyle/>
          <a:p>
            <a:pPr algn="r"/>
            <a:r>
              <a:rPr lang="fr-FR" sz="1600" dirty="0"/>
              <a:t>Compiègne</a:t>
            </a:r>
          </a:p>
        </p:txBody>
      </p:sp>
      <p:sp>
        <p:nvSpPr>
          <p:cNvPr id="85" name="ZoneTexte 84"/>
          <p:cNvSpPr txBox="1"/>
          <p:nvPr/>
        </p:nvSpPr>
        <p:spPr>
          <a:xfrm>
            <a:off x="899592" y="2283718"/>
            <a:ext cx="1152128" cy="338554"/>
          </a:xfrm>
          <a:prstGeom prst="rect">
            <a:avLst/>
          </a:prstGeom>
          <a:noFill/>
        </p:spPr>
        <p:txBody>
          <a:bodyPr wrap="square" rtlCol="0">
            <a:spAutoFit/>
          </a:bodyPr>
          <a:lstStyle/>
          <a:p>
            <a:pPr algn="r"/>
            <a:r>
              <a:rPr lang="fr-FR" sz="1600" b="1" dirty="0"/>
              <a:t>Sites</a:t>
            </a:r>
          </a:p>
        </p:txBody>
      </p:sp>
      <p:sp>
        <p:nvSpPr>
          <p:cNvPr id="88" name="ZoneTexte 87"/>
          <p:cNvSpPr txBox="1"/>
          <p:nvPr/>
        </p:nvSpPr>
        <p:spPr>
          <a:xfrm>
            <a:off x="1979712" y="2283718"/>
            <a:ext cx="1152128" cy="338554"/>
          </a:xfrm>
          <a:prstGeom prst="rect">
            <a:avLst/>
          </a:prstGeom>
          <a:noFill/>
        </p:spPr>
        <p:txBody>
          <a:bodyPr wrap="square" rtlCol="0">
            <a:spAutoFit/>
          </a:bodyPr>
          <a:lstStyle/>
          <a:p>
            <a:pPr algn="r"/>
            <a:r>
              <a:rPr lang="fr-FR" sz="1600" b="1" dirty="0"/>
              <a:t>Effectif</a:t>
            </a:r>
          </a:p>
        </p:txBody>
      </p:sp>
      <p:sp>
        <p:nvSpPr>
          <p:cNvPr id="89" name="ZoneTexte 88"/>
          <p:cNvSpPr txBox="1"/>
          <p:nvPr/>
        </p:nvSpPr>
        <p:spPr>
          <a:xfrm>
            <a:off x="2051720" y="2571750"/>
            <a:ext cx="1008112" cy="338554"/>
          </a:xfrm>
          <a:prstGeom prst="rect">
            <a:avLst/>
          </a:prstGeom>
          <a:noFill/>
        </p:spPr>
        <p:txBody>
          <a:bodyPr wrap="square" rtlCol="0">
            <a:spAutoFit/>
          </a:bodyPr>
          <a:lstStyle/>
          <a:p>
            <a:pPr algn="r"/>
            <a:r>
              <a:rPr lang="fr-FR" sz="1600" dirty="0"/>
              <a:t>900</a:t>
            </a:r>
          </a:p>
        </p:txBody>
      </p:sp>
      <p:sp>
        <p:nvSpPr>
          <p:cNvPr id="94" name="ZoneTexte 93"/>
          <p:cNvSpPr txBox="1"/>
          <p:nvPr/>
        </p:nvSpPr>
        <p:spPr>
          <a:xfrm>
            <a:off x="899592" y="2881268"/>
            <a:ext cx="1152128" cy="338554"/>
          </a:xfrm>
          <a:prstGeom prst="rect">
            <a:avLst/>
          </a:prstGeom>
          <a:noFill/>
        </p:spPr>
        <p:txBody>
          <a:bodyPr wrap="square" rtlCol="0">
            <a:spAutoFit/>
          </a:bodyPr>
          <a:lstStyle/>
          <a:p>
            <a:pPr algn="r"/>
            <a:r>
              <a:rPr lang="fr-FR" sz="1600" dirty="0"/>
              <a:t>Vitré</a:t>
            </a:r>
          </a:p>
        </p:txBody>
      </p:sp>
      <p:sp>
        <p:nvSpPr>
          <p:cNvPr id="95" name="ZoneTexte 94"/>
          <p:cNvSpPr txBox="1"/>
          <p:nvPr/>
        </p:nvSpPr>
        <p:spPr>
          <a:xfrm>
            <a:off x="2339752" y="2859782"/>
            <a:ext cx="720080" cy="338554"/>
          </a:xfrm>
          <a:prstGeom prst="rect">
            <a:avLst/>
          </a:prstGeom>
          <a:noFill/>
        </p:spPr>
        <p:txBody>
          <a:bodyPr wrap="square" rtlCol="0">
            <a:spAutoFit/>
          </a:bodyPr>
          <a:lstStyle/>
          <a:p>
            <a:pPr algn="r"/>
            <a:r>
              <a:rPr lang="fr-FR" sz="1600" dirty="0"/>
              <a:t>450</a:t>
            </a:r>
          </a:p>
        </p:txBody>
      </p:sp>
      <p:sp>
        <p:nvSpPr>
          <p:cNvPr id="97" name="ZoneTexte 96"/>
          <p:cNvSpPr txBox="1"/>
          <p:nvPr/>
        </p:nvSpPr>
        <p:spPr>
          <a:xfrm>
            <a:off x="2339752" y="3147814"/>
            <a:ext cx="720080" cy="338554"/>
          </a:xfrm>
          <a:prstGeom prst="rect">
            <a:avLst/>
          </a:prstGeom>
          <a:noFill/>
        </p:spPr>
        <p:txBody>
          <a:bodyPr wrap="square" rtlCol="0">
            <a:spAutoFit/>
          </a:bodyPr>
          <a:lstStyle/>
          <a:p>
            <a:pPr algn="r"/>
            <a:r>
              <a:rPr lang="fr-FR" sz="1600" dirty="0"/>
              <a:t>490</a:t>
            </a:r>
          </a:p>
        </p:txBody>
      </p:sp>
      <p:sp>
        <p:nvSpPr>
          <p:cNvPr id="102" name="ZoneTexte 101"/>
          <p:cNvSpPr txBox="1"/>
          <p:nvPr/>
        </p:nvSpPr>
        <p:spPr>
          <a:xfrm>
            <a:off x="2339752" y="3435846"/>
            <a:ext cx="720080" cy="338554"/>
          </a:xfrm>
          <a:prstGeom prst="rect">
            <a:avLst/>
          </a:prstGeom>
          <a:noFill/>
        </p:spPr>
        <p:txBody>
          <a:bodyPr wrap="square" rtlCol="0">
            <a:spAutoFit/>
          </a:bodyPr>
          <a:lstStyle/>
          <a:p>
            <a:pPr algn="r"/>
            <a:r>
              <a:rPr lang="fr-FR" sz="1600" dirty="0"/>
              <a:t>50</a:t>
            </a:r>
          </a:p>
        </p:txBody>
      </p:sp>
      <p:sp>
        <p:nvSpPr>
          <p:cNvPr id="127" name="Rectangle 126"/>
          <p:cNvSpPr/>
          <p:nvPr/>
        </p:nvSpPr>
        <p:spPr>
          <a:xfrm>
            <a:off x="3635896" y="267494"/>
            <a:ext cx="2069797" cy="4508927"/>
          </a:xfrm>
          <a:prstGeom prst="rect">
            <a:avLst/>
          </a:prstGeom>
          <a:noFill/>
          <a:effectLst>
            <a:innerShdw blurRad="114300">
              <a:prstClr val="black"/>
            </a:innerShdw>
          </a:effectLst>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fr-FR" sz="28700" b="1" cap="none" spc="150" dirty="0">
                <a:ln w="11430"/>
                <a:solidFill>
                  <a:srgbClr val="F8F8F8"/>
                </a:solidFill>
                <a:effectLst>
                  <a:outerShdw blurRad="25400" algn="tl" rotWithShape="0">
                    <a:srgbClr val="000000">
                      <a:alpha val="43000"/>
                    </a:srgbClr>
                  </a:outerShdw>
                </a:effectLst>
              </a:rPr>
              <a:t>2</a:t>
            </a:r>
          </a:p>
        </p:txBody>
      </p:sp>
      <p:sp>
        <p:nvSpPr>
          <p:cNvPr id="128" name="ZoneTexte 127"/>
          <p:cNvSpPr txBox="1"/>
          <p:nvPr/>
        </p:nvSpPr>
        <p:spPr>
          <a:xfrm>
            <a:off x="683568" y="3795886"/>
            <a:ext cx="2448272" cy="369332"/>
          </a:xfrm>
          <a:prstGeom prst="rect">
            <a:avLst/>
          </a:prstGeom>
          <a:noFill/>
        </p:spPr>
        <p:txBody>
          <a:bodyPr wrap="square" rtlCol="0">
            <a:spAutoFit/>
          </a:bodyPr>
          <a:lstStyle/>
          <a:p>
            <a:pPr algn="ctr"/>
            <a:r>
              <a:rPr lang="fr-FR" b="1" dirty="0">
                <a:solidFill>
                  <a:srgbClr val="3366CC"/>
                </a:solidFill>
              </a:rPr>
              <a:t>Une base de données</a:t>
            </a:r>
          </a:p>
        </p:txBody>
      </p:sp>
      <p:cxnSp>
        <p:nvCxnSpPr>
          <p:cNvPr id="129" name="Connecteur droit 128"/>
          <p:cNvCxnSpPr/>
          <p:nvPr/>
        </p:nvCxnSpPr>
        <p:spPr>
          <a:xfrm flipH="1">
            <a:off x="4103440" y="2859782"/>
            <a:ext cx="118864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0" name="Connecteur droit 129"/>
          <p:cNvCxnSpPr/>
          <p:nvPr/>
        </p:nvCxnSpPr>
        <p:spPr>
          <a:xfrm flipH="1">
            <a:off x="4103440" y="2571750"/>
            <a:ext cx="118864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1" name="Rectangle 130"/>
          <p:cNvSpPr/>
          <p:nvPr/>
        </p:nvSpPr>
        <p:spPr>
          <a:xfrm>
            <a:off x="4139952" y="1923678"/>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33" name="ZoneTexte 132"/>
          <p:cNvSpPr txBox="1"/>
          <p:nvPr/>
        </p:nvSpPr>
        <p:spPr>
          <a:xfrm>
            <a:off x="4644008" y="1923678"/>
            <a:ext cx="288032" cy="369332"/>
          </a:xfrm>
          <a:prstGeom prst="rect">
            <a:avLst/>
          </a:prstGeom>
          <a:noFill/>
        </p:spPr>
        <p:txBody>
          <a:bodyPr wrap="square" rtlCol="0">
            <a:spAutoFit/>
          </a:bodyPr>
          <a:lstStyle/>
          <a:p>
            <a:r>
              <a:rPr lang="fr-FR" b="1" dirty="0"/>
              <a:t>E</a:t>
            </a:r>
          </a:p>
        </p:txBody>
      </p:sp>
      <p:sp>
        <p:nvSpPr>
          <p:cNvPr id="135" name="Rectangle 134"/>
          <p:cNvSpPr/>
          <p:nvPr/>
        </p:nvSpPr>
        <p:spPr>
          <a:xfrm>
            <a:off x="3779912" y="228371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36" name="Rectangle 135"/>
          <p:cNvSpPr/>
          <p:nvPr/>
        </p:nvSpPr>
        <p:spPr>
          <a:xfrm>
            <a:off x="3779912" y="257175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37" name="ZoneTexte 136"/>
          <p:cNvSpPr txBox="1"/>
          <p:nvPr/>
        </p:nvSpPr>
        <p:spPr>
          <a:xfrm>
            <a:off x="3779912" y="2283718"/>
            <a:ext cx="288032" cy="338554"/>
          </a:xfrm>
          <a:prstGeom prst="rect">
            <a:avLst/>
          </a:prstGeom>
          <a:noFill/>
        </p:spPr>
        <p:txBody>
          <a:bodyPr wrap="square" rtlCol="0">
            <a:spAutoFit/>
          </a:bodyPr>
          <a:lstStyle/>
          <a:p>
            <a:r>
              <a:rPr lang="fr-FR" sz="1600" b="1" dirty="0"/>
              <a:t>1</a:t>
            </a:r>
          </a:p>
        </p:txBody>
      </p:sp>
      <p:sp>
        <p:nvSpPr>
          <p:cNvPr id="138" name="ZoneTexte 137"/>
          <p:cNvSpPr txBox="1"/>
          <p:nvPr/>
        </p:nvSpPr>
        <p:spPr>
          <a:xfrm>
            <a:off x="3779912" y="2571750"/>
            <a:ext cx="288032" cy="338554"/>
          </a:xfrm>
          <a:prstGeom prst="rect">
            <a:avLst/>
          </a:prstGeom>
          <a:noFill/>
        </p:spPr>
        <p:txBody>
          <a:bodyPr wrap="square" rtlCol="0">
            <a:spAutoFit/>
          </a:bodyPr>
          <a:lstStyle/>
          <a:p>
            <a:r>
              <a:rPr lang="fr-FR" sz="1600" b="1" dirty="0"/>
              <a:t>2</a:t>
            </a:r>
          </a:p>
        </p:txBody>
      </p:sp>
      <p:sp>
        <p:nvSpPr>
          <p:cNvPr id="141" name="ZoneTexte 140"/>
          <p:cNvSpPr txBox="1"/>
          <p:nvPr/>
        </p:nvSpPr>
        <p:spPr>
          <a:xfrm>
            <a:off x="4139952" y="2283718"/>
            <a:ext cx="1152128" cy="338554"/>
          </a:xfrm>
          <a:prstGeom prst="rect">
            <a:avLst/>
          </a:prstGeom>
          <a:noFill/>
        </p:spPr>
        <p:txBody>
          <a:bodyPr wrap="square" rtlCol="0">
            <a:spAutoFit/>
          </a:bodyPr>
          <a:lstStyle/>
          <a:p>
            <a:pPr algn="r"/>
            <a:r>
              <a:rPr lang="fr-FR" sz="1600" b="1" dirty="0"/>
              <a:t>Effectif</a:t>
            </a:r>
          </a:p>
        </p:txBody>
      </p:sp>
      <p:sp>
        <p:nvSpPr>
          <p:cNvPr id="142" name="ZoneTexte 141"/>
          <p:cNvSpPr txBox="1"/>
          <p:nvPr/>
        </p:nvSpPr>
        <p:spPr>
          <a:xfrm>
            <a:off x="4283968" y="2571750"/>
            <a:ext cx="1008112" cy="338554"/>
          </a:xfrm>
          <a:prstGeom prst="rect">
            <a:avLst/>
          </a:prstGeom>
          <a:noFill/>
        </p:spPr>
        <p:txBody>
          <a:bodyPr wrap="square" rtlCol="0">
            <a:spAutoFit/>
          </a:bodyPr>
          <a:lstStyle/>
          <a:p>
            <a:pPr algn="r"/>
            <a:r>
              <a:rPr lang="fr-FR" sz="1600" dirty="0"/>
              <a:t>&gt;450</a:t>
            </a:r>
          </a:p>
        </p:txBody>
      </p:sp>
      <p:cxnSp>
        <p:nvCxnSpPr>
          <p:cNvPr id="143" name="Connecteur droit 142"/>
          <p:cNvCxnSpPr/>
          <p:nvPr/>
        </p:nvCxnSpPr>
        <p:spPr>
          <a:xfrm>
            <a:off x="5292080" y="2139702"/>
            <a:ext cx="0" cy="72008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6" name="Rectangle 145"/>
          <p:cNvSpPr/>
          <p:nvPr/>
        </p:nvSpPr>
        <p:spPr>
          <a:xfrm>
            <a:off x="6318627" y="267494"/>
            <a:ext cx="2069797" cy="4508927"/>
          </a:xfrm>
          <a:prstGeom prst="rect">
            <a:avLst/>
          </a:prstGeom>
          <a:noFill/>
          <a:effectLst>
            <a:innerShdw blurRad="114300">
              <a:prstClr val="black"/>
            </a:innerShdw>
          </a:effectLst>
        </p:spPr>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fr-FR" sz="28700" b="1" cap="none" spc="150" dirty="0">
                <a:ln w="11430"/>
                <a:solidFill>
                  <a:srgbClr val="F8F8F8"/>
                </a:solidFill>
                <a:effectLst>
                  <a:outerShdw blurRad="25400" algn="tl" rotWithShape="0">
                    <a:srgbClr val="000000">
                      <a:alpha val="43000"/>
                    </a:srgbClr>
                  </a:outerShdw>
                </a:effectLst>
              </a:rPr>
              <a:t>3</a:t>
            </a:r>
          </a:p>
        </p:txBody>
      </p:sp>
      <p:cxnSp>
        <p:nvCxnSpPr>
          <p:cNvPr id="149" name="Connecteur droit 148"/>
          <p:cNvCxnSpPr/>
          <p:nvPr/>
        </p:nvCxnSpPr>
        <p:spPr>
          <a:xfrm flipH="1">
            <a:off x="6695728" y="2787774"/>
            <a:ext cx="118864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0" name="Connecteur droit 149"/>
          <p:cNvCxnSpPr/>
          <p:nvPr/>
        </p:nvCxnSpPr>
        <p:spPr>
          <a:xfrm flipH="1">
            <a:off x="6695728" y="2571750"/>
            <a:ext cx="118864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1" name="Rectangle 150"/>
          <p:cNvSpPr/>
          <p:nvPr/>
        </p:nvSpPr>
        <p:spPr>
          <a:xfrm>
            <a:off x="6732240" y="1923678"/>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52" name="ZoneTexte 151"/>
          <p:cNvSpPr txBox="1"/>
          <p:nvPr/>
        </p:nvSpPr>
        <p:spPr>
          <a:xfrm>
            <a:off x="7236296" y="1923678"/>
            <a:ext cx="288032" cy="369332"/>
          </a:xfrm>
          <a:prstGeom prst="rect">
            <a:avLst/>
          </a:prstGeom>
          <a:noFill/>
        </p:spPr>
        <p:txBody>
          <a:bodyPr wrap="square" rtlCol="0">
            <a:spAutoFit/>
          </a:bodyPr>
          <a:lstStyle/>
          <a:p>
            <a:r>
              <a:rPr lang="fr-FR" b="1" dirty="0"/>
              <a:t>H</a:t>
            </a:r>
          </a:p>
        </p:txBody>
      </p:sp>
      <p:sp>
        <p:nvSpPr>
          <p:cNvPr id="153" name="Rectangle 152"/>
          <p:cNvSpPr/>
          <p:nvPr/>
        </p:nvSpPr>
        <p:spPr>
          <a:xfrm>
            <a:off x="6372200" y="228371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54" name="Rectangle 153"/>
          <p:cNvSpPr/>
          <p:nvPr/>
        </p:nvSpPr>
        <p:spPr>
          <a:xfrm>
            <a:off x="6372200" y="257175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55" name="ZoneTexte 154"/>
          <p:cNvSpPr txBox="1"/>
          <p:nvPr/>
        </p:nvSpPr>
        <p:spPr>
          <a:xfrm>
            <a:off x="6372200" y="2283718"/>
            <a:ext cx="288032" cy="338554"/>
          </a:xfrm>
          <a:prstGeom prst="rect">
            <a:avLst/>
          </a:prstGeom>
          <a:noFill/>
        </p:spPr>
        <p:txBody>
          <a:bodyPr wrap="square" rtlCol="0">
            <a:spAutoFit/>
          </a:bodyPr>
          <a:lstStyle/>
          <a:p>
            <a:r>
              <a:rPr lang="fr-FR" sz="1600" b="1" dirty="0"/>
              <a:t>1</a:t>
            </a:r>
          </a:p>
        </p:txBody>
      </p:sp>
      <p:sp>
        <p:nvSpPr>
          <p:cNvPr id="156" name="ZoneTexte 155"/>
          <p:cNvSpPr txBox="1"/>
          <p:nvPr/>
        </p:nvSpPr>
        <p:spPr>
          <a:xfrm>
            <a:off x="6372200" y="2571750"/>
            <a:ext cx="288032" cy="338554"/>
          </a:xfrm>
          <a:prstGeom prst="rect">
            <a:avLst/>
          </a:prstGeom>
          <a:noFill/>
        </p:spPr>
        <p:txBody>
          <a:bodyPr wrap="square" rtlCol="0">
            <a:spAutoFit/>
          </a:bodyPr>
          <a:lstStyle/>
          <a:p>
            <a:r>
              <a:rPr lang="fr-FR" sz="1600" b="1" dirty="0"/>
              <a:t>2</a:t>
            </a:r>
          </a:p>
        </p:txBody>
      </p:sp>
      <p:sp>
        <p:nvSpPr>
          <p:cNvPr id="157" name="ZoneTexte 156"/>
          <p:cNvSpPr txBox="1"/>
          <p:nvPr/>
        </p:nvSpPr>
        <p:spPr>
          <a:xfrm>
            <a:off x="6732240" y="2283718"/>
            <a:ext cx="1152128" cy="338554"/>
          </a:xfrm>
          <a:prstGeom prst="rect">
            <a:avLst/>
          </a:prstGeom>
          <a:noFill/>
        </p:spPr>
        <p:txBody>
          <a:bodyPr wrap="square" rtlCol="0">
            <a:spAutoFit/>
          </a:bodyPr>
          <a:lstStyle/>
          <a:p>
            <a:pPr algn="r"/>
            <a:r>
              <a:rPr lang="fr-FR" sz="1600" b="1" dirty="0"/>
              <a:t>Sites</a:t>
            </a:r>
          </a:p>
        </p:txBody>
      </p:sp>
      <p:cxnSp>
        <p:nvCxnSpPr>
          <p:cNvPr id="159" name="Connecteur droit 158"/>
          <p:cNvCxnSpPr/>
          <p:nvPr/>
        </p:nvCxnSpPr>
        <p:spPr>
          <a:xfrm>
            <a:off x="7884368" y="2139702"/>
            <a:ext cx="0" cy="72008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0" name="Connecteur droit 159"/>
          <p:cNvCxnSpPr/>
          <p:nvPr/>
        </p:nvCxnSpPr>
        <p:spPr>
          <a:xfrm flipH="1">
            <a:off x="6695728" y="3147814"/>
            <a:ext cx="118864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61" name="Connecteur droit 160"/>
          <p:cNvCxnSpPr/>
          <p:nvPr/>
        </p:nvCxnSpPr>
        <p:spPr>
          <a:xfrm flipH="1">
            <a:off x="6695728" y="2859782"/>
            <a:ext cx="118864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Rectangle 161"/>
          <p:cNvSpPr/>
          <p:nvPr/>
        </p:nvSpPr>
        <p:spPr>
          <a:xfrm>
            <a:off x="6372200" y="285978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63" name="ZoneTexte 162"/>
          <p:cNvSpPr txBox="1"/>
          <p:nvPr/>
        </p:nvSpPr>
        <p:spPr>
          <a:xfrm>
            <a:off x="6372200" y="2859782"/>
            <a:ext cx="288032" cy="338554"/>
          </a:xfrm>
          <a:prstGeom prst="rect">
            <a:avLst/>
          </a:prstGeom>
          <a:noFill/>
        </p:spPr>
        <p:txBody>
          <a:bodyPr wrap="square" rtlCol="0">
            <a:spAutoFit/>
          </a:bodyPr>
          <a:lstStyle/>
          <a:p>
            <a:r>
              <a:rPr lang="fr-FR" sz="1600" b="1" dirty="0"/>
              <a:t>3</a:t>
            </a:r>
          </a:p>
        </p:txBody>
      </p:sp>
      <p:sp>
        <p:nvSpPr>
          <p:cNvPr id="165" name="ZoneTexte 164"/>
          <p:cNvSpPr txBox="1"/>
          <p:nvPr/>
        </p:nvSpPr>
        <p:spPr>
          <a:xfrm>
            <a:off x="3419872" y="2931790"/>
            <a:ext cx="2448272" cy="369332"/>
          </a:xfrm>
          <a:prstGeom prst="rect">
            <a:avLst/>
          </a:prstGeom>
          <a:noFill/>
        </p:spPr>
        <p:txBody>
          <a:bodyPr wrap="square" rtlCol="0">
            <a:spAutoFit/>
          </a:bodyPr>
          <a:lstStyle/>
          <a:p>
            <a:pPr algn="ctr"/>
            <a:r>
              <a:rPr lang="fr-FR" b="1" dirty="0">
                <a:solidFill>
                  <a:srgbClr val="C00000"/>
                </a:solidFill>
              </a:rPr>
              <a:t>Une zone de critère</a:t>
            </a:r>
          </a:p>
        </p:txBody>
      </p:sp>
      <p:sp>
        <p:nvSpPr>
          <p:cNvPr id="166" name="ZoneTexte 165"/>
          <p:cNvSpPr txBox="1"/>
          <p:nvPr/>
        </p:nvSpPr>
        <p:spPr>
          <a:xfrm>
            <a:off x="6012160" y="3219822"/>
            <a:ext cx="2448272" cy="646331"/>
          </a:xfrm>
          <a:prstGeom prst="rect">
            <a:avLst/>
          </a:prstGeom>
          <a:noFill/>
        </p:spPr>
        <p:txBody>
          <a:bodyPr wrap="square" rtlCol="0">
            <a:spAutoFit/>
          </a:bodyPr>
          <a:lstStyle/>
          <a:p>
            <a:pPr algn="ctr"/>
            <a:r>
              <a:rPr lang="fr-FR" b="1" dirty="0">
                <a:solidFill>
                  <a:srgbClr val="008000"/>
                </a:solidFill>
              </a:rPr>
              <a:t>Une plage de destination</a:t>
            </a:r>
          </a:p>
        </p:txBody>
      </p:sp>
      <p:sp>
        <p:nvSpPr>
          <p:cNvPr id="167" name="Rectangle 166"/>
          <p:cNvSpPr/>
          <p:nvPr/>
        </p:nvSpPr>
        <p:spPr>
          <a:xfrm>
            <a:off x="899592" y="2283718"/>
            <a:ext cx="2232248" cy="1440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8" name="Rectangle 167"/>
          <p:cNvSpPr/>
          <p:nvPr/>
        </p:nvSpPr>
        <p:spPr>
          <a:xfrm>
            <a:off x="4139952" y="2283718"/>
            <a:ext cx="1152128" cy="576064"/>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9" name="Rectangle 168"/>
          <p:cNvSpPr/>
          <p:nvPr/>
        </p:nvSpPr>
        <p:spPr>
          <a:xfrm>
            <a:off x="6732240" y="2283718"/>
            <a:ext cx="1152128" cy="288032"/>
          </a:xfrm>
          <a:prstGeom prst="rect">
            <a:avLst/>
          </a:prstGeom>
          <a:no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0" name="ZoneTexte 169"/>
          <p:cNvSpPr txBox="1"/>
          <p:nvPr/>
        </p:nvSpPr>
        <p:spPr>
          <a:xfrm>
            <a:off x="539552" y="4227934"/>
            <a:ext cx="6048672" cy="646331"/>
          </a:xfrm>
          <a:prstGeom prst="rect">
            <a:avLst/>
          </a:prstGeom>
          <a:noFill/>
        </p:spPr>
        <p:txBody>
          <a:bodyPr wrap="square" rtlCol="0">
            <a:spAutoFit/>
          </a:bodyPr>
          <a:lstStyle/>
          <a:p>
            <a:r>
              <a:rPr lang="fr-FR" dirty="0"/>
              <a:t>Les trois éléments doivent figurer sur la même feuille de calcul, sauf à utiliser des plages nommées !</a:t>
            </a:r>
          </a:p>
        </p:txBody>
      </p:sp>
      <p:pic>
        <p:nvPicPr>
          <p:cNvPr id="171" name="Image 170"/>
          <p:cNvPicPr/>
          <p:nvPr/>
        </p:nvPicPr>
        <p:blipFill>
          <a:blip r:embed="rId3" cstate="print">
            <a:clrChange>
              <a:clrFrom>
                <a:srgbClr val="FEF9FB"/>
              </a:clrFrom>
              <a:clrTo>
                <a:srgbClr val="FEF9FB">
                  <a:alpha val="0"/>
                </a:srgbClr>
              </a:clrTo>
            </a:clrChange>
          </a:blip>
          <a:srcRect/>
          <a:stretch>
            <a:fillRect/>
          </a:stretch>
        </p:blipFill>
        <p:spPr bwMode="auto">
          <a:xfrm>
            <a:off x="5508104" y="195486"/>
            <a:ext cx="432048" cy="432048"/>
          </a:xfrm>
          <a:prstGeom prst="rect">
            <a:avLst/>
          </a:prstGeom>
          <a:noFill/>
          <a:ln w="9525">
            <a:noFill/>
            <a:miter lim="800000"/>
            <a:headEnd/>
            <a:tailEnd/>
          </a:ln>
        </p:spPr>
      </p:pic>
      <p:pic>
        <p:nvPicPr>
          <p:cNvPr id="172" name="Image 171"/>
          <p:cNvPicPr/>
          <p:nvPr/>
        </p:nvPicPr>
        <p:blipFill>
          <a:blip r:embed="rId4" cstate="print"/>
          <a:srcRect/>
          <a:stretch>
            <a:fillRect/>
          </a:stretch>
        </p:blipFill>
        <p:spPr bwMode="auto">
          <a:xfrm>
            <a:off x="5076056" y="195486"/>
            <a:ext cx="432048" cy="432048"/>
          </a:xfrm>
          <a:prstGeom prst="rect">
            <a:avLst/>
          </a:prstGeom>
          <a:noFill/>
          <a:ln w="9525">
            <a:noFill/>
            <a:miter lim="800000"/>
            <a:headEnd/>
            <a:tailEnd/>
          </a:ln>
        </p:spPr>
      </p:pic>
      <p:pic>
        <p:nvPicPr>
          <p:cNvPr id="173" name="Image 172"/>
          <p:cNvPicPr/>
          <p:nvPr/>
        </p:nvPicPr>
        <p:blipFill>
          <a:blip r:embed="rId5" cstate="print"/>
          <a:srcRect/>
          <a:stretch>
            <a:fillRect/>
          </a:stretch>
        </p:blipFill>
        <p:spPr bwMode="auto">
          <a:xfrm>
            <a:off x="6084168" y="195486"/>
            <a:ext cx="360040" cy="432048"/>
          </a:xfrm>
          <a:prstGeom prst="rect">
            <a:avLst/>
          </a:prstGeom>
          <a:noFill/>
          <a:ln w="9525">
            <a:noFill/>
            <a:miter lim="800000"/>
            <a:headEnd/>
            <a:tailEnd/>
          </a:ln>
        </p:spPr>
      </p:pic>
      <p:sp>
        <p:nvSpPr>
          <p:cNvPr id="174" name="Plus 173"/>
          <p:cNvSpPr/>
          <p:nvPr/>
        </p:nvSpPr>
        <p:spPr>
          <a:xfrm rot="19241263">
            <a:off x="5844376" y="-66434"/>
            <a:ext cx="864096" cy="915566"/>
          </a:xfrm>
          <a:prstGeom prst="mathPlus">
            <a:avLst>
              <a:gd name="adj1" fmla="val 419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5" name="Image 174"/>
          <p:cNvPicPr/>
          <p:nvPr/>
        </p:nvPicPr>
        <p:blipFill>
          <a:blip r:embed="rId4" cstate="print"/>
          <a:srcRect/>
          <a:stretch>
            <a:fillRect/>
          </a:stretch>
        </p:blipFill>
        <p:spPr bwMode="auto">
          <a:xfrm>
            <a:off x="8172400" y="2499742"/>
            <a:ext cx="432048" cy="432048"/>
          </a:xfrm>
          <a:prstGeom prst="rect">
            <a:avLst/>
          </a:prstGeom>
          <a:noFill/>
          <a:ln w="9525">
            <a:noFill/>
            <a:miter lim="800000"/>
            <a:headEnd/>
            <a:tailEnd/>
          </a:ln>
        </p:spPr>
      </p:pic>
      <p:sp>
        <p:nvSpPr>
          <p:cNvPr id="176" name="Plus 175"/>
          <p:cNvSpPr/>
          <p:nvPr/>
        </p:nvSpPr>
        <p:spPr>
          <a:xfrm rot="19241263">
            <a:off x="7932608" y="2237821"/>
            <a:ext cx="864096" cy="915566"/>
          </a:xfrm>
          <a:prstGeom prst="mathPlus">
            <a:avLst>
              <a:gd name="adj1" fmla="val 419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126"/>
                                        </p:tgtEl>
                                        <p:attrNameLst>
                                          <p:attrName>style.visibility</p:attrName>
                                        </p:attrNameLst>
                                      </p:cBhvr>
                                      <p:to>
                                        <p:strVal val="visible"/>
                                      </p:to>
                                    </p:set>
                                  </p:childTnLst>
                                </p:cTn>
                              </p:par>
                              <p:par>
                                <p:cTn id="10" presetID="1" presetClass="entr" presetSubtype="0" fill="hold" grpId="0" nodeType="withEffect">
                                  <p:stCondLst>
                                    <p:cond delay="1000"/>
                                  </p:stCondLst>
                                  <p:childTnLst>
                                    <p:set>
                                      <p:cBhvr>
                                        <p:cTn id="11" dur="1" fill="hold">
                                          <p:stCondLst>
                                            <p:cond delay="0"/>
                                          </p:stCondLst>
                                        </p:cTn>
                                        <p:tgtEl>
                                          <p:spTgt spid="127"/>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48"/>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49"/>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50"/>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51"/>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52"/>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53"/>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54"/>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55"/>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56"/>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57"/>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58"/>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59"/>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60"/>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61"/>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62"/>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63"/>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64"/>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65"/>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68"/>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71"/>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72"/>
                                        </p:tgtEl>
                                        <p:attrNameLst>
                                          <p:attrName>style.visibility</p:attrName>
                                        </p:attrNameLst>
                                      </p:cBhvr>
                                      <p:to>
                                        <p:strVal val="visible"/>
                                      </p:to>
                                    </p:set>
                                  </p:childTnLst>
                                </p:cTn>
                              </p:par>
                              <p:par>
                                <p:cTn id="56" presetID="1" presetClass="entr" presetSubtype="0" fill="hold" nodeType="withEffect">
                                  <p:stCondLst>
                                    <p:cond delay="0"/>
                                  </p:stCondLst>
                                  <p:childTnLst>
                                    <p:set>
                                      <p:cBhvr>
                                        <p:cTn id="57" dur="1" fill="hold">
                                          <p:stCondLst>
                                            <p:cond delay="0"/>
                                          </p:stCondLst>
                                        </p:cTn>
                                        <p:tgtEl>
                                          <p:spTgt spid="73"/>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74"/>
                                        </p:tgtEl>
                                        <p:attrNameLst>
                                          <p:attrName>style.visibility</p:attrName>
                                        </p:attrNameLst>
                                      </p:cBhvr>
                                      <p:to>
                                        <p:strVal val="visible"/>
                                      </p:to>
                                    </p:set>
                                  </p:childTnLst>
                                </p:cTn>
                              </p:par>
                              <p:par>
                                <p:cTn id="60" presetID="1" presetClass="entr" presetSubtype="0" fill="hold" grpId="0" nodeType="withEffect">
                                  <p:stCondLst>
                                    <p:cond delay="0"/>
                                  </p:stCondLst>
                                  <p:childTnLst>
                                    <p:set>
                                      <p:cBhvr>
                                        <p:cTn id="61" dur="1" fill="hold">
                                          <p:stCondLst>
                                            <p:cond delay="0"/>
                                          </p:stCondLst>
                                        </p:cTn>
                                        <p:tgtEl>
                                          <p:spTgt spid="76"/>
                                        </p:tgtEl>
                                        <p:attrNameLst>
                                          <p:attrName>style.visibility</p:attrName>
                                        </p:attrNameLst>
                                      </p:cBhvr>
                                      <p:to>
                                        <p:strVal val="visible"/>
                                      </p:to>
                                    </p:set>
                                  </p:childTnLst>
                                </p:cTn>
                              </p:par>
                              <p:par>
                                <p:cTn id="62" presetID="1" presetClass="entr" presetSubtype="0" fill="hold" nodeType="withEffect">
                                  <p:stCondLst>
                                    <p:cond delay="0"/>
                                  </p:stCondLst>
                                  <p:childTnLst>
                                    <p:set>
                                      <p:cBhvr>
                                        <p:cTn id="63" dur="1" fill="hold">
                                          <p:stCondLst>
                                            <p:cond delay="0"/>
                                          </p:stCondLst>
                                        </p:cTn>
                                        <p:tgtEl>
                                          <p:spTgt spid="78"/>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83"/>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84"/>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85"/>
                                        </p:tgtEl>
                                        <p:attrNameLst>
                                          <p:attrName>style.visibility</p:attrName>
                                        </p:attrNameLst>
                                      </p:cBhvr>
                                      <p:to>
                                        <p:strVal val="visible"/>
                                      </p:to>
                                    </p:set>
                                  </p:childTnLst>
                                </p:cTn>
                              </p:par>
                              <p:par>
                                <p:cTn id="70" presetID="1" presetClass="entr" presetSubtype="0" fill="hold" grpId="0" nodeType="withEffect">
                                  <p:stCondLst>
                                    <p:cond delay="0"/>
                                  </p:stCondLst>
                                  <p:childTnLst>
                                    <p:set>
                                      <p:cBhvr>
                                        <p:cTn id="71" dur="1" fill="hold">
                                          <p:stCondLst>
                                            <p:cond delay="0"/>
                                          </p:stCondLst>
                                        </p:cTn>
                                        <p:tgtEl>
                                          <p:spTgt spid="88"/>
                                        </p:tgtEl>
                                        <p:attrNameLst>
                                          <p:attrName>style.visibility</p:attrName>
                                        </p:attrNameLst>
                                      </p:cBhvr>
                                      <p:to>
                                        <p:strVal val="visible"/>
                                      </p:to>
                                    </p:set>
                                  </p:childTnLst>
                                </p:cTn>
                              </p:par>
                              <p:par>
                                <p:cTn id="72" presetID="1" presetClass="entr" presetSubtype="0" fill="hold" grpId="0" nodeType="withEffect">
                                  <p:stCondLst>
                                    <p:cond delay="0"/>
                                  </p:stCondLst>
                                  <p:childTnLst>
                                    <p:set>
                                      <p:cBhvr>
                                        <p:cTn id="73" dur="1" fill="hold">
                                          <p:stCondLst>
                                            <p:cond delay="0"/>
                                          </p:stCondLst>
                                        </p:cTn>
                                        <p:tgtEl>
                                          <p:spTgt spid="89"/>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94"/>
                                        </p:tgtEl>
                                        <p:attrNameLst>
                                          <p:attrName>style.visibility</p:attrName>
                                        </p:attrNameLst>
                                      </p:cBhvr>
                                      <p:to>
                                        <p:strVal val="visible"/>
                                      </p:to>
                                    </p:set>
                                  </p:childTnLst>
                                </p:cTn>
                              </p:par>
                              <p:par>
                                <p:cTn id="76" presetID="1" presetClass="entr" presetSubtype="0" fill="hold" grpId="0" nodeType="withEffect">
                                  <p:stCondLst>
                                    <p:cond delay="0"/>
                                  </p:stCondLst>
                                  <p:childTnLst>
                                    <p:set>
                                      <p:cBhvr>
                                        <p:cTn id="77" dur="1" fill="hold">
                                          <p:stCondLst>
                                            <p:cond delay="0"/>
                                          </p:stCondLst>
                                        </p:cTn>
                                        <p:tgtEl>
                                          <p:spTgt spid="95"/>
                                        </p:tgtEl>
                                        <p:attrNameLst>
                                          <p:attrName>style.visibility</p:attrName>
                                        </p:attrNameLst>
                                      </p:cBhvr>
                                      <p:to>
                                        <p:strVal val="visible"/>
                                      </p:to>
                                    </p:set>
                                  </p:childTnLst>
                                </p:cTn>
                              </p:par>
                              <p:par>
                                <p:cTn id="78" presetID="1" presetClass="entr" presetSubtype="0" fill="hold" grpId="0" nodeType="withEffect">
                                  <p:stCondLst>
                                    <p:cond delay="0"/>
                                  </p:stCondLst>
                                  <p:childTnLst>
                                    <p:set>
                                      <p:cBhvr>
                                        <p:cTn id="79" dur="1" fill="hold">
                                          <p:stCondLst>
                                            <p:cond delay="0"/>
                                          </p:stCondLst>
                                        </p:cTn>
                                        <p:tgtEl>
                                          <p:spTgt spid="97"/>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102"/>
                                        </p:tgtEl>
                                        <p:attrNameLst>
                                          <p:attrName>style.visibility</p:attrName>
                                        </p:attrNameLst>
                                      </p:cBhvr>
                                      <p:to>
                                        <p:strVal val="visible"/>
                                      </p:to>
                                    </p:set>
                                  </p:childTnLst>
                                </p:cTn>
                              </p:par>
                              <p:par>
                                <p:cTn id="82" presetID="1" presetClass="entr" presetSubtype="0" fill="hold" grpId="0" nodeType="withEffect">
                                  <p:stCondLst>
                                    <p:cond delay="0"/>
                                  </p:stCondLst>
                                  <p:childTnLst>
                                    <p:set>
                                      <p:cBhvr>
                                        <p:cTn id="83" dur="1" fill="hold">
                                          <p:stCondLst>
                                            <p:cond delay="0"/>
                                          </p:stCondLst>
                                        </p:cTn>
                                        <p:tgtEl>
                                          <p:spTgt spid="128"/>
                                        </p:tgtEl>
                                        <p:attrNameLst>
                                          <p:attrName>style.visibility</p:attrName>
                                        </p:attrNameLst>
                                      </p:cBhvr>
                                      <p:to>
                                        <p:strVal val="visible"/>
                                      </p:to>
                                    </p:set>
                                  </p:childTnLst>
                                </p:cTn>
                              </p:par>
                              <p:par>
                                <p:cTn id="84" presetID="1" presetClass="entr" presetSubtype="0" fill="hold" grpId="0" nodeType="withEffect">
                                  <p:stCondLst>
                                    <p:cond delay="0"/>
                                  </p:stCondLst>
                                  <p:childTnLst>
                                    <p:set>
                                      <p:cBhvr>
                                        <p:cTn id="85" dur="1" fill="hold">
                                          <p:stCondLst>
                                            <p:cond delay="0"/>
                                          </p:stCondLst>
                                        </p:cTn>
                                        <p:tgtEl>
                                          <p:spTgt spid="167"/>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nodeType="clickEffect">
                                  <p:stCondLst>
                                    <p:cond delay="0"/>
                                  </p:stCondLst>
                                  <p:childTnLst>
                                    <p:set>
                                      <p:cBhvr>
                                        <p:cTn id="89" dur="1" fill="hold">
                                          <p:stCondLst>
                                            <p:cond delay="0"/>
                                          </p:stCondLst>
                                        </p:cTn>
                                        <p:tgtEl>
                                          <p:spTgt spid="129"/>
                                        </p:tgtEl>
                                        <p:attrNameLst>
                                          <p:attrName>style.visibility</p:attrName>
                                        </p:attrNameLst>
                                      </p:cBhvr>
                                      <p:to>
                                        <p:strVal val="visible"/>
                                      </p:to>
                                    </p:set>
                                  </p:childTnLst>
                                </p:cTn>
                              </p:par>
                              <p:par>
                                <p:cTn id="90" presetID="1" presetClass="entr" presetSubtype="0" fill="hold" nodeType="withEffect">
                                  <p:stCondLst>
                                    <p:cond delay="0"/>
                                  </p:stCondLst>
                                  <p:childTnLst>
                                    <p:set>
                                      <p:cBhvr>
                                        <p:cTn id="91" dur="1" fill="hold">
                                          <p:stCondLst>
                                            <p:cond delay="0"/>
                                          </p:stCondLst>
                                        </p:cTn>
                                        <p:tgtEl>
                                          <p:spTgt spid="130"/>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131"/>
                                        </p:tgtEl>
                                        <p:attrNameLst>
                                          <p:attrName>style.visibility</p:attrName>
                                        </p:attrNameLst>
                                      </p:cBhvr>
                                      <p:to>
                                        <p:strVal val="visible"/>
                                      </p:to>
                                    </p:set>
                                  </p:childTnLst>
                                </p:cTn>
                              </p:par>
                              <p:par>
                                <p:cTn id="94" presetID="1" presetClass="entr" presetSubtype="0" fill="hold" grpId="0" nodeType="withEffect">
                                  <p:stCondLst>
                                    <p:cond delay="0"/>
                                  </p:stCondLst>
                                  <p:childTnLst>
                                    <p:set>
                                      <p:cBhvr>
                                        <p:cTn id="95" dur="1" fill="hold">
                                          <p:stCondLst>
                                            <p:cond delay="0"/>
                                          </p:stCondLst>
                                        </p:cTn>
                                        <p:tgtEl>
                                          <p:spTgt spid="133"/>
                                        </p:tgtEl>
                                        <p:attrNameLst>
                                          <p:attrName>style.visibility</p:attrName>
                                        </p:attrNameLst>
                                      </p:cBhvr>
                                      <p:to>
                                        <p:strVal val="visible"/>
                                      </p:to>
                                    </p:set>
                                  </p:childTnLst>
                                </p:cTn>
                              </p:par>
                              <p:par>
                                <p:cTn id="96" presetID="1" presetClass="entr" presetSubtype="0" fill="hold" grpId="0" nodeType="withEffect">
                                  <p:stCondLst>
                                    <p:cond delay="0"/>
                                  </p:stCondLst>
                                  <p:childTnLst>
                                    <p:set>
                                      <p:cBhvr>
                                        <p:cTn id="97" dur="1" fill="hold">
                                          <p:stCondLst>
                                            <p:cond delay="0"/>
                                          </p:stCondLst>
                                        </p:cTn>
                                        <p:tgtEl>
                                          <p:spTgt spid="135"/>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136"/>
                                        </p:tgtEl>
                                        <p:attrNameLst>
                                          <p:attrName>style.visibility</p:attrName>
                                        </p:attrNameLst>
                                      </p:cBhvr>
                                      <p:to>
                                        <p:strVal val="visible"/>
                                      </p:to>
                                    </p:set>
                                  </p:childTnLst>
                                </p:cTn>
                              </p:par>
                              <p:par>
                                <p:cTn id="100" presetID="1" presetClass="entr" presetSubtype="0" fill="hold" grpId="0" nodeType="withEffect">
                                  <p:stCondLst>
                                    <p:cond delay="0"/>
                                  </p:stCondLst>
                                  <p:childTnLst>
                                    <p:set>
                                      <p:cBhvr>
                                        <p:cTn id="101" dur="1" fill="hold">
                                          <p:stCondLst>
                                            <p:cond delay="0"/>
                                          </p:stCondLst>
                                        </p:cTn>
                                        <p:tgtEl>
                                          <p:spTgt spid="137"/>
                                        </p:tgtEl>
                                        <p:attrNameLst>
                                          <p:attrName>style.visibility</p:attrName>
                                        </p:attrNameLst>
                                      </p:cBhvr>
                                      <p:to>
                                        <p:strVal val="visible"/>
                                      </p:to>
                                    </p:set>
                                  </p:childTnLst>
                                </p:cTn>
                              </p:par>
                              <p:par>
                                <p:cTn id="102" presetID="1" presetClass="entr" presetSubtype="0" fill="hold" grpId="0" nodeType="withEffect">
                                  <p:stCondLst>
                                    <p:cond delay="0"/>
                                  </p:stCondLst>
                                  <p:childTnLst>
                                    <p:set>
                                      <p:cBhvr>
                                        <p:cTn id="103" dur="1" fill="hold">
                                          <p:stCondLst>
                                            <p:cond delay="0"/>
                                          </p:stCondLst>
                                        </p:cTn>
                                        <p:tgtEl>
                                          <p:spTgt spid="138"/>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141"/>
                                        </p:tgtEl>
                                        <p:attrNameLst>
                                          <p:attrName>style.visibility</p:attrName>
                                        </p:attrNameLst>
                                      </p:cBhvr>
                                      <p:to>
                                        <p:strVal val="visible"/>
                                      </p:to>
                                    </p:set>
                                  </p:childTnLst>
                                </p:cTn>
                              </p:par>
                              <p:par>
                                <p:cTn id="106" presetID="1" presetClass="entr" presetSubtype="0" fill="hold" grpId="0" nodeType="withEffect">
                                  <p:stCondLst>
                                    <p:cond delay="0"/>
                                  </p:stCondLst>
                                  <p:childTnLst>
                                    <p:set>
                                      <p:cBhvr>
                                        <p:cTn id="107" dur="1" fill="hold">
                                          <p:stCondLst>
                                            <p:cond delay="0"/>
                                          </p:stCondLst>
                                        </p:cTn>
                                        <p:tgtEl>
                                          <p:spTgt spid="142"/>
                                        </p:tgtEl>
                                        <p:attrNameLst>
                                          <p:attrName>style.visibility</p:attrName>
                                        </p:attrNameLst>
                                      </p:cBhvr>
                                      <p:to>
                                        <p:strVal val="visible"/>
                                      </p:to>
                                    </p:set>
                                  </p:childTnLst>
                                </p:cTn>
                              </p:par>
                              <p:par>
                                <p:cTn id="108" presetID="1" presetClass="entr" presetSubtype="0" fill="hold" nodeType="withEffect">
                                  <p:stCondLst>
                                    <p:cond delay="0"/>
                                  </p:stCondLst>
                                  <p:childTnLst>
                                    <p:set>
                                      <p:cBhvr>
                                        <p:cTn id="109" dur="1" fill="hold">
                                          <p:stCondLst>
                                            <p:cond delay="0"/>
                                          </p:stCondLst>
                                        </p:cTn>
                                        <p:tgtEl>
                                          <p:spTgt spid="143"/>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168"/>
                                        </p:tgtEl>
                                        <p:attrNameLst>
                                          <p:attrName>style.visibility</p:attrName>
                                        </p:attrNameLst>
                                      </p:cBhvr>
                                      <p:to>
                                        <p:strVal val="visible"/>
                                      </p:to>
                                    </p:set>
                                  </p:childTnLst>
                                </p:cTn>
                              </p:par>
                              <p:par>
                                <p:cTn id="112" presetID="1" presetClass="entr" presetSubtype="0" fill="hold" grpId="0" nodeType="withEffect">
                                  <p:stCondLst>
                                    <p:cond delay="0"/>
                                  </p:stCondLst>
                                  <p:childTnLst>
                                    <p:set>
                                      <p:cBhvr>
                                        <p:cTn id="113" dur="1" fill="hold">
                                          <p:stCondLst>
                                            <p:cond delay="0"/>
                                          </p:stCondLst>
                                        </p:cTn>
                                        <p:tgtEl>
                                          <p:spTgt spid="165"/>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nodeType="clickEffect">
                                  <p:stCondLst>
                                    <p:cond delay="0"/>
                                  </p:stCondLst>
                                  <p:childTnLst>
                                    <p:set>
                                      <p:cBhvr>
                                        <p:cTn id="117" dur="1" fill="hold">
                                          <p:stCondLst>
                                            <p:cond delay="0"/>
                                          </p:stCondLst>
                                        </p:cTn>
                                        <p:tgtEl>
                                          <p:spTgt spid="149"/>
                                        </p:tgtEl>
                                        <p:attrNameLst>
                                          <p:attrName>style.visibility</p:attrName>
                                        </p:attrNameLst>
                                      </p:cBhvr>
                                      <p:to>
                                        <p:strVal val="visible"/>
                                      </p:to>
                                    </p:set>
                                  </p:childTnLst>
                                </p:cTn>
                              </p:par>
                              <p:par>
                                <p:cTn id="118" presetID="1" presetClass="entr" presetSubtype="0" fill="hold" nodeType="withEffect">
                                  <p:stCondLst>
                                    <p:cond delay="0"/>
                                  </p:stCondLst>
                                  <p:childTnLst>
                                    <p:set>
                                      <p:cBhvr>
                                        <p:cTn id="119" dur="1" fill="hold">
                                          <p:stCondLst>
                                            <p:cond delay="0"/>
                                          </p:stCondLst>
                                        </p:cTn>
                                        <p:tgtEl>
                                          <p:spTgt spid="150"/>
                                        </p:tgtEl>
                                        <p:attrNameLst>
                                          <p:attrName>style.visibility</p:attrName>
                                        </p:attrNameLst>
                                      </p:cBhvr>
                                      <p:to>
                                        <p:strVal val="visible"/>
                                      </p:to>
                                    </p:set>
                                  </p:childTnLst>
                                </p:cTn>
                              </p:par>
                              <p:par>
                                <p:cTn id="120" presetID="1" presetClass="entr" presetSubtype="0" fill="hold" grpId="0" nodeType="withEffect">
                                  <p:stCondLst>
                                    <p:cond delay="0"/>
                                  </p:stCondLst>
                                  <p:childTnLst>
                                    <p:set>
                                      <p:cBhvr>
                                        <p:cTn id="121" dur="1" fill="hold">
                                          <p:stCondLst>
                                            <p:cond delay="0"/>
                                          </p:stCondLst>
                                        </p:cTn>
                                        <p:tgtEl>
                                          <p:spTgt spid="151"/>
                                        </p:tgtEl>
                                        <p:attrNameLst>
                                          <p:attrName>style.visibility</p:attrName>
                                        </p:attrNameLst>
                                      </p:cBhvr>
                                      <p:to>
                                        <p:strVal val="visible"/>
                                      </p:to>
                                    </p:set>
                                  </p:childTnLst>
                                </p:cTn>
                              </p:par>
                              <p:par>
                                <p:cTn id="122" presetID="1" presetClass="entr" presetSubtype="0" fill="hold" grpId="0" nodeType="withEffect">
                                  <p:stCondLst>
                                    <p:cond delay="0"/>
                                  </p:stCondLst>
                                  <p:childTnLst>
                                    <p:set>
                                      <p:cBhvr>
                                        <p:cTn id="123" dur="1" fill="hold">
                                          <p:stCondLst>
                                            <p:cond delay="0"/>
                                          </p:stCondLst>
                                        </p:cTn>
                                        <p:tgtEl>
                                          <p:spTgt spid="152"/>
                                        </p:tgtEl>
                                        <p:attrNameLst>
                                          <p:attrName>style.visibility</p:attrName>
                                        </p:attrNameLst>
                                      </p:cBhvr>
                                      <p:to>
                                        <p:strVal val="visible"/>
                                      </p:to>
                                    </p:set>
                                  </p:childTnLst>
                                </p:cTn>
                              </p:par>
                              <p:par>
                                <p:cTn id="124" presetID="1" presetClass="entr" presetSubtype="0" fill="hold" grpId="0" nodeType="withEffect">
                                  <p:stCondLst>
                                    <p:cond delay="0"/>
                                  </p:stCondLst>
                                  <p:childTnLst>
                                    <p:set>
                                      <p:cBhvr>
                                        <p:cTn id="125" dur="1" fill="hold">
                                          <p:stCondLst>
                                            <p:cond delay="0"/>
                                          </p:stCondLst>
                                        </p:cTn>
                                        <p:tgtEl>
                                          <p:spTgt spid="153"/>
                                        </p:tgtEl>
                                        <p:attrNameLst>
                                          <p:attrName>style.visibility</p:attrName>
                                        </p:attrNameLst>
                                      </p:cBhvr>
                                      <p:to>
                                        <p:strVal val="visible"/>
                                      </p:to>
                                    </p:set>
                                  </p:childTnLst>
                                </p:cTn>
                              </p:par>
                              <p:par>
                                <p:cTn id="126" presetID="1" presetClass="entr" presetSubtype="0" fill="hold" grpId="0" nodeType="withEffect">
                                  <p:stCondLst>
                                    <p:cond delay="0"/>
                                  </p:stCondLst>
                                  <p:childTnLst>
                                    <p:set>
                                      <p:cBhvr>
                                        <p:cTn id="127" dur="1" fill="hold">
                                          <p:stCondLst>
                                            <p:cond delay="0"/>
                                          </p:stCondLst>
                                        </p:cTn>
                                        <p:tgtEl>
                                          <p:spTgt spid="154"/>
                                        </p:tgtEl>
                                        <p:attrNameLst>
                                          <p:attrName>style.visibility</p:attrName>
                                        </p:attrNameLst>
                                      </p:cBhvr>
                                      <p:to>
                                        <p:strVal val="visible"/>
                                      </p:to>
                                    </p:set>
                                  </p:childTnLst>
                                </p:cTn>
                              </p:par>
                              <p:par>
                                <p:cTn id="128" presetID="1" presetClass="entr" presetSubtype="0" fill="hold" grpId="0" nodeType="withEffect">
                                  <p:stCondLst>
                                    <p:cond delay="0"/>
                                  </p:stCondLst>
                                  <p:childTnLst>
                                    <p:set>
                                      <p:cBhvr>
                                        <p:cTn id="129" dur="1" fill="hold">
                                          <p:stCondLst>
                                            <p:cond delay="0"/>
                                          </p:stCondLst>
                                        </p:cTn>
                                        <p:tgtEl>
                                          <p:spTgt spid="155"/>
                                        </p:tgtEl>
                                        <p:attrNameLst>
                                          <p:attrName>style.visibility</p:attrName>
                                        </p:attrNameLst>
                                      </p:cBhvr>
                                      <p:to>
                                        <p:strVal val="visible"/>
                                      </p:to>
                                    </p:set>
                                  </p:childTnLst>
                                </p:cTn>
                              </p:par>
                              <p:par>
                                <p:cTn id="130" presetID="1" presetClass="entr" presetSubtype="0" fill="hold" grpId="0" nodeType="withEffect">
                                  <p:stCondLst>
                                    <p:cond delay="0"/>
                                  </p:stCondLst>
                                  <p:childTnLst>
                                    <p:set>
                                      <p:cBhvr>
                                        <p:cTn id="131" dur="1" fill="hold">
                                          <p:stCondLst>
                                            <p:cond delay="0"/>
                                          </p:stCondLst>
                                        </p:cTn>
                                        <p:tgtEl>
                                          <p:spTgt spid="156"/>
                                        </p:tgtEl>
                                        <p:attrNameLst>
                                          <p:attrName>style.visibility</p:attrName>
                                        </p:attrNameLst>
                                      </p:cBhvr>
                                      <p:to>
                                        <p:strVal val="visible"/>
                                      </p:to>
                                    </p:set>
                                  </p:childTnLst>
                                </p:cTn>
                              </p:par>
                              <p:par>
                                <p:cTn id="132" presetID="1" presetClass="entr" presetSubtype="0" fill="hold" grpId="0" nodeType="withEffect">
                                  <p:stCondLst>
                                    <p:cond delay="0"/>
                                  </p:stCondLst>
                                  <p:childTnLst>
                                    <p:set>
                                      <p:cBhvr>
                                        <p:cTn id="133" dur="1" fill="hold">
                                          <p:stCondLst>
                                            <p:cond delay="0"/>
                                          </p:stCondLst>
                                        </p:cTn>
                                        <p:tgtEl>
                                          <p:spTgt spid="157"/>
                                        </p:tgtEl>
                                        <p:attrNameLst>
                                          <p:attrName>style.visibility</p:attrName>
                                        </p:attrNameLst>
                                      </p:cBhvr>
                                      <p:to>
                                        <p:strVal val="visible"/>
                                      </p:to>
                                    </p:set>
                                  </p:childTnLst>
                                </p:cTn>
                              </p:par>
                              <p:par>
                                <p:cTn id="134" presetID="1" presetClass="entr" presetSubtype="0" fill="hold" nodeType="withEffect">
                                  <p:stCondLst>
                                    <p:cond delay="0"/>
                                  </p:stCondLst>
                                  <p:childTnLst>
                                    <p:set>
                                      <p:cBhvr>
                                        <p:cTn id="135" dur="1" fill="hold">
                                          <p:stCondLst>
                                            <p:cond delay="0"/>
                                          </p:stCondLst>
                                        </p:cTn>
                                        <p:tgtEl>
                                          <p:spTgt spid="159"/>
                                        </p:tgtEl>
                                        <p:attrNameLst>
                                          <p:attrName>style.visibility</p:attrName>
                                        </p:attrNameLst>
                                      </p:cBhvr>
                                      <p:to>
                                        <p:strVal val="visible"/>
                                      </p:to>
                                    </p:set>
                                  </p:childTnLst>
                                </p:cTn>
                              </p:par>
                              <p:par>
                                <p:cTn id="136" presetID="1" presetClass="entr" presetSubtype="0" fill="hold" nodeType="withEffect">
                                  <p:stCondLst>
                                    <p:cond delay="0"/>
                                  </p:stCondLst>
                                  <p:childTnLst>
                                    <p:set>
                                      <p:cBhvr>
                                        <p:cTn id="137" dur="1" fill="hold">
                                          <p:stCondLst>
                                            <p:cond delay="0"/>
                                          </p:stCondLst>
                                        </p:cTn>
                                        <p:tgtEl>
                                          <p:spTgt spid="160"/>
                                        </p:tgtEl>
                                        <p:attrNameLst>
                                          <p:attrName>style.visibility</p:attrName>
                                        </p:attrNameLst>
                                      </p:cBhvr>
                                      <p:to>
                                        <p:strVal val="visible"/>
                                      </p:to>
                                    </p:set>
                                  </p:childTnLst>
                                </p:cTn>
                              </p:par>
                              <p:par>
                                <p:cTn id="138" presetID="1" presetClass="entr" presetSubtype="0" fill="hold" nodeType="withEffect">
                                  <p:stCondLst>
                                    <p:cond delay="0"/>
                                  </p:stCondLst>
                                  <p:childTnLst>
                                    <p:set>
                                      <p:cBhvr>
                                        <p:cTn id="139" dur="1" fill="hold">
                                          <p:stCondLst>
                                            <p:cond delay="0"/>
                                          </p:stCondLst>
                                        </p:cTn>
                                        <p:tgtEl>
                                          <p:spTgt spid="161"/>
                                        </p:tgtEl>
                                        <p:attrNameLst>
                                          <p:attrName>style.visibility</p:attrName>
                                        </p:attrNameLst>
                                      </p:cBhvr>
                                      <p:to>
                                        <p:strVal val="visible"/>
                                      </p:to>
                                    </p:set>
                                  </p:childTnLst>
                                </p:cTn>
                              </p:par>
                              <p:par>
                                <p:cTn id="140" presetID="1" presetClass="entr" presetSubtype="0" fill="hold" grpId="0" nodeType="withEffect">
                                  <p:stCondLst>
                                    <p:cond delay="0"/>
                                  </p:stCondLst>
                                  <p:childTnLst>
                                    <p:set>
                                      <p:cBhvr>
                                        <p:cTn id="141" dur="1" fill="hold">
                                          <p:stCondLst>
                                            <p:cond delay="0"/>
                                          </p:stCondLst>
                                        </p:cTn>
                                        <p:tgtEl>
                                          <p:spTgt spid="162"/>
                                        </p:tgtEl>
                                        <p:attrNameLst>
                                          <p:attrName>style.visibility</p:attrName>
                                        </p:attrNameLst>
                                      </p:cBhvr>
                                      <p:to>
                                        <p:strVal val="visible"/>
                                      </p:to>
                                    </p:set>
                                  </p:childTnLst>
                                </p:cTn>
                              </p:par>
                              <p:par>
                                <p:cTn id="142" presetID="1" presetClass="entr" presetSubtype="0" fill="hold" grpId="0" nodeType="withEffect">
                                  <p:stCondLst>
                                    <p:cond delay="0"/>
                                  </p:stCondLst>
                                  <p:childTnLst>
                                    <p:set>
                                      <p:cBhvr>
                                        <p:cTn id="143" dur="1" fill="hold">
                                          <p:stCondLst>
                                            <p:cond delay="0"/>
                                          </p:stCondLst>
                                        </p:cTn>
                                        <p:tgtEl>
                                          <p:spTgt spid="163"/>
                                        </p:tgtEl>
                                        <p:attrNameLst>
                                          <p:attrName>style.visibility</p:attrName>
                                        </p:attrNameLst>
                                      </p:cBhvr>
                                      <p:to>
                                        <p:strVal val="visible"/>
                                      </p:to>
                                    </p:set>
                                  </p:childTnLst>
                                </p:cTn>
                              </p:par>
                              <p:par>
                                <p:cTn id="144" presetID="1" presetClass="entr" presetSubtype="0" fill="hold" grpId="0" nodeType="withEffect">
                                  <p:stCondLst>
                                    <p:cond delay="0"/>
                                  </p:stCondLst>
                                  <p:childTnLst>
                                    <p:set>
                                      <p:cBhvr>
                                        <p:cTn id="145" dur="1" fill="hold">
                                          <p:stCondLst>
                                            <p:cond delay="0"/>
                                          </p:stCondLst>
                                        </p:cTn>
                                        <p:tgtEl>
                                          <p:spTgt spid="169"/>
                                        </p:tgtEl>
                                        <p:attrNameLst>
                                          <p:attrName>style.visibility</p:attrName>
                                        </p:attrNameLst>
                                      </p:cBhvr>
                                      <p:to>
                                        <p:strVal val="visible"/>
                                      </p:to>
                                    </p:set>
                                  </p:childTnLst>
                                </p:cTn>
                              </p:par>
                              <p:par>
                                <p:cTn id="146" presetID="1" presetClass="entr" presetSubtype="0" fill="hold" grpId="0" nodeType="withEffect">
                                  <p:stCondLst>
                                    <p:cond delay="0"/>
                                  </p:stCondLst>
                                  <p:childTnLst>
                                    <p:set>
                                      <p:cBhvr>
                                        <p:cTn id="147" dur="1" fill="hold">
                                          <p:stCondLst>
                                            <p:cond delay="0"/>
                                          </p:stCondLst>
                                        </p:cTn>
                                        <p:tgtEl>
                                          <p:spTgt spid="166"/>
                                        </p:tgtEl>
                                        <p:attrNameLst>
                                          <p:attrName>style.visibility</p:attrName>
                                        </p:attrNameLst>
                                      </p:cBhvr>
                                      <p:to>
                                        <p:strVal val="visible"/>
                                      </p:to>
                                    </p:set>
                                  </p:childTnLst>
                                </p:cTn>
                              </p:par>
                            </p:childTnLst>
                          </p:cTn>
                        </p:par>
                      </p:childTnLst>
                    </p:cTn>
                  </p:par>
                  <p:par>
                    <p:cTn id="148" fill="hold">
                      <p:stCondLst>
                        <p:cond delay="indefinite"/>
                      </p:stCondLst>
                      <p:childTnLst>
                        <p:par>
                          <p:cTn id="149" fill="hold">
                            <p:stCondLst>
                              <p:cond delay="0"/>
                            </p:stCondLst>
                            <p:childTnLst>
                              <p:par>
                                <p:cTn id="150" presetID="1" presetClass="entr" presetSubtype="0" fill="hold" nodeType="clickEffect">
                                  <p:stCondLst>
                                    <p:cond delay="0"/>
                                  </p:stCondLst>
                                  <p:childTnLst>
                                    <p:set>
                                      <p:cBhvr>
                                        <p:cTn id="151" dur="1" fill="hold">
                                          <p:stCondLst>
                                            <p:cond delay="0"/>
                                          </p:stCondLst>
                                        </p:cTn>
                                        <p:tgtEl>
                                          <p:spTgt spid="159"/>
                                        </p:tgtEl>
                                        <p:attrNameLst>
                                          <p:attrName>style.visibility</p:attrName>
                                        </p:attrNameLst>
                                      </p:cBhvr>
                                      <p:to>
                                        <p:strVal val="visible"/>
                                      </p:to>
                                    </p:set>
                                  </p:childTnLst>
                                </p:cTn>
                              </p:par>
                              <p:par>
                                <p:cTn id="152" presetID="1" presetClass="entr" presetSubtype="0" fill="hold" nodeType="withEffect">
                                  <p:stCondLst>
                                    <p:cond delay="0"/>
                                  </p:stCondLst>
                                  <p:childTnLst>
                                    <p:set>
                                      <p:cBhvr>
                                        <p:cTn id="153" dur="1" fill="hold">
                                          <p:stCondLst>
                                            <p:cond delay="0"/>
                                          </p:stCondLst>
                                        </p:cTn>
                                        <p:tgtEl>
                                          <p:spTgt spid="175"/>
                                        </p:tgtEl>
                                        <p:attrNameLst>
                                          <p:attrName>style.visibility</p:attrName>
                                        </p:attrNameLst>
                                      </p:cBhvr>
                                      <p:to>
                                        <p:strVal val="visible"/>
                                      </p:to>
                                    </p:set>
                                  </p:childTnLst>
                                </p:cTn>
                              </p:par>
                              <p:par>
                                <p:cTn id="154" presetID="1" presetClass="entr" presetSubtype="0" fill="hold" grpId="0" nodeType="withEffect">
                                  <p:stCondLst>
                                    <p:cond delay="0"/>
                                  </p:stCondLst>
                                  <p:childTnLst>
                                    <p:set>
                                      <p:cBhvr>
                                        <p:cTn id="155" dur="1" fill="hold">
                                          <p:stCondLst>
                                            <p:cond delay="0"/>
                                          </p:stCondLst>
                                        </p:cTn>
                                        <p:tgtEl>
                                          <p:spTgt spid="176"/>
                                        </p:tgtEl>
                                        <p:attrNameLst>
                                          <p:attrName>style.visibility</p:attrName>
                                        </p:attrNameLst>
                                      </p:cBhvr>
                                      <p:to>
                                        <p:strVal val="visible"/>
                                      </p:to>
                                    </p:set>
                                  </p:childTnLst>
                                </p:cTn>
                              </p:par>
                            </p:childTnLst>
                          </p:cTn>
                        </p:par>
                      </p:childTnLst>
                    </p:cTn>
                  </p:par>
                  <p:par>
                    <p:cTn id="156" fill="hold">
                      <p:stCondLst>
                        <p:cond delay="indefinite"/>
                      </p:stCondLst>
                      <p:childTnLst>
                        <p:par>
                          <p:cTn id="157" fill="hold">
                            <p:stCondLst>
                              <p:cond delay="0"/>
                            </p:stCondLst>
                            <p:childTnLst>
                              <p:par>
                                <p:cTn id="158" presetID="1" presetClass="entr" presetSubtype="0" fill="hold" grpId="0" nodeType="clickEffect">
                                  <p:stCondLst>
                                    <p:cond delay="0"/>
                                  </p:stCondLst>
                                  <p:childTnLst>
                                    <p:set>
                                      <p:cBhvr>
                                        <p:cTn id="159" dur="1" fill="hold">
                                          <p:stCondLst>
                                            <p:cond delay="0"/>
                                          </p:stCondLst>
                                        </p:cTn>
                                        <p:tgtEl>
                                          <p:spTgt spid="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 grpId="0"/>
      <p:bldP spid="47" grpId="0"/>
      <p:bldP spid="53" grpId="0" animBg="1"/>
      <p:bldP spid="54" grpId="0" animBg="1"/>
      <p:bldP spid="55" grpId="0"/>
      <p:bldP spid="56" grpId="0"/>
      <p:bldP spid="57" grpId="0" animBg="1"/>
      <p:bldP spid="58" grpId="0" animBg="1"/>
      <p:bldP spid="59" grpId="0" animBg="1"/>
      <p:bldP spid="60" grpId="0"/>
      <p:bldP spid="61" grpId="0"/>
      <p:bldP spid="62" grpId="0"/>
      <p:bldP spid="64" grpId="0"/>
      <p:bldP spid="68" grpId="0" animBg="1"/>
      <p:bldP spid="71" grpId="0"/>
      <p:bldP spid="74" grpId="0" animBg="1"/>
      <p:bldP spid="76" grpId="0"/>
      <p:bldP spid="83" grpId="0"/>
      <p:bldP spid="84" grpId="0"/>
      <p:bldP spid="85" grpId="0"/>
      <p:bldP spid="88" grpId="0"/>
      <p:bldP spid="89" grpId="0"/>
      <p:bldP spid="94" grpId="0"/>
      <p:bldP spid="95" grpId="0"/>
      <p:bldP spid="97" grpId="0"/>
      <p:bldP spid="102" grpId="0"/>
      <p:bldP spid="127" grpId="0"/>
      <p:bldP spid="128" grpId="0"/>
      <p:bldP spid="131" grpId="0" animBg="1"/>
      <p:bldP spid="133" grpId="0"/>
      <p:bldP spid="135" grpId="0" animBg="1"/>
      <p:bldP spid="136" grpId="0" animBg="1"/>
      <p:bldP spid="137" grpId="0"/>
      <p:bldP spid="138" grpId="0"/>
      <p:bldP spid="141" grpId="0"/>
      <p:bldP spid="142" grpId="0"/>
      <p:bldP spid="151" grpId="0" animBg="1"/>
      <p:bldP spid="152" grpId="0"/>
      <p:bldP spid="153" grpId="0" animBg="1"/>
      <p:bldP spid="154" grpId="0" animBg="1"/>
      <p:bldP spid="155" grpId="0"/>
      <p:bldP spid="156" grpId="0"/>
      <p:bldP spid="157" grpId="0"/>
      <p:bldP spid="162" grpId="0" animBg="1"/>
      <p:bldP spid="163" grpId="0"/>
      <p:bldP spid="165" grpId="0"/>
      <p:bldP spid="166" grpId="0"/>
      <p:bldP spid="167" grpId="0" animBg="1"/>
      <p:bldP spid="168" grpId="0" animBg="1"/>
      <p:bldP spid="169" grpId="0" animBg="1"/>
      <p:bldP spid="170" grpId="0"/>
      <p:bldP spid="17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115616" y="123478"/>
            <a:ext cx="734481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Filtres élaborés</a:t>
            </a:r>
          </a:p>
          <a:p>
            <a:r>
              <a:rPr lang="fr-FR" sz="1400" dirty="0">
                <a:solidFill>
                  <a:schemeClr val="bg2">
                    <a:lumMod val="25000"/>
                  </a:schemeClr>
                </a:solidFill>
                <a:latin typeface="Arial Black" pitchFamily="34" charset="0"/>
              </a:rPr>
              <a:t>Subtilités de la zone de critères</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C</a:t>
            </a:r>
            <a:r>
              <a:rPr lang="fr-FR" dirty="0">
                <a:solidFill>
                  <a:schemeClr val="tx2"/>
                </a:solidFill>
                <a:latin typeface="Arial Black" pitchFamily="34" charset="0"/>
              </a:rPr>
              <a:t>1b</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46" name="ZoneTexte 45"/>
          <p:cNvSpPr txBox="1"/>
          <p:nvPr/>
        </p:nvSpPr>
        <p:spPr>
          <a:xfrm>
            <a:off x="467544" y="771550"/>
            <a:ext cx="7992888" cy="646331"/>
          </a:xfrm>
          <a:prstGeom prst="rect">
            <a:avLst/>
          </a:prstGeom>
          <a:noFill/>
        </p:spPr>
        <p:txBody>
          <a:bodyPr wrap="square" rtlCol="0">
            <a:spAutoFit/>
          </a:bodyPr>
          <a:lstStyle/>
          <a:p>
            <a:r>
              <a:rPr lang="fr-FR" dirty="0"/>
              <a:t>Contrairement à un filtre simple qui s’exécute sur place et remplace le précédent, un filtre élaboré peut s’exécuter sur une plage distante et y demeurer.</a:t>
            </a:r>
          </a:p>
        </p:txBody>
      </p:sp>
      <p:cxnSp>
        <p:nvCxnSpPr>
          <p:cNvPr id="48" name="Connecteur droit 47"/>
          <p:cNvCxnSpPr/>
          <p:nvPr/>
        </p:nvCxnSpPr>
        <p:spPr>
          <a:xfrm>
            <a:off x="1259632" y="2737252"/>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9" name="Connecteur droit 48"/>
          <p:cNvCxnSpPr/>
          <p:nvPr/>
        </p:nvCxnSpPr>
        <p:spPr>
          <a:xfrm>
            <a:off x="2411760" y="2737252"/>
            <a:ext cx="0"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0" name="Connecteur droit 49"/>
          <p:cNvCxnSpPr/>
          <p:nvPr/>
        </p:nvCxnSpPr>
        <p:spPr>
          <a:xfrm>
            <a:off x="3455368" y="2737252"/>
            <a:ext cx="36512"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1" name="Connecteur droit 50"/>
          <p:cNvCxnSpPr/>
          <p:nvPr/>
        </p:nvCxnSpPr>
        <p:spPr>
          <a:xfrm flipH="1">
            <a:off x="1223120" y="3313316"/>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 name="Connecteur droit 51"/>
          <p:cNvCxnSpPr/>
          <p:nvPr/>
        </p:nvCxnSpPr>
        <p:spPr>
          <a:xfrm flipH="1">
            <a:off x="1223120" y="3025284"/>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1259632" y="2377212"/>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4" name="Rectangle 53"/>
          <p:cNvSpPr/>
          <p:nvPr/>
        </p:nvSpPr>
        <p:spPr>
          <a:xfrm>
            <a:off x="2411760" y="2377212"/>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5" name="ZoneTexte 54"/>
          <p:cNvSpPr txBox="1"/>
          <p:nvPr/>
        </p:nvSpPr>
        <p:spPr>
          <a:xfrm>
            <a:off x="1763688" y="2377212"/>
            <a:ext cx="288032" cy="369332"/>
          </a:xfrm>
          <a:prstGeom prst="rect">
            <a:avLst/>
          </a:prstGeom>
          <a:noFill/>
        </p:spPr>
        <p:txBody>
          <a:bodyPr wrap="square" rtlCol="0">
            <a:spAutoFit/>
          </a:bodyPr>
          <a:lstStyle/>
          <a:p>
            <a:r>
              <a:rPr lang="fr-FR" b="1" dirty="0"/>
              <a:t>A</a:t>
            </a:r>
          </a:p>
        </p:txBody>
      </p:sp>
      <p:sp>
        <p:nvSpPr>
          <p:cNvPr id="56" name="ZoneTexte 55"/>
          <p:cNvSpPr txBox="1"/>
          <p:nvPr/>
        </p:nvSpPr>
        <p:spPr>
          <a:xfrm>
            <a:off x="2843808" y="2377212"/>
            <a:ext cx="288032" cy="369332"/>
          </a:xfrm>
          <a:prstGeom prst="rect">
            <a:avLst/>
          </a:prstGeom>
          <a:noFill/>
        </p:spPr>
        <p:txBody>
          <a:bodyPr wrap="square" rtlCol="0">
            <a:spAutoFit/>
          </a:bodyPr>
          <a:lstStyle/>
          <a:p>
            <a:r>
              <a:rPr lang="fr-FR" b="1" dirty="0"/>
              <a:t>B</a:t>
            </a:r>
          </a:p>
        </p:txBody>
      </p:sp>
      <p:sp>
        <p:nvSpPr>
          <p:cNvPr id="57" name="Rectangle 56"/>
          <p:cNvSpPr/>
          <p:nvPr/>
        </p:nvSpPr>
        <p:spPr>
          <a:xfrm>
            <a:off x="899592" y="273725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8" name="Rectangle 57"/>
          <p:cNvSpPr/>
          <p:nvPr/>
        </p:nvSpPr>
        <p:spPr>
          <a:xfrm>
            <a:off x="899592" y="302528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9" name="Rectangle 58"/>
          <p:cNvSpPr/>
          <p:nvPr/>
        </p:nvSpPr>
        <p:spPr>
          <a:xfrm>
            <a:off x="899592" y="331331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0" name="ZoneTexte 59"/>
          <p:cNvSpPr txBox="1"/>
          <p:nvPr/>
        </p:nvSpPr>
        <p:spPr>
          <a:xfrm>
            <a:off x="899592" y="2737252"/>
            <a:ext cx="288032" cy="338554"/>
          </a:xfrm>
          <a:prstGeom prst="rect">
            <a:avLst/>
          </a:prstGeom>
          <a:noFill/>
        </p:spPr>
        <p:txBody>
          <a:bodyPr wrap="square" rtlCol="0">
            <a:spAutoFit/>
          </a:bodyPr>
          <a:lstStyle/>
          <a:p>
            <a:r>
              <a:rPr lang="fr-FR" sz="1600" b="1" dirty="0"/>
              <a:t>1</a:t>
            </a:r>
          </a:p>
        </p:txBody>
      </p:sp>
      <p:sp>
        <p:nvSpPr>
          <p:cNvPr id="61" name="ZoneTexte 60"/>
          <p:cNvSpPr txBox="1"/>
          <p:nvPr/>
        </p:nvSpPr>
        <p:spPr>
          <a:xfrm>
            <a:off x="899592" y="3025284"/>
            <a:ext cx="288032" cy="338554"/>
          </a:xfrm>
          <a:prstGeom prst="rect">
            <a:avLst/>
          </a:prstGeom>
          <a:noFill/>
        </p:spPr>
        <p:txBody>
          <a:bodyPr wrap="square" rtlCol="0">
            <a:spAutoFit/>
          </a:bodyPr>
          <a:lstStyle/>
          <a:p>
            <a:r>
              <a:rPr lang="fr-FR" sz="1600" b="1" dirty="0"/>
              <a:t>2</a:t>
            </a:r>
          </a:p>
        </p:txBody>
      </p:sp>
      <p:sp>
        <p:nvSpPr>
          <p:cNvPr id="62" name="ZoneTexte 61"/>
          <p:cNvSpPr txBox="1"/>
          <p:nvPr/>
        </p:nvSpPr>
        <p:spPr>
          <a:xfrm>
            <a:off x="899592" y="3313316"/>
            <a:ext cx="288032" cy="338554"/>
          </a:xfrm>
          <a:prstGeom prst="rect">
            <a:avLst/>
          </a:prstGeom>
          <a:noFill/>
        </p:spPr>
        <p:txBody>
          <a:bodyPr wrap="square" rtlCol="0">
            <a:spAutoFit/>
          </a:bodyPr>
          <a:lstStyle/>
          <a:p>
            <a:r>
              <a:rPr lang="fr-FR" sz="1600" b="1" dirty="0"/>
              <a:t>3</a:t>
            </a:r>
          </a:p>
        </p:txBody>
      </p:sp>
      <p:cxnSp>
        <p:nvCxnSpPr>
          <p:cNvPr id="63" name="Connecteur droit 62"/>
          <p:cNvCxnSpPr/>
          <p:nvPr/>
        </p:nvCxnSpPr>
        <p:spPr>
          <a:xfrm flipH="1">
            <a:off x="1187624" y="3601348"/>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flipH="1">
            <a:off x="1223120" y="3601348"/>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899592" y="360134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1" name="ZoneTexte 70"/>
          <p:cNvSpPr txBox="1"/>
          <p:nvPr/>
        </p:nvSpPr>
        <p:spPr>
          <a:xfrm>
            <a:off x="899592" y="3601348"/>
            <a:ext cx="288032" cy="338554"/>
          </a:xfrm>
          <a:prstGeom prst="rect">
            <a:avLst/>
          </a:prstGeom>
          <a:noFill/>
        </p:spPr>
        <p:txBody>
          <a:bodyPr wrap="square" rtlCol="0">
            <a:spAutoFit/>
          </a:bodyPr>
          <a:lstStyle/>
          <a:p>
            <a:r>
              <a:rPr lang="fr-FR" sz="1600" b="1" dirty="0"/>
              <a:t>4</a:t>
            </a:r>
          </a:p>
        </p:txBody>
      </p:sp>
      <p:cxnSp>
        <p:nvCxnSpPr>
          <p:cNvPr id="72" name="Connecteur droit 71"/>
          <p:cNvCxnSpPr/>
          <p:nvPr/>
        </p:nvCxnSpPr>
        <p:spPr>
          <a:xfrm flipH="1">
            <a:off x="1187624" y="3889380"/>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73" name="Connecteur droit 72"/>
          <p:cNvCxnSpPr/>
          <p:nvPr/>
        </p:nvCxnSpPr>
        <p:spPr>
          <a:xfrm flipH="1">
            <a:off x="1223120" y="3889380"/>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4" name="Rectangle 73"/>
          <p:cNvSpPr/>
          <p:nvPr/>
        </p:nvSpPr>
        <p:spPr>
          <a:xfrm>
            <a:off x="899592" y="388938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6" name="ZoneTexte 75"/>
          <p:cNvSpPr txBox="1"/>
          <p:nvPr/>
        </p:nvSpPr>
        <p:spPr>
          <a:xfrm>
            <a:off x="899592" y="3889380"/>
            <a:ext cx="288032" cy="338554"/>
          </a:xfrm>
          <a:prstGeom prst="rect">
            <a:avLst/>
          </a:prstGeom>
          <a:noFill/>
        </p:spPr>
        <p:txBody>
          <a:bodyPr wrap="square" rtlCol="0">
            <a:spAutoFit/>
          </a:bodyPr>
          <a:lstStyle/>
          <a:p>
            <a:r>
              <a:rPr lang="fr-FR" sz="1600" b="1" dirty="0"/>
              <a:t>5</a:t>
            </a:r>
          </a:p>
        </p:txBody>
      </p:sp>
      <p:cxnSp>
        <p:nvCxnSpPr>
          <p:cNvPr id="78" name="Connecteur droit 77"/>
          <p:cNvCxnSpPr/>
          <p:nvPr/>
        </p:nvCxnSpPr>
        <p:spPr>
          <a:xfrm flipH="1">
            <a:off x="1187624" y="4177412"/>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3" name="ZoneTexte 82"/>
          <p:cNvSpPr txBox="1"/>
          <p:nvPr/>
        </p:nvSpPr>
        <p:spPr>
          <a:xfrm>
            <a:off x="1259632" y="3003798"/>
            <a:ext cx="1152128" cy="338554"/>
          </a:xfrm>
          <a:prstGeom prst="rect">
            <a:avLst/>
          </a:prstGeom>
          <a:noFill/>
        </p:spPr>
        <p:txBody>
          <a:bodyPr wrap="square" rtlCol="0">
            <a:spAutoFit/>
          </a:bodyPr>
          <a:lstStyle/>
          <a:p>
            <a:pPr algn="r"/>
            <a:r>
              <a:rPr lang="fr-FR" sz="1600" dirty="0"/>
              <a:t>Critère 1</a:t>
            </a:r>
          </a:p>
        </p:txBody>
      </p:sp>
      <p:sp>
        <p:nvSpPr>
          <p:cNvPr id="85" name="ZoneTexte 84"/>
          <p:cNvSpPr txBox="1"/>
          <p:nvPr/>
        </p:nvSpPr>
        <p:spPr>
          <a:xfrm>
            <a:off x="1259632" y="2715766"/>
            <a:ext cx="1152128" cy="338554"/>
          </a:xfrm>
          <a:prstGeom prst="rect">
            <a:avLst/>
          </a:prstGeom>
          <a:noFill/>
        </p:spPr>
        <p:txBody>
          <a:bodyPr wrap="square" rtlCol="0">
            <a:spAutoFit/>
          </a:bodyPr>
          <a:lstStyle/>
          <a:p>
            <a:pPr algn="r"/>
            <a:r>
              <a:rPr lang="fr-FR" sz="1600" b="1" dirty="0"/>
              <a:t>Champ 1</a:t>
            </a:r>
          </a:p>
        </p:txBody>
      </p:sp>
      <p:sp>
        <p:nvSpPr>
          <p:cNvPr id="88" name="ZoneTexte 87"/>
          <p:cNvSpPr txBox="1"/>
          <p:nvPr/>
        </p:nvSpPr>
        <p:spPr>
          <a:xfrm>
            <a:off x="2339752" y="2715766"/>
            <a:ext cx="1152128" cy="338554"/>
          </a:xfrm>
          <a:prstGeom prst="rect">
            <a:avLst/>
          </a:prstGeom>
          <a:noFill/>
        </p:spPr>
        <p:txBody>
          <a:bodyPr wrap="square" rtlCol="0">
            <a:spAutoFit/>
          </a:bodyPr>
          <a:lstStyle/>
          <a:p>
            <a:pPr algn="r"/>
            <a:r>
              <a:rPr lang="fr-FR" sz="1600" b="1" dirty="0"/>
              <a:t>Champ 2</a:t>
            </a:r>
          </a:p>
        </p:txBody>
      </p:sp>
      <p:sp>
        <p:nvSpPr>
          <p:cNvPr id="89" name="ZoneTexte 88"/>
          <p:cNvSpPr txBox="1"/>
          <p:nvPr/>
        </p:nvSpPr>
        <p:spPr>
          <a:xfrm>
            <a:off x="2411760" y="3003798"/>
            <a:ext cx="1008112" cy="338554"/>
          </a:xfrm>
          <a:prstGeom prst="rect">
            <a:avLst/>
          </a:prstGeom>
          <a:noFill/>
        </p:spPr>
        <p:txBody>
          <a:bodyPr wrap="square" rtlCol="0">
            <a:spAutoFit/>
          </a:bodyPr>
          <a:lstStyle/>
          <a:p>
            <a:pPr algn="r"/>
            <a:r>
              <a:rPr lang="fr-FR" sz="1600" dirty="0"/>
              <a:t>Critère 2</a:t>
            </a:r>
          </a:p>
        </p:txBody>
      </p:sp>
      <p:sp>
        <p:nvSpPr>
          <p:cNvPr id="94" name="ZoneTexte 93"/>
          <p:cNvSpPr txBox="1"/>
          <p:nvPr/>
        </p:nvSpPr>
        <p:spPr>
          <a:xfrm>
            <a:off x="1259632" y="3313316"/>
            <a:ext cx="1152128" cy="338554"/>
          </a:xfrm>
          <a:prstGeom prst="rect">
            <a:avLst/>
          </a:prstGeom>
          <a:noFill/>
        </p:spPr>
        <p:txBody>
          <a:bodyPr wrap="square" rtlCol="0">
            <a:spAutoFit/>
          </a:bodyPr>
          <a:lstStyle/>
          <a:p>
            <a:pPr algn="r"/>
            <a:r>
              <a:rPr lang="fr-FR" sz="1600" dirty="0"/>
              <a:t>Critère 3</a:t>
            </a:r>
          </a:p>
        </p:txBody>
      </p:sp>
      <p:sp>
        <p:nvSpPr>
          <p:cNvPr id="95" name="ZoneTexte 94"/>
          <p:cNvSpPr txBox="1"/>
          <p:nvPr/>
        </p:nvSpPr>
        <p:spPr>
          <a:xfrm>
            <a:off x="2411760" y="3291830"/>
            <a:ext cx="1008112" cy="338554"/>
          </a:xfrm>
          <a:prstGeom prst="rect">
            <a:avLst/>
          </a:prstGeom>
          <a:noFill/>
        </p:spPr>
        <p:txBody>
          <a:bodyPr wrap="square" rtlCol="0">
            <a:spAutoFit/>
          </a:bodyPr>
          <a:lstStyle/>
          <a:p>
            <a:pPr algn="r"/>
            <a:r>
              <a:rPr lang="fr-FR" sz="1600" dirty="0"/>
              <a:t>Critère 4</a:t>
            </a:r>
          </a:p>
        </p:txBody>
      </p:sp>
      <p:sp>
        <p:nvSpPr>
          <p:cNvPr id="77" name="Rectangle 76"/>
          <p:cNvSpPr/>
          <p:nvPr/>
        </p:nvSpPr>
        <p:spPr>
          <a:xfrm>
            <a:off x="1259632" y="2715766"/>
            <a:ext cx="2232248" cy="86409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86" name="Groupe 85"/>
          <p:cNvGrpSpPr/>
          <p:nvPr/>
        </p:nvGrpSpPr>
        <p:grpSpPr>
          <a:xfrm>
            <a:off x="2123728" y="2139702"/>
            <a:ext cx="648072" cy="720080"/>
            <a:chOff x="3779912" y="1851670"/>
            <a:chExt cx="648072" cy="720080"/>
          </a:xfrm>
        </p:grpSpPr>
        <p:sp>
          <p:nvSpPr>
            <p:cNvPr id="79" name="Flèche droite 78"/>
            <p:cNvSpPr/>
            <p:nvPr/>
          </p:nvSpPr>
          <p:spPr>
            <a:xfrm>
              <a:off x="3779912" y="1851670"/>
              <a:ext cx="648072" cy="720080"/>
            </a:xfrm>
            <a:prstGeom prst="rightArrow">
              <a:avLst>
                <a:gd name="adj1" fmla="val 63955"/>
                <a:gd name="adj2" fmla="val 56719"/>
              </a:avLst>
            </a:prstGeom>
            <a:solidFill>
              <a:srgbClr val="4F81BD">
                <a:alpha val="7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3779912" y="1995686"/>
              <a:ext cx="504056" cy="461665"/>
            </a:xfrm>
            <a:prstGeom prst="rect">
              <a:avLst/>
            </a:prstGeom>
            <a:noFill/>
          </p:spPr>
          <p:txBody>
            <a:bodyPr wrap="square" rtlCol="0">
              <a:spAutoFit/>
            </a:bodyPr>
            <a:lstStyle/>
            <a:p>
              <a:r>
                <a:rPr lang="fr-FR" sz="2400" b="1" dirty="0">
                  <a:solidFill>
                    <a:schemeClr val="bg1"/>
                  </a:solidFill>
                </a:rPr>
                <a:t>Et</a:t>
              </a:r>
            </a:p>
          </p:txBody>
        </p:sp>
      </p:grpSp>
      <p:grpSp>
        <p:nvGrpSpPr>
          <p:cNvPr id="87" name="Groupe 86"/>
          <p:cNvGrpSpPr/>
          <p:nvPr/>
        </p:nvGrpSpPr>
        <p:grpSpPr>
          <a:xfrm>
            <a:off x="683568" y="2931790"/>
            <a:ext cx="720080" cy="648072"/>
            <a:chOff x="3635896" y="2643758"/>
            <a:chExt cx="720080" cy="648072"/>
          </a:xfrm>
        </p:grpSpPr>
        <p:sp>
          <p:nvSpPr>
            <p:cNvPr id="80" name="Flèche droite 79"/>
            <p:cNvSpPr/>
            <p:nvPr/>
          </p:nvSpPr>
          <p:spPr>
            <a:xfrm rot="5400000">
              <a:off x="3671900" y="2607754"/>
              <a:ext cx="648072" cy="720080"/>
            </a:xfrm>
            <a:prstGeom prst="rightArrow">
              <a:avLst>
                <a:gd name="adj1" fmla="val 63955"/>
                <a:gd name="adj2" fmla="val 56719"/>
              </a:avLst>
            </a:prstGeom>
            <a:solidFill>
              <a:srgbClr val="4F81BD">
                <a:alpha val="7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2" name="ZoneTexte 81"/>
            <p:cNvSpPr txBox="1"/>
            <p:nvPr/>
          </p:nvSpPr>
          <p:spPr>
            <a:xfrm>
              <a:off x="3707904" y="2643758"/>
              <a:ext cx="576064" cy="461665"/>
            </a:xfrm>
            <a:prstGeom prst="rect">
              <a:avLst/>
            </a:prstGeom>
            <a:noFill/>
          </p:spPr>
          <p:txBody>
            <a:bodyPr wrap="square" rtlCol="0">
              <a:spAutoFit/>
            </a:bodyPr>
            <a:lstStyle/>
            <a:p>
              <a:r>
                <a:rPr lang="fr-FR" sz="2400" b="1" dirty="0">
                  <a:solidFill>
                    <a:schemeClr val="bg1"/>
                  </a:solidFill>
                </a:rPr>
                <a:t>Ou</a:t>
              </a:r>
            </a:p>
          </p:txBody>
        </p:sp>
      </p:grpSp>
      <p:cxnSp>
        <p:nvCxnSpPr>
          <p:cNvPr id="90" name="Connecteur droit 89"/>
          <p:cNvCxnSpPr/>
          <p:nvPr/>
        </p:nvCxnSpPr>
        <p:spPr>
          <a:xfrm>
            <a:off x="4644008" y="2427734"/>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 name="Connecteur droit 90"/>
          <p:cNvCxnSpPr/>
          <p:nvPr/>
        </p:nvCxnSpPr>
        <p:spPr>
          <a:xfrm flipH="1">
            <a:off x="4607496" y="3003798"/>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flipH="1">
            <a:off x="4607496" y="2715766"/>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3" name="Rectangle 92"/>
          <p:cNvSpPr/>
          <p:nvPr/>
        </p:nvSpPr>
        <p:spPr>
          <a:xfrm>
            <a:off x="4644008" y="2067694"/>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6" name="Rectangle 95"/>
          <p:cNvSpPr/>
          <p:nvPr/>
        </p:nvSpPr>
        <p:spPr>
          <a:xfrm>
            <a:off x="5796136" y="2067694"/>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8" name="ZoneTexte 97"/>
          <p:cNvSpPr txBox="1"/>
          <p:nvPr/>
        </p:nvSpPr>
        <p:spPr>
          <a:xfrm>
            <a:off x="5148064" y="2067694"/>
            <a:ext cx="288032" cy="369332"/>
          </a:xfrm>
          <a:prstGeom prst="rect">
            <a:avLst/>
          </a:prstGeom>
          <a:noFill/>
        </p:spPr>
        <p:txBody>
          <a:bodyPr wrap="square" rtlCol="0">
            <a:spAutoFit/>
          </a:bodyPr>
          <a:lstStyle/>
          <a:p>
            <a:r>
              <a:rPr lang="fr-FR" b="1" dirty="0"/>
              <a:t>A</a:t>
            </a:r>
          </a:p>
        </p:txBody>
      </p:sp>
      <p:sp>
        <p:nvSpPr>
          <p:cNvPr id="99" name="ZoneTexte 98"/>
          <p:cNvSpPr txBox="1"/>
          <p:nvPr/>
        </p:nvSpPr>
        <p:spPr>
          <a:xfrm>
            <a:off x="6228184" y="2067694"/>
            <a:ext cx="288032" cy="369332"/>
          </a:xfrm>
          <a:prstGeom prst="rect">
            <a:avLst/>
          </a:prstGeom>
          <a:noFill/>
        </p:spPr>
        <p:txBody>
          <a:bodyPr wrap="square" rtlCol="0">
            <a:spAutoFit/>
          </a:bodyPr>
          <a:lstStyle/>
          <a:p>
            <a:r>
              <a:rPr lang="fr-FR" b="1" dirty="0"/>
              <a:t>B</a:t>
            </a:r>
          </a:p>
        </p:txBody>
      </p:sp>
      <p:sp>
        <p:nvSpPr>
          <p:cNvPr id="100" name="Rectangle 99"/>
          <p:cNvSpPr/>
          <p:nvPr/>
        </p:nvSpPr>
        <p:spPr>
          <a:xfrm>
            <a:off x="4283968" y="242773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1" name="Rectangle 100"/>
          <p:cNvSpPr/>
          <p:nvPr/>
        </p:nvSpPr>
        <p:spPr>
          <a:xfrm>
            <a:off x="4283968" y="271576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3" name="Rectangle 102"/>
          <p:cNvSpPr/>
          <p:nvPr/>
        </p:nvSpPr>
        <p:spPr>
          <a:xfrm>
            <a:off x="4283968" y="300379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4" name="ZoneTexte 103"/>
          <p:cNvSpPr txBox="1"/>
          <p:nvPr/>
        </p:nvSpPr>
        <p:spPr>
          <a:xfrm>
            <a:off x="4283968" y="2427734"/>
            <a:ext cx="288032" cy="338554"/>
          </a:xfrm>
          <a:prstGeom prst="rect">
            <a:avLst/>
          </a:prstGeom>
          <a:noFill/>
        </p:spPr>
        <p:txBody>
          <a:bodyPr wrap="square" rtlCol="0">
            <a:spAutoFit/>
          </a:bodyPr>
          <a:lstStyle/>
          <a:p>
            <a:r>
              <a:rPr lang="fr-FR" sz="1600" b="1" dirty="0"/>
              <a:t>1</a:t>
            </a:r>
          </a:p>
        </p:txBody>
      </p:sp>
      <p:sp>
        <p:nvSpPr>
          <p:cNvPr id="105" name="ZoneTexte 104"/>
          <p:cNvSpPr txBox="1"/>
          <p:nvPr/>
        </p:nvSpPr>
        <p:spPr>
          <a:xfrm>
            <a:off x="4283968" y="2715766"/>
            <a:ext cx="288032" cy="338554"/>
          </a:xfrm>
          <a:prstGeom prst="rect">
            <a:avLst/>
          </a:prstGeom>
          <a:noFill/>
        </p:spPr>
        <p:txBody>
          <a:bodyPr wrap="square" rtlCol="0">
            <a:spAutoFit/>
          </a:bodyPr>
          <a:lstStyle/>
          <a:p>
            <a:r>
              <a:rPr lang="fr-FR" sz="1600" b="1" dirty="0"/>
              <a:t>2</a:t>
            </a:r>
          </a:p>
        </p:txBody>
      </p:sp>
      <p:sp>
        <p:nvSpPr>
          <p:cNvPr id="106" name="ZoneTexte 105"/>
          <p:cNvSpPr txBox="1"/>
          <p:nvPr/>
        </p:nvSpPr>
        <p:spPr>
          <a:xfrm>
            <a:off x="4283968" y="3003798"/>
            <a:ext cx="288032" cy="338554"/>
          </a:xfrm>
          <a:prstGeom prst="rect">
            <a:avLst/>
          </a:prstGeom>
          <a:noFill/>
        </p:spPr>
        <p:txBody>
          <a:bodyPr wrap="square" rtlCol="0">
            <a:spAutoFit/>
          </a:bodyPr>
          <a:lstStyle/>
          <a:p>
            <a:r>
              <a:rPr lang="fr-FR" sz="1600" b="1" dirty="0"/>
              <a:t>3</a:t>
            </a:r>
          </a:p>
        </p:txBody>
      </p:sp>
      <p:cxnSp>
        <p:nvCxnSpPr>
          <p:cNvPr id="107" name="Connecteur droit 106"/>
          <p:cNvCxnSpPr/>
          <p:nvPr/>
        </p:nvCxnSpPr>
        <p:spPr>
          <a:xfrm flipH="1">
            <a:off x="4572000" y="3291830"/>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8" name="Connecteur droit 107"/>
          <p:cNvCxnSpPr/>
          <p:nvPr/>
        </p:nvCxnSpPr>
        <p:spPr>
          <a:xfrm flipH="1">
            <a:off x="4607496" y="3291830"/>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9" name="ZoneTexte 108"/>
          <p:cNvSpPr txBox="1"/>
          <p:nvPr/>
        </p:nvSpPr>
        <p:spPr>
          <a:xfrm>
            <a:off x="4644008" y="2694280"/>
            <a:ext cx="1152128" cy="338554"/>
          </a:xfrm>
          <a:prstGeom prst="rect">
            <a:avLst/>
          </a:prstGeom>
          <a:noFill/>
        </p:spPr>
        <p:txBody>
          <a:bodyPr wrap="square" rtlCol="0">
            <a:spAutoFit/>
          </a:bodyPr>
          <a:lstStyle/>
          <a:p>
            <a:pPr algn="r"/>
            <a:r>
              <a:rPr lang="fr-FR" sz="1600" dirty="0"/>
              <a:t>&gt;10000</a:t>
            </a:r>
          </a:p>
        </p:txBody>
      </p:sp>
      <p:sp>
        <p:nvSpPr>
          <p:cNvPr id="110" name="ZoneTexte 109"/>
          <p:cNvSpPr txBox="1"/>
          <p:nvPr/>
        </p:nvSpPr>
        <p:spPr>
          <a:xfrm>
            <a:off x="4644008" y="2406248"/>
            <a:ext cx="1152128" cy="338554"/>
          </a:xfrm>
          <a:prstGeom prst="rect">
            <a:avLst/>
          </a:prstGeom>
          <a:noFill/>
        </p:spPr>
        <p:txBody>
          <a:bodyPr wrap="square" rtlCol="0">
            <a:spAutoFit/>
          </a:bodyPr>
          <a:lstStyle/>
          <a:p>
            <a:pPr algn="r"/>
            <a:r>
              <a:rPr lang="fr-FR" sz="1600" b="1" dirty="0"/>
              <a:t>Montant</a:t>
            </a:r>
          </a:p>
        </p:txBody>
      </p:sp>
      <p:sp>
        <p:nvSpPr>
          <p:cNvPr id="111" name="ZoneTexte 110"/>
          <p:cNvSpPr txBox="1"/>
          <p:nvPr/>
        </p:nvSpPr>
        <p:spPr>
          <a:xfrm>
            <a:off x="5724128" y="2406248"/>
            <a:ext cx="1152128" cy="338554"/>
          </a:xfrm>
          <a:prstGeom prst="rect">
            <a:avLst/>
          </a:prstGeom>
          <a:noFill/>
        </p:spPr>
        <p:txBody>
          <a:bodyPr wrap="square" rtlCol="0">
            <a:spAutoFit/>
          </a:bodyPr>
          <a:lstStyle/>
          <a:p>
            <a:pPr algn="r"/>
            <a:r>
              <a:rPr lang="fr-FR" sz="1600" b="1" dirty="0"/>
              <a:t>Budget</a:t>
            </a:r>
          </a:p>
        </p:txBody>
      </p:sp>
      <p:sp>
        <p:nvSpPr>
          <p:cNvPr id="112" name="ZoneTexte 111"/>
          <p:cNvSpPr txBox="1"/>
          <p:nvPr/>
        </p:nvSpPr>
        <p:spPr>
          <a:xfrm>
            <a:off x="5796136" y="2694280"/>
            <a:ext cx="1008112" cy="338554"/>
          </a:xfrm>
          <a:prstGeom prst="rect">
            <a:avLst/>
          </a:prstGeom>
          <a:noFill/>
        </p:spPr>
        <p:txBody>
          <a:bodyPr wrap="square" rtlCol="0">
            <a:spAutoFit/>
          </a:bodyPr>
          <a:lstStyle/>
          <a:p>
            <a:pPr algn="r"/>
            <a:r>
              <a:rPr lang="fr-FR" sz="1600" dirty="0"/>
              <a:t>Travaux</a:t>
            </a:r>
          </a:p>
        </p:txBody>
      </p:sp>
      <p:sp>
        <p:nvSpPr>
          <p:cNvPr id="113" name="ZoneTexte 112"/>
          <p:cNvSpPr txBox="1"/>
          <p:nvPr/>
        </p:nvSpPr>
        <p:spPr>
          <a:xfrm>
            <a:off x="4644008" y="3003798"/>
            <a:ext cx="1152128" cy="338554"/>
          </a:xfrm>
          <a:prstGeom prst="rect">
            <a:avLst/>
          </a:prstGeom>
          <a:noFill/>
        </p:spPr>
        <p:txBody>
          <a:bodyPr wrap="square" rtlCol="0">
            <a:spAutoFit/>
          </a:bodyPr>
          <a:lstStyle/>
          <a:p>
            <a:pPr algn="r"/>
            <a:r>
              <a:rPr lang="fr-FR" sz="1600" dirty="0">
                <a:solidFill>
                  <a:srgbClr val="C00000"/>
                </a:solidFill>
              </a:rPr>
              <a:t>&gt;10000</a:t>
            </a:r>
          </a:p>
        </p:txBody>
      </p:sp>
      <p:sp>
        <p:nvSpPr>
          <p:cNvPr id="114" name="ZoneTexte 113"/>
          <p:cNvSpPr txBox="1"/>
          <p:nvPr/>
        </p:nvSpPr>
        <p:spPr>
          <a:xfrm>
            <a:off x="5796136" y="2982312"/>
            <a:ext cx="1008112" cy="338554"/>
          </a:xfrm>
          <a:prstGeom prst="rect">
            <a:avLst/>
          </a:prstGeom>
          <a:noFill/>
        </p:spPr>
        <p:txBody>
          <a:bodyPr wrap="square" rtlCol="0">
            <a:spAutoFit/>
          </a:bodyPr>
          <a:lstStyle/>
          <a:p>
            <a:pPr algn="r"/>
            <a:r>
              <a:rPr lang="fr-FR" sz="1600" dirty="0"/>
              <a:t>Transport</a:t>
            </a:r>
          </a:p>
        </p:txBody>
      </p:sp>
      <p:cxnSp>
        <p:nvCxnSpPr>
          <p:cNvPr id="119" name="Connecteur droit 118"/>
          <p:cNvCxnSpPr/>
          <p:nvPr/>
        </p:nvCxnSpPr>
        <p:spPr>
          <a:xfrm>
            <a:off x="5796136" y="2283718"/>
            <a:ext cx="0" cy="10801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2" name="Connecteur droit 121"/>
          <p:cNvCxnSpPr/>
          <p:nvPr/>
        </p:nvCxnSpPr>
        <p:spPr>
          <a:xfrm>
            <a:off x="6876256" y="2211710"/>
            <a:ext cx="0" cy="10801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3" name="ZoneTexte 122"/>
          <p:cNvSpPr txBox="1"/>
          <p:nvPr/>
        </p:nvSpPr>
        <p:spPr>
          <a:xfrm>
            <a:off x="3995936" y="1419622"/>
            <a:ext cx="4536504" cy="584775"/>
          </a:xfrm>
          <a:prstGeom prst="rect">
            <a:avLst/>
          </a:prstGeom>
          <a:noFill/>
        </p:spPr>
        <p:txBody>
          <a:bodyPr wrap="square" rtlCol="0">
            <a:spAutoFit/>
          </a:bodyPr>
          <a:lstStyle/>
          <a:p>
            <a:r>
              <a:rPr lang="fr-FR" sz="1600" b="1" dirty="0"/>
              <a:t>Les  montants supérieurs à 10000 € dans les budgets « travaux » ou « transport </a:t>
            </a:r>
            <a:r>
              <a:rPr lang="fr-FR" sz="1400" b="1" dirty="0"/>
              <a:t>».</a:t>
            </a:r>
            <a:endParaRPr lang="fr-FR" sz="1600" b="1" dirty="0"/>
          </a:p>
        </p:txBody>
      </p:sp>
      <p:cxnSp>
        <p:nvCxnSpPr>
          <p:cNvPr id="124" name="Connecteur droit 123"/>
          <p:cNvCxnSpPr/>
          <p:nvPr/>
        </p:nvCxnSpPr>
        <p:spPr>
          <a:xfrm>
            <a:off x="4644008" y="4083918"/>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2" name="Connecteur droit 131"/>
          <p:cNvCxnSpPr/>
          <p:nvPr/>
        </p:nvCxnSpPr>
        <p:spPr>
          <a:xfrm flipH="1">
            <a:off x="4607496" y="4371950"/>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34" name="Rectangle 133"/>
          <p:cNvSpPr/>
          <p:nvPr/>
        </p:nvSpPr>
        <p:spPr>
          <a:xfrm>
            <a:off x="4644008" y="3723878"/>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39" name="Rectangle 138"/>
          <p:cNvSpPr/>
          <p:nvPr/>
        </p:nvSpPr>
        <p:spPr>
          <a:xfrm>
            <a:off x="5796136" y="3723878"/>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40" name="ZoneTexte 139"/>
          <p:cNvSpPr txBox="1"/>
          <p:nvPr/>
        </p:nvSpPr>
        <p:spPr>
          <a:xfrm>
            <a:off x="5148064" y="3723878"/>
            <a:ext cx="288032" cy="369332"/>
          </a:xfrm>
          <a:prstGeom prst="rect">
            <a:avLst/>
          </a:prstGeom>
          <a:noFill/>
        </p:spPr>
        <p:txBody>
          <a:bodyPr wrap="square" rtlCol="0">
            <a:spAutoFit/>
          </a:bodyPr>
          <a:lstStyle/>
          <a:p>
            <a:r>
              <a:rPr lang="fr-FR" b="1" dirty="0"/>
              <a:t>A</a:t>
            </a:r>
          </a:p>
        </p:txBody>
      </p:sp>
      <p:sp>
        <p:nvSpPr>
          <p:cNvPr id="144" name="ZoneTexte 143"/>
          <p:cNvSpPr txBox="1"/>
          <p:nvPr/>
        </p:nvSpPr>
        <p:spPr>
          <a:xfrm>
            <a:off x="6228184" y="3723878"/>
            <a:ext cx="288032" cy="369332"/>
          </a:xfrm>
          <a:prstGeom prst="rect">
            <a:avLst/>
          </a:prstGeom>
          <a:noFill/>
        </p:spPr>
        <p:txBody>
          <a:bodyPr wrap="square" rtlCol="0">
            <a:spAutoFit/>
          </a:bodyPr>
          <a:lstStyle/>
          <a:p>
            <a:r>
              <a:rPr lang="fr-FR" b="1" dirty="0"/>
              <a:t>B</a:t>
            </a:r>
          </a:p>
        </p:txBody>
      </p:sp>
      <p:sp>
        <p:nvSpPr>
          <p:cNvPr id="145" name="Rectangle 144"/>
          <p:cNvSpPr/>
          <p:nvPr/>
        </p:nvSpPr>
        <p:spPr>
          <a:xfrm>
            <a:off x="4283968" y="408391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47" name="Rectangle 146"/>
          <p:cNvSpPr/>
          <p:nvPr/>
        </p:nvSpPr>
        <p:spPr>
          <a:xfrm>
            <a:off x="4283968" y="437195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58" name="ZoneTexte 157"/>
          <p:cNvSpPr txBox="1"/>
          <p:nvPr/>
        </p:nvSpPr>
        <p:spPr>
          <a:xfrm>
            <a:off x="4283968" y="4083918"/>
            <a:ext cx="288032" cy="338554"/>
          </a:xfrm>
          <a:prstGeom prst="rect">
            <a:avLst/>
          </a:prstGeom>
          <a:noFill/>
        </p:spPr>
        <p:txBody>
          <a:bodyPr wrap="square" rtlCol="0">
            <a:spAutoFit/>
          </a:bodyPr>
          <a:lstStyle/>
          <a:p>
            <a:r>
              <a:rPr lang="fr-FR" sz="1600" b="1" dirty="0"/>
              <a:t>1</a:t>
            </a:r>
          </a:p>
        </p:txBody>
      </p:sp>
      <p:sp>
        <p:nvSpPr>
          <p:cNvPr id="164" name="ZoneTexte 163"/>
          <p:cNvSpPr txBox="1"/>
          <p:nvPr/>
        </p:nvSpPr>
        <p:spPr>
          <a:xfrm>
            <a:off x="4283968" y="4371950"/>
            <a:ext cx="288032" cy="338554"/>
          </a:xfrm>
          <a:prstGeom prst="rect">
            <a:avLst/>
          </a:prstGeom>
          <a:noFill/>
        </p:spPr>
        <p:txBody>
          <a:bodyPr wrap="square" rtlCol="0">
            <a:spAutoFit/>
          </a:bodyPr>
          <a:lstStyle/>
          <a:p>
            <a:r>
              <a:rPr lang="fr-FR" sz="1600" b="1" dirty="0"/>
              <a:t>2</a:t>
            </a:r>
          </a:p>
        </p:txBody>
      </p:sp>
      <p:sp>
        <p:nvSpPr>
          <p:cNvPr id="173" name="ZoneTexte 172"/>
          <p:cNvSpPr txBox="1"/>
          <p:nvPr/>
        </p:nvSpPr>
        <p:spPr>
          <a:xfrm>
            <a:off x="4644008" y="4350464"/>
            <a:ext cx="1152128" cy="338554"/>
          </a:xfrm>
          <a:prstGeom prst="rect">
            <a:avLst/>
          </a:prstGeom>
          <a:noFill/>
        </p:spPr>
        <p:txBody>
          <a:bodyPr wrap="square" rtlCol="0">
            <a:spAutoFit/>
          </a:bodyPr>
          <a:lstStyle/>
          <a:p>
            <a:pPr algn="r"/>
            <a:r>
              <a:rPr lang="fr-FR" sz="1600" dirty="0"/>
              <a:t>&gt;=10000</a:t>
            </a:r>
          </a:p>
        </p:txBody>
      </p:sp>
      <p:sp>
        <p:nvSpPr>
          <p:cNvPr id="174" name="ZoneTexte 173"/>
          <p:cNvSpPr txBox="1"/>
          <p:nvPr/>
        </p:nvSpPr>
        <p:spPr>
          <a:xfrm>
            <a:off x="4644008" y="4062432"/>
            <a:ext cx="1152128" cy="338554"/>
          </a:xfrm>
          <a:prstGeom prst="rect">
            <a:avLst/>
          </a:prstGeom>
          <a:noFill/>
        </p:spPr>
        <p:txBody>
          <a:bodyPr wrap="square" rtlCol="0">
            <a:spAutoFit/>
          </a:bodyPr>
          <a:lstStyle/>
          <a:p>
            <a:pPr algn="r"/>
            <a:r>
              <a:rPr lang="fr-FR" sz="1600" b="1" dirty="0"/>
              <a:t>Montant</a:t>
            </a:r>
          </a:p>
        </p:txBody>
      </p:sp>
      <p:sp>
        <p:nvSpPr>
          <p:cNvPr id="175" name="ZoneTexte 174"/>
          <p:cNvSpPr txBox="1"/>
          <p:nvPr/>
        </p:nvSpPr>
        <p:spPr>
          <a:xfrm>
            <a:off x="5724128" y="4062432"/>
            <a:ext cx="1152128" cy="338554"/>
          </a:xfrm>
          <a:prstGeom prst="rect">
            <a:avLst/>
          </a:prstGeom>
          <a:noFill/>
        </p:spPr>
        <p:txBody>
          <a:bodyPr wrap="square" rtlCol="0">
            <a:spAutoFit/>
          </a:bodyPr>
          <a:lstStyle/>
          <a:p>
            <a:pPr algn="r"/>
            <a:r>
              <a:rPr lang="fr-FR" sz="1600" b="1" dirty="0"/>
              <a:t>Montant</a:t>
            </a:r>
          </a:p>
        </p:txBody>
      </p:sp>
      <p:sp>
        <p:nvSpPr>
          <p:cNvPr id="176" name="ZoneTexte 175"/>
          <p:cNvSpPr txBox="1"/>
          <p:nvPr/>
        </p:nvSpPr>
        <p:spPr>
          <a:xfrm>
            <a:off x="5796136" y="4350464"/>
            <a:ext cx="1008112" cy="338554"/>
          </a:xfrm>
          <a:prstGeom prst="rect">
            <a:avLst/>
          </a:prstGeom>
          <a:noFill/>
        </p:spPr>
        <p:txBody>
          <a:bodyPr wrap="square" rtlCol="0">
            <a:spAutoFit/>
          </a:bodyPr>
          <a:lstStyle/>
          <a:p>
            <a:pPr algn="r"/>
            <a:r>
              <a:rPr lang="fr-FR" sz="1600" dirty="0"/>
              <a:t>&lt;20000</a:t>
            </a:r>
          </a:p>
        </p:txBody>
      </p:sp>
      <p:cxnSp>
        <p:nvCxnSpPr>
          <p:cNvPr id="179" name="Connecteur droit 178"/>
          <p:cNvCxnSpPr/>
          <p:nvPr/>
        </p:nvCxnSpPr>
        <p:spPr>
          <a:xfrm>
            <a:off x="5796136" y="3939902"/>
            <a:ext cx="0" cy="10801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0" name="Connecteur droit 179"/>
          <p:cNvCxnSpPr/>
          <p:nvPr/>
        </p:nvCxnSpPr>
        <p:spPr>
          <a:xfrm>
            <a:off x="6876256" y="3867894"/>
            <a:ext cx="0" cy="108012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1" name="ZoneTexte 180"/>
          <p:cNvSpPr txBox="1"/>
          <p:nvPr/>
        </p:nvSpPr>
        <p:spPr>
          <a:xfrm>
            <a:off x="3923928" y="3291830"/>
            <a:ext cx="4536504" cy="338554"/>
          </a:xfrm>
          <a:prstGeom prst="rect">
            <a:avLst/>
          </a:prstGeom>
          <a:noFill/>
        </p:spPr>
        <p:txBody>
          <a:bodyPr wrap="square" rtlCol="0">
            <a:spAutoFit/>
          </a:bodyPr>
          <a:lstStyle/>
          <a:p>
            <a:r>
              <a:rPr lang="fr-FR" sz="1600" b="1" dirty="0"/>
              <a:t>Les  montants compris entre 10000 et 20000</a:t>
            </a:r>
          </a:p>
        </p:txBody>
      </p:sp>
      <p:pic>
        <p:nvPicPr>
          <p:cNvPr id="182" name="Image 181"/>
          <p:cNvPicPr/>
          <p:nvPr/>
        </p:nvPicPr>
        <p:blipFill>
          <a:blip r:embed="rId3" cstate="print">
            <a:clrChange>
              <a:clrFrom>
                <a:srgbClr val="FEF9FB"/>
              </a:clrFrom>
              <a:clrTo>
                <a:srgbClr val="FEF9FB">
                  <a:alpha val="0"/>
                </a:srgbClr>
              </a:clrTo>
            </a:clrChange>
          </a:blip>
          <a:srcRect/>
          <a:stretch>
            <a:fillRect/>
          </a:stretch>
        </p:blipFill>
        <p:spPr bwMode="auto">
          <a:xfrm>
            <a:off x="5508104" y="195486"/>
            <a:ext cx="432048" cy="432048"/>
          </a:xfrm>
          <a:prstGeom prst="rect">
            <a:avLst/>
          </a:prstGeom>
          <a:noFill/>
          <a:ln w="9525">
            <a:noFill/>
            <a:miter lim="800000"/>
            <a:headEnd/>
            <a:tailEnd/>
          </a:ln>
        </p:spPr>
      </p:pic>
      <p:pic>
        <p:nvPicPr>
          <p:cNvPr id="183" name="Image 182"/>
          <p:cNvPicPr/>
          <p:nvPr/>
        </p:nvPicPr>
        <p:blipFill>
          <a:blip r:embed="rId4" cstate="print"/>
          <a:srcRect/>
          <a:stretch>
            <a:fillRect/>
          </a:stretch>
        </p:blipFill>
        <p:spPr bwMode="auto">
          <a:xfrm>
            <a:off x="5004048" y="195486"/>
            <a:ext cx="432048" cy="432048"/>
          </a:xfrm>
          <a:prstGeom prst="rect">
            <a:avLst/>
          </a:prstGeom>
          <a:noFill/>
          <a:ln w="9525">
            <a:noFill/>
            <a:miter lim="800000"/>
            <a:headEnd/>
            <a:tailEnd/>
          </a:ln>
        </p:spPr>
      </p:pic>
      <p:pic>
        <p:nvPicPr>
          <p:cNvPr id="184" name="Image 183"/>
          <p:cNvPicPr/>
          <p:nvPr/>
        </p:nvPicPr>
        <p:blipFill>
          <a:blip r:embed="rId5" cstate="print"/>
          <a:srcRect/>
          <a:stretch>
            <a:fillRect/>
          </a:stretch>
        </p:blipFill>
        <p:spPr bwMode="auto">
          <a:xfrm>
            <a:off x="6084168" y="195486"/>
            <a:ext cx="360040" cy="432048"/>
          </a:xfrm>
          <a:prstGeom prst="rect">
            <a:avLst/>
          </a:prstGeom>
          <a:noFill/>
          <a:ln w="9525">
            <a:noFill/>
            <a:miter lim="800000"/>
            <a:headEnd/>
            <a:tailEnd/>
          </a:ln>
        </p:spPr>
      </p:pic>
      <p:sp>
        <p:nvSpPr>
          <p:cNvPr id="185" name="Plus 184"/>
          <p:cNvSpPr/>
          <p:nvPr/>
        </p:nvSpPr>
        <p:spPr>
          <a:xfrm rot="19241263">
            <a:off x="5844376" y="-66434"/>
            <a:ext cx="864096" cy="915566"/>
          </a:xfrm>
          <a:prstGeom prst="mathPlus">
            <a:avLst>
              <a:gd name="adj1" fmla="val 419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115616" y="123478"/>
            <a:ext cx="734481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Filtres élaborés</a:t>
            </a:r>
          </a:p>
          <a:p>
            <a:r>
              <a:rPr lang="fr-FR" sz="1400" dirty="0">
                <a:solidFill>
                  <a:schemeClr val="bg2">
                    <a:lumMod val="25000"/>
                  </a:schemeClr>
                </a:solidFill>
                <a:latin typeface="Arial Black" pitchFamily="34" charset="0"/>
              </a:rPr>
              <a:t>Mode d’emploi</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C</a:t>
            </a:r>
            <a:r>
              <a:rPr lang="fr-FR" dirty="0">
                <a:solidFill>
                  <a:schemeClr val="tx2"/>
                </a:solidFill>
                <a:latin typeface="Arial Black" pitchFamily="34" charset="0"/>
              </a:rPr>
              <a:t>1c</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82" name="Image 181"/>
          <p:cNvPicPr/>
          <p:nvPr/>
        </p:nvPicPr>
        <p:blipFill>
          <a:blip r:embed="rId3" cstate="print">
            <a:clrChange>
              <a:clrFrom>
                <a:srgbClr val="FEF9FB"/>
              </a:clrFrom>
              <a:clrTo>
                <a:srgbClr val="FEF9FB">
                  <a:alpha val="0"/>
                </a:srgbClr>
              </a:clrTo>
            </a:clrChange>
          </a:blip>
          <a:srcRect/>
          <a:stretch>
            <a:fillRect/>
          </a:stretch>
        </p:blipFill>
        <p:spPr bwMode="auto">
          <a:xfrm>
            <a:off x="5508104" y="195486"/>
            <a:ext cx="432048" cy="432048"/>
          </a:xfrm>
          <a:prstGeom prst="rect">
            <a:avLst/>
          </a:prstGeom>
          <a:noFill/>
          <a:ln w="9525">
            <a:noFill/>
            <a:miter lim="800000"/>
            <a:headEnd/>
            <a:tailEnd/>
          </a:ln>
        </p:spPr>
      </p:pic>
      <p:pic>
        <p:nvPicPr>
          <p:cNvPr id="183" name="Image 182"/>
          <p:cNvPicPr/>
          <p:nvPr/>
        </p:nvPicPr>
        <p:blipFill>
          <a:blip r:embed="rId4" cstate="print"/>
          <a:srcRect/>
          <a:stretch>
            <a:fillRect/>
          </a:stretch>
        </p:blipFill>
        <p:spPr bwMode="auto">
          <a:xfrm>
            <a:off x="5004048" y="195486"/>
            <a:ext cx="432048" cy="432048"/>
          </a:xfrm>
          <a:prstGeom prst="rect">
            <a:avLst/>
          </a:prstGeom>
          <a:noFill/>
          <a:ln w="9525">
            <a:noFill/>
            <a:miter lim="800000"/>
            <a:headEnd/>
            <a:tailEnd/>
          </a:ln>
        </p:spPr>
      </p:pic>
      <p:pic>
        <p:nvPicPr>
          <p:cNvPr id="184" name="Image 183"/>
          <p:cNvPicPr/>
          <p:nvPr/>
        </p:nvPicPr>
        <p:blipFill>
          <a:blip r:embed="rId5" cstate="print"/>
          <a:srcRect/>
          <a:stretch>
            <a:fillRect/>
          </a:stretch>
        </p:blipFill>
        <p:spPr bwMode="auto">
          <a:xfrm>
            <a:off x="6084168" y="195486"/>
            <a:ext cx="360040" cy="432048"/>
          </a:xfrm>
          <a:prstGeom prst="rect">
            <a:avLst/>
          </a:prstGeom>
          <a:noFill/>
          <a:ln w="9525">
            <a:noFill/>
            <a:miter lim="800000"/>
            <a:headEnd/>
            <a:tailEnd/>
          </a:ln>
        </p:spPr>
      </p:pic>
      <p:sp>
        <p:nvSpPr>
          <p:cNvPr id="185" name="Plus 184"/>
          <p:cNvSpPr/>
          <p:nvPr/>
        </p:nvSpPr>
        <p:spPr>
          <a:xfrm rot="19241263">
            <a:off x="5844376" y="-66434"/>
            <a:ext cx="864096" cy="915566"/>
          </a:xfrm>
          <a:prstGeom prst="mathPlus">
            <a:avLst>
              <a:gd name="adj1" fmla="val 419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6" name="Picture 2"/>
          <p:cNvPicPr>
            <a:picLocks noChangeAspect="1" noChangeArrowheads="1"/>
          </p:cNvPicPr>
          <p:nvPr/>
        </p:nvPicPr>
        <p:blipFill>
          <a:blip r:embed="rId6" cstate="print"/>
          <a:srcRect/>
          <a:stretch>
            <a:fillRect/>
          </a:stretch>
        </p:blipFill>
        <p:spPr bwMode="auto">
          <a:xfrm>
            <a:off x="467544" y="2571750"/>
            <a:ext cx="2569674" cy="2448272"/>
          </a:xfrm>
          <a:prstGeom prst="rect">
            <a:avLst/>
          </a:prstGeom>
          <a:noFill/>
          <a:ln w="9525">
            <a:noFill/>
            <a:miter lim="800000"/>
            <a:headEnd/>
            <a:tailEnd/>
          </a:ln>
        </p:spPr>
      </p:pic>
      <p:pic>
        <p:nvPicPr>
          <p:cNvPr id="97" name="Image 96"/>
          <p:cNvPicPr/>
          <p:nvPr/>
        </p:nvPicPr>
        <p:blipFill>
          <a:blip r:embed="rId3" cstate="print">
            <a:clrChange>
              <a:clrFrom>
                <a:srgbClr val="F3FEF5"/>
              </a:clrFrom>
              <a:clrTo>
                <a:srgbClr val="F3FEF5">
                  <a:alpha val="0"/>
                </a:srgbClr>
              </a:clrTo>
            </a:clrChange>
          </a:blip>
          <a:srcRect/>
          <a:stretch>
            <a:fillRect/>
          </a:stretch>
        </p:blipFill>
        <p:spPr bwMode="auto">
          <a:xfrm>
            <a:off x="1187624" y="2139702"/>
            <a:ext cx="432048" cy="432048"/>
          </a:xfrm>
          <a:prstGeom prst="rect">
            <a:avLst/>
          </a:prstGeom>
          <a:noFill/>
          <a:ln w="9525">
            <a:noFill/>
            <a:miter lim="800000"/>
            <a:headEnd/>
            <a:tailEnd/>
          </a:ln>
        </p:spPr>
      </p:pic>
      <p:pic>
        <p:nvPicPr>
          <p:cNvPr id="1027" name="Picture 3"/>
          <p:cNvPicPr>
            <a:picLocks noChangeAspect="1" noChangeArrowheads="1"/>
          </p:cNvPicPr>
          <p:nvPr/>
        </p:nvPicPr>
        <p:blipFill>
          <a:blip r:embed="rId7" cstate="print"/>
          <a:srcRect/>
          <a:stretch>
            <a:fillRect/>
          </a:stretch>
        </p:blipFill>
        <p:spPr bwMode="auto">
          <a:xfrm>
            <a:off x="3131840" y="2571750"/>
            <a:ext cx="5581650" cy="2419350"/>
          </a:xfrm>
          <a:prstGeom prst="rect">
            <a:avLst/>
          </a:prstGeom>
          <a:noFill/>
          <a:ln w="9525">
            <a:noFill/>
            <a:miter lim="800000"/>
            <a:headEnd/>
            <a:tailEnd/>
          </a:ln>
        </p:spPr>
      </p:pic>
      <p:pic>
        <p:nvPicPr>
          <p:cNvPr id="102" name="Image 101"/>
          <p:cNvPicPr/>
          <p:nvPr/>
        </p:nvPicPr>
        <p:blipFill>
          <a:blip r:embed="rId4" cstate="print"/>
          <a:srcRect/>
          <a:stretch>
            <a:fillRect/>
          </a:stretch>
        </p:blipFill>
        <p:spPr bwMode="auto">
          <a:xfrm>
            <a:off x="6732240" y="2067694"/>
            <a:ext cx="432048" cy="432048"/>
          </a:xfrm>
          <a:prstGeom prst="rect">
            <a:avLst/>
          </a:prstGeom>
          <a:noFill/>
          <a:ln w="9525">
            <a:noFill/>
            <a:miter lim="800000"/>
            <a:headEnd/>
            <a:tailEnd/>
          </a:ln>
        </p:spPr>
      </p:pic>
      <p:sp>
        <p:nvSpPr>
          <p:cNvPr id="115" name="ZoneTexte 114"/>
          <p:cNvSpPr txBox="1"/>
          <p:nvPr/>
        </p:nvSpPr>
        <p:spPr>
          <a:xfrm>
            <a:off x="1475656" y="3518887"/>
            <a:ext cx="1296144" cy="276999"/>
          </a:xfrm>
          <a:prstGeom prst="rect">
            <a:avLst/>
          </a:prstGeom>
          <a:noFill/>
        </p:spPr>
        <p:txBody>
          <a:bodyPr wrap="square" rtlCol="0">
            <a:spAutoFit/>
          </a:bodyPr>
          <a:lstStyle/>
          <a:p>
            <a:r>
              <a:rPr lang="fr-FR" sz="1200" b="1" dirty="0">
                <a:solidFill>
                  <a:srgbClr val="4F81BD"/>
                </a:solidFill>
              </a:rPr>
              <a:t>Base de données</a:t>
            </a:r>
          </a:p>
        </p:txBody>
      </p:sp>
      <p:sp>
        <p:nvSpPr>
          <p:cNvPr id="117" name="ZoneTexte 116"/>
          <p:cNvSpPr txBox="1"/>
          <p:nvPr/>
        </p:nvSpPr>
        <p:spPr>
          <a:xfrm>
            <a:off x="1475656" y="3795886"/>
            <a:ext cx="1296144" cy="276999"/>
          </a:xfrm>
          <a:prstGeom prst="rect">
            <a:avLst/>
          </a:prstGeom>
          <a:noFill/>
        </p:spPr>
        <p:txBody>
          <a:bodyPr wrap="square" rtlCol="0">
            <a:spAutoFit/>
          </a:bodyPr>
          <a:lstStyle/>
          <a:p>
            <a:r>
              <a:rPr lang="fr-FR" sz="1200" b="1" dirty="0">
                <a:solidFill>
                  <a:srgbClr val="C00000"/>
                </a:solidFill>
              </a:rPr>
              <a:t>Zone critères</a:t>
            </a:r>
          </a:p>
        </p:txBody>
      </p:sp>
      <p:sp>
        <p:nvSpPr>
          <p:cNvPr id="120" name="ZoneTexte 119"/>
          <p:cNvSpPr txBox="1"/>
          <p:nvPr/>
        </p:nvSpPr>
        <p:spPr>
          <a:xfrm>
            <a:off x="5148064" y="3075806"/>
            <a:ext cx="1296144" cy="276999"/>
          </a:xfrm>
          <a:prstGeom prst="rect">
            <a:avLst/>
          </a:prstGeom>
          <a:noFill/>
        </p:spPr>
        <p:txBody>
          <a:bodyPr wrap="square" rtlCol="0">
            <a:spAutoFit/>
          </a:bodyPr>
          <a:lstStyle/>
          <a:p>
            <a:r>
              <a:rPr lang="fr-FR" sz="1200" b="1" dirty="0">
                <a:solidFill>
                  <a:srgbClr val="C00000"/>
                </a:solidFill>
              </a:rPr>
              <a:t>Zone critères</a:t>
            </a:r>
          </a:p>
        </p:txBody>
      </p:sp>
      <p:sp>
        <p:nvSpPr>
          <p:cNvPr id="121" name="ZoneTexte 120"/>
          <p:cNvSpPr txBox="1"/>
          <p:nvPr/>
        </p:nvSpPr>
        <p:spPr>
          <a:xfrm>
            <a:off x="1475656" y="4011910"/>
            <a:ext cx="1296144" cy="276999"/>
          </a:xfrm>
          <a:prstGeom prst="rect">
            <a:avLst/>
          </a:prstGeom>
          <a:noFill/>
        </p:spPr>
        <p:txBody>
          <a:bodyPr wrap="square" rtlCol="0">
            <a:spAutoFit/>
          </a:bodyPr>
          <a:lstStyle/>
          <a:p>
            <a:r>
              <a:rPr lang="fr-FR" sz="1200" b="1" dirty="0">
                <a:solidFill>
                  <a:srgbClr val="008000"/>
                </a:solidFill>
              </a:rPr>
              <a:t>Destination</a:t>
            </a:r>
          </a:p>
        </p:txBody>
      </p:sp>
      <p:sp>
        <p:nvSpPr>
          <p:cNvPr id="125" name="ZoneTexte 124"/>
          <p:cNvSpPr txBox="1"/>
          <p:nvPr/>
        </p:nvSpPr>
        <p:spPr>
          <a:xfrm>
            <a:off x="5220072" y="4310975"/>
            <a:ext cx="1296144" cy="276999"/>
          </a:xfrm>
          <a:prstGeom prst="rect">
            <a:avLst/>
          </a:prstGeom>
          <a:noFill/>
        </p:spPr>
        <p:txBody>
          <a:bodyPr wrap="square" rtlCol="0">
            <a:spAutoFit/>
          </a:bodyPr>
          <a:lstStyle/>
          <a:p>
            <a:r>
              <a:rPr lang="fr-FR" sz="1200" b="1" dirty="0">
                <a:solidFill>
                  <a:srgbClr val="008000"/>
                </a:solidFill>
              </a:rPr>
              <a:t>Destination</a:t>
            </a:r>
          </a:p>
        </p:txBody>
      </p:sp>
      <p:sp>
        <p:nvSpPr>
          <p:cNvPr id="126" name="ZoneTexte 125"/>
          <p:cNvSpPr txBox="1"/>
          <p:nvPr/>
        </p:nvSpPr>
        <p:spPr>
          <a:xfrm>
            <a:off x="467544" y="771550"/>
            <a:ext cx="8136904" cy="584775"/>
          </a:xfrm>
          <a:prstGeom prst="rect">
            <a:avLst/>
          </a:prstGeom>
          <a:noFill/>
        </p:spPr>
        <p:txBody>
          <a:bodyPr wrap="square" rtlCol="0">
            <a:spAutoFit/>
          </a:bodyPr>
          <a:lstStyle/>
          <a:p>
            <a:r>
              <a:rPr lang="fr-FR" sz="1600" b="1" dirty="0"/>
              <a:t>Excel laisse la main pour modifier la plage BD (par défaut :le tableau sélectionné au moment de la manipulation). Calc prend automatiquement le tableau sélectionné comme plage BD.</a:t>
            </a:r>
          </a:p>
        </p:txBody>
      </p:sp>
      <p:sp>
        <p:nvSpPr>
          <p:cNvPr id="127" name="ZoneTexte 126"/>
          <p:cNvSpPr txBox="1"/>
          <p:nvPr/>
        </p:nvSpPr>
        <p:spPr>
          <a:xfrm>
            <a:off x="1547664" y="1995686"/>
            <a:ext cx="1584176" cy="584775"/>
          </a:xfrm>
          <a:prstGeom prst="rect">
            <a:avLst/>
          </a:prstGeom>
          <a:noFill/>
        </p:spPr>
        <p:txBody>
          <a:bodyPr wrap="square" rtlCol="0">
            <a:spAutoFit/>
          </a:bodyPr>
          <a:lstStyle/>
          <a:p>
            <a:r>
              <a:rPr lang="fr-FR" sz="1600" b="1" dirty="0">
                <a:solidFill>
                  <a:srgbClr val="4F81BD"/>
                </a:solidFill>
              </a:rPr>
              <a:t>Ruban Données – filtre évolué</a:t>
            </a:r>
          </a:p>
        </p:txBody>
      </p:sp>
      <p:sp>
        <p:nvSpPr>
          <p:cNvPr id="128" name="ZoneTexte 127"/>
          <p:cNvSpPr txBox="1"/>
          <p:nvPr/>
        </p:nvSpPr>
        <p:spPr>
          <a:xfrm>
            <a:off x="7164288" y="1995686"/>
            <a:ext cx="1584176" cy="584775"/>
          </a:xfrm>
          <a:prstGeom prst="rect">
            <a:avLst/>
          </a:prstGeom>
          <a:noFill/>
        </p:spPr>
        <p:txBody>
          <a:bodyPr wrap="square" rtlCol="0">
            <a:spAutoFit/>
          </a:bodyPr>
          <a:lstStyle/>
          <a:p>
            <a:r>
              <a:rPr lang="fr-FR" sz="1600" b="1" dirty="0">
                <a:solidFill>
                  <a:srgbClr val="4F81BD"/>
                </a:solidFill>
              </a:rPr>
              <a:t>Menu Données</a:t>
            </a:r>
          </a:p>
          <a:p>
            <a:r>
              <a:rPr lang="fr-FR" sz="1600" b="1" dirty="0">
                <a:solidFill>
                  <a:srgbClr val="4F81BD"/>
                </a:solidFill>
              </a:rPr>
              <a:t>- Filtre -  spécial</a:t>
            </a:r>
          </a:p>
        </p:txBody>
      </p:sp>
      <p:sp>
        <p:nvSpPr>
          <p:cNvPr id="129" name="ZoneTexte 128"/>
          <p:cNvSpPr txBox="1"/>
          <p:nvPr/>
        </p:nvSpPr>
        <p:spPr>
          <a:xfrm>
            <a:off x="467544" y="1347614"/>
            <a:ext cx="8136904" cy="830997"/>
          </a:xfrm>
          <a:prstGeom prst="rect">
            <a:avLst/>
          </a:prstGeom>
          <a:noFill/>
        </p:spPr>
        <p:txBody>
          <a:bodyPr wrap="square" rtlCol="0">
            <a:spAutoFit/>
          </a:bodyPr>
          <a:lstStyle/>
          <a:p>
            <a:r>
              <a:rPr lang="fr-FR" sz="1600" b="1" dirty="0"/>
              <a:t>Excel permet de définir les colonnes à rapporter en fonction des étiquettes montrées dans la zone « copier dans … ». Calc demande la première cellule du collage mais rapporte toutes les colonnes.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926D2E6E-BD97-21DE-E066-361EE6F1A458}"/>
              </a:ext>
            </a:extLst>
          </p:cNvPr>
          <p:cNvPicPr>
            <a:picLocks noChangeAspect="1"/>
          </p:cNvPicPr>
          <p:nvPr/>
        </p:nvPicPr>
        <p:blipFill>
          <a:blip r:embed="rId3"/>
          <a:stretch>
            <a:fillRect/>
          </a:stretch>
        </p:blipFill>
        <p:spPr>
          <a:xfrm>
            <a:off x="0" y="1491630"/>
            <a:ext cx="9144000" cy="837618"/>
          </a:xfrm>
          <a:prstGeom prst="rect">
            <a:avLst/>
          </a:prstGeom>
        </p:spPr>
      </p:pic>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115616" y="123478"/>
            <a:ext cx="734481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Formules de base de données</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C</a:t>
            </a:r>
            <a:r>
              <a:rPr lang="fr-FR" dirty="0">
                <a:solidFill>
                  <a:schemeClr val="tx2"/>
                </a:solidFill>
                <a:latin typeface="Arial Black" pitchFamily="34" charset="0"/>
              </a:rPr>
              <a:t>2</a:t>
            </a:r>
            <a:endParaRPr lang="fr-FR" sz="2800" dirty="0">
              <a:solidFill>
                <a:schemeClr val="tx2"/>
              </a:solidFill>
              <a:latin typeface="Arial Black" pitchFamily="34" charset="0"/>
            </a:endParaRPr>
          </a:p>
        </p:txBody>
      </p:sp>
      <p:pic>
        <p:nvPicPr>
          <p:cNvPr id="182" name="Image 181"/>
          <p:cNvPicPr/>
          <p:nvPr/>
        </p:nvPicPr>
        <p:blipFill>
          <a:blip r:embed="rId4" cstate="print">
            <a:clrChange>
              <a:clrFrom>
                <a:srgbClr val="FEF9FB"/>
              </a:clrFrom>
              <a:clrTo>
                <a:srgbClr val="FEF9FB">
                  <a:alpha val="0"/>
                </a:srgbClr>
              </a:clrTo>
            </a:clrChange>
          </a:blip>
          <a:srcRect/>
          <a:stretch>
            <a:fillRect/>
          </a:stretch>
        </p:blipFill>
        <p:spPr bwMode="auto">
          <a:xfrm>
            <a:off x="6186435" y="173420"/>
            <a:ext cx="432048" cy="432048"/>
          </a:xfrm>
          <a:prstGeom prst="rect">
            <a:avLst/>
          </a:prstGeom>
          <a:noFill/>
          <a:ln w="9525">
            <a:noFill/>
            <a:miter lim="800000"/>
            <a:headEnd/>
            <a:tailEnd/>
          </a:ln>
        </p:spPr>
      </p:pic>
      <p:sp>
        <p:nvSpPr>
          <p:cNvPr id="2" name="ZoneTexte 1">
            <a:extLst>
              <a:ext uri="{FF2B5EF4-FFF2-40B4-BE49-F238E27FC236}">
                <a16:creationId xmlns:a16="http://schemas.microsoft.com/office/drawing/2014/main" id="{CE9CCD52-AB6A-E2D8-CFE7-9AA18942CCBF}"/>
              </a:ext>
            </a:extLst>
          </p:cNvPr>
          <p:cNvSpPr txBox="1"/>
          <p:nvPr/>
        </p:nvSpPr>
        <p:spPr>
          <a:xfrm>
            <a:off x="611560" y="632299"/>
            <a:ext cx="540060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BD….( </a:t>
            </a:r>
            <a:r>
              <a:rPr lang="fr-FR" b="1" dirty="0" err="1">
                <a:solidFill>
                  <a:srgbClr val="3366CC"/>
                </a:solidFill>
              </a:rPr>
              <a:t>Base_de_données</a:t>
            </a:r>
            <a:r>
              <a:rPr lang="fr-FR" b="1" dirty="0" err="1"/>
              <a:t>;</a:t>
            </a:r>
            <a:r>
              <a:rPr lang="fr-FR" b="1" dirty="0" err="1">
                <a:solidFill>
                  <a:srgbClr val="008000"/>
                </a:solidFill>
              </a:rPr>
              <a:t>champ</a:t>
            </a:r>
            <a:r>
              <a:rPr lang="fr-FR" b="1" dirty="0" err="1"/>
              <a:t>;</a:t>
            </a:r>
            <a:r>
              <a:rPr lang="fr-FR" b="1" dirty="0" err="1">
                <a:solidFill>
                  <a:srgbClr val="C00000"/>
                </a:solidFill>
              </a:rPr>
              <a:t>critère</a:t>
            </a:r>
            <a:r>
              <a:rPr lang="fr-FR" b="1" dirty="0"/>
              <a:t>)</a:t>
            </a:r>
          </a:p>
        </p:txBody>
      </p:sp>
      <p:sp>
        <p:nvSpPr>
          <p:cNvPr id="6" name="ZoneTexte 5">
            <a:extLst>
              <a:ext uri="{FF2B5EF4-FFF2-40B4-BE49-F238E27FC236}">
                <a16:creationId xmlns:a16="http://schemas.microsoft.com/office/drawing/2014/main" id="{F70BE9F9-883B-D4C2-62F5-913A6D1AAA9E}"/>
              </a:ext>
            </a:extLst>
          </p:cNvPr>
          <p:cNvSpPr txBox="1"/>
          <p:nvPr/>
        </p:nvSpPr>
        <p:spPr>
          <a:xfrm>
            <a:off x="611560" y="1157847"/>
            <a:ext cx="4583526" cy="369332"/>
          </a:xfrm>
          <a:prstGeom prst="rect">
            <a:avLst/>
          </a:prstGeom>
          <a:noFill/>
        </p:spPr>
        <p:txBody>
          <a:bodyPr wrap="square">
            <a:spAutoFit/>
          </a:bodyPr>
          <a:lstStyle/>
          <a:p>
            <a:r>
              <a:rPr lang="pt-BR" dirty="0"/>
              <a:t>=BDNBVAL(Base;</a:t>
            </a:r>
            <a:r>
              <a:rPr lang="pt-BR" dirty="0">
                <a:solidFill>
                  <a:srgbClr val="00B050"/>
                </a:solidFill>
              </a:rPr>
              <a:t>A1</a:t>
            </a:r>
            <a:r>
              <a:rPr lang="pt-BR" dirty="0"/>
              <a:t>;</a:t>
            </a:r>
            <a:r>
              <a:rPr lang="pt-BR" dirty="0">
                <a:solidFill>
                  <a:srgbClr val="C00000"/>
                </a:solidFill>
              </a:rPr>
              <a:t>M1:N2</a:t>
            </a:r>
            <a:r>
              <a:rPr lang="pt-BR" dirty="0"/>
              <a:t>)</a:t>
            </a:r>
            <a:endParaRPr lang="fr-FR" dirty="0"/>
          </a:p>
        </p:txBody>
      </p:sp>
      <p:sp>
        <p:nvSpPr>
          <p:cNvPr id="9" name="Rectangle 8">
            <a:extLst>
              <a:ext uri="{FF2B5EF4-FFF2-40B4-BE49-F238E27FC236}">
                <a16:creationId xmlns:a16="http://schemas.microsoft.com/office/drawing/2014/main" id="{77B6EC9A-C472-EAF1-B92E-2B2E1378AEB4}"/>
              </a:ext>
            </a:extLst>
          </p:cNvPr>
          <p:cNvSpPr/>
          <p:nvPr/>
        </p:nvSpPr>
        <p:spPr>
          <a:xfrm>
            <a:off x="7020272" y="1527179"/>
            <a:ext cx="1224136" cy="46850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5A64B8B0-7B96-4C0E-A3E0-A97AD3386C50}"/>
              </a:ext>
            </a:extLst>
          </p:cNvPr>
          <p:cNvSpPr/>
          <p:nvPr/>
        </p:nvSpPr>
        <p:spPr>
          <a:xfrm>
            <a:off x="107504" y="1593082"/>
            <a:ext cx="648072" cy="26788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a:extLst>
              <a:ext uri="{FF2B5EF4-FFF2-40B4-BE49-F238E27FC236}">
                <a16:creationId xmlns:a16="http://schemas.microsoft.com/office/drawing/2014/main" id="{ACB7B9AB-501F-B918-4F40-EB81DF38DD4B}"/>
              </a:ext>
            </a:extLst>
          </p:cNvPr>
          <p:cNvSpPr/>
          <p:nvPr/>
        </p:nvSpPr>
        <p:spPr>
          <a:xfrm>
            <a:off x="107504" y="1591062"/>
            <a:ext cx="6408712" cy="980688"/>
          </a:xfrm>
          <a:prstGeom prst="rect">
            <a:avLst/>
          </a:prstGeom>
          <a:noFill/>
          <a:ln>
            <a:solidFill>
              <a:srgbClr val="33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a:extLst>
              <a:ext uri="{FF2B5EF4-FFF2-40B4-BE49-F238E27FC236}">
                <a16:creationId xmlns:a16="http://schemas.microsoft.com/office/drawing/2014/main" id="{64E967EA-CBED-5A8C-70F3-998CF565BA7E}"/>
              </a:ext>
            </a:extLst>
          </p:cNvPr>
          <p:cNvSpPr txBox="1"/>
          <p:nvPr/>
        </p:nvSpPr>
        <p:spPr>
          <a:xfrm>
            <a:off x="575556" y="2671182"/>
            <a:ext cx="6048672" cy="338554"/>
          </a:xfrm>
          <a:prstGeom prst="rect">
            <a:avLst/>
          </a:prstGeom>
          <a:noFill/>
        </p:spPr>
        <p:txBody>
          <a:bodyPr wrap="square" rtlCol="0">
            <a:spAutoFit/>
          </a:bodyPr>
          <a:lstStyle/>
          <a:p>
            <a:r>
              <a:rPr lang="fr-FR" sz="1600" dirty="0"/>
              <a:t>Comme pour les filtres élaborés, un tableau de critères est nécessaire</a:t>
            </a:r>
          </a:p>
        </p:txBody>
      </p:sp>
      <p:pic>
        <p:nvPicPr>
          <p:cNvPr id="16" name="Image 15">
            <a:extLst>
              <a:ext uri="{FF2B5EF4-FFF2-40B4-BE49-F238E27FC236}">
                <a16:creationId xmlns:a16="http://schemas.microsoft.com/office/drawing/2014/main" id="{2B55F2B6-9DB3-69E7-9AA5-46D004665018}"/>
              </a:ext>
            </a:extLst>
          </p:cNvPr>
          <p:cNvPicPr>
            <a:picLocks noChangeAspect="1"/>
          </p:cNvPicPr>
          <p:nvPr/>
        </p:nvPicPr>
        <p:blipFill>
          <a:blip r:embed="rId5"/>
          <a:stretch>
            <a:fillRect/>
          </a:stretch>
        </p:blipFill>
        <p:spPr>
          <a:xfrm>
            <a:off x="6732240" y="2427734"/>
            <a:ext cx="1315814" cy="2436311"/>
          </a:xfrm>
          <a:prstGeom prst="rect">
            <a:avLst/>
          </a:prstGeom>
        </p:spPr>
      </p:pic>
      <p:sp>
        <p:nvSpPr>
          <p:cNvPr id="17" name="ZoneTexte 16">
            <a:extLst>
              <a:ext uri="{FF2B5EF4-FFF2-40B4-BE49-F238E27FC236}">
                <a16:creationId xmlns:a16="http://schemas.microsoft.com/office/drawing/2014/main" id="{0A0522FF-956F-3A6C-5856-F2B06B638C73}"/>
              </a:ext>
            </a:extLst>
          </p:cNvPr>
          <p:cNvSpPr txBox="1"/>
          <p:nvPr/>
        </p:nvSpPr>
        <p:spPr>
          <a:xfrm>
            <a:off x="1971790" y="3400878"/>
            <a:ext cx="4214645" cy="584775"/>
          </a:xfrm>
          <a:prstGeom prst="rect">
            <a:avLst/>
          </a:prstGeom>
          <a:noFill/>
        </p:spPr>
        <p:txBody>
          <a:bodyPr wrap="square" rtlCol="0">
            <a:spAutoFit/>
          </a:bodyPr>
          <a:lstStyle/>
          <a:p>
            <a:pPr algn="r"/>
            <a:r>
              <a:rPr lang="fr-FR" sz="1600" dirty="0"/>
              <a:t>La liste des fonctions BD… reprend l’ensemble des fonctions statistiques de base.</a:t>
            </a:r>
          </a:p>
        </p:txBody>
      </p:sp>
      <p:cxnSp>
        <p:nvCxnSpPr>
          <p:cNvPr id="19" name="Connecteur droit avec flèche 18">
            <a:extLst>
              <a:ext uri="{FF2B5EF4-FFF2-40B4-BE49-F238E27FC236}">
                <a16:creationId xmlns:a16="http://schemas.microsoft.com/office/drawing/2014/main" id="{26160CB8-81C3-376D-A0CA-D6879DC2C59C}"/>
              </a:ext>
            </a:extLst>
          </p:cNvPr>
          <p:cNvCxnSpPr>
            <a:endCxn id="16" idx="1"/>
          </p:cNvCxnSpPr>
          <p:nvPr/>
        </p:nvCxnSpPr>
        <p:spPr>
          <a:xfrm>
            <a:off x="6300192" y="3645889"/>
            <a:ext cx="432048"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ZoneTexte 19">
            <a:extLst>
              <a:ext uri="{FF2B5EF4-FFF2-40B4-BE49-F238E27FC236}">
                <a16:creationId xmlns:a16="http://schemas.microsoft.com/office/drawing/2014/main" id="{89A10E75-2167-E6D5-8F68-97F09D4A423A}"/>
              </a:ext>
            </a:extLst>
          </p:cNvPr>
          <p:cNvSpPr txBox="1"/>
          <p:nvPr/>
        </p:nvSpPr>
        <p:spPr>
          <a:xfrm>
            <a:off x="215517" y="4084407"/>
            <a:ext cx="6408711" cy="584775"/>
          </a:xfrm>
          <a:prstGeom prst="rect">
            <a:avLst/>
          </a:prstGeom>
          <a:noFill/>
        </p:spPr>
        <p:txBody>
          <a:bodyPr wrap="square" rtlCol="0">
            <a:spAutoFit/>
          </a:bodyPr>
          <a:lstStyle/>
          <a:p>
            <a:r>
              <a:rPr lang="fr-FR" sz="1600" dirty="0"/>
              <a:t>Dans cet exemple, la base de données est nommée « Base » pour éviter d’avoir à la montrer chaque fois (et pour éviter les erreurs de sélection)</a:t>
            </a:r>
          </a:p>
        </p:txBody>
      </p:sp>
    </p:spTree>
    <p:extLst>
      <p:ext uri="{BB962C8B-B14F-4D97-AF65-F5344CB8AC3E}">
        <p14:creationId xmlns:p14="http://schemas.microsoft.com/office/powerpoint/2010/main" val="4137583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4" grpId="0"/>
      <p:bldP spid="17"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ZoneTexte 117"/>
          <p:cNvSpPr txBox="1"/>
          <p:nvPr/>
        </p:nvSpPr>
        <p:spPr>
          <a:xfrm>
            <a:off x="5018534" y="1256442"/>
            <a:ext cx="3456384" cy="523220"/>
          </a:xfrm>
          <a:prstGeom prst="rect">
            <a:avLst/>
          </a:prstGeom>
          <a:noFill/>
        </p:spPr>
        <p:txBody>
          <a:bodyPr wrap="square" rtlCol="0">
            <a:spAutoFit/>
          </a:bodyPr>
          <a:lstStyle/>
          <a:p>
            <a:pPr algn="ctr"/>
            <a:r>
              <a:rPr lang="fr-FR" sz="1400" b="1" dirty="0">
                <a:solidFill>
                  <a:srgbClr val="3366CC"/>
                </a:solidFill>
              </a:rPr>
              <a:t>Faute d’orthographe </a:t>
            </a:r>
            <a:r>
              <a:rPr lang="fr-FR" sz="1400" dirty="0">
                <a:solidFill>
                  <a:srgbClr val="3366CC"/>
                </a:solidFill>
              </a:rPr>
              <a:t>dans un nom de formule ou de plage nommée</a:t>
            </a:r>
          </a:p>
        </p:txBody>
      </p:sp>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971600" y="123478"/>
            <a:ext cx="7632848"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Elimination des codes d’erreur (inventaire des codes)</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1a</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28" name="Image 27"/>
          <p:cNvPicPr/>
          <p:nvPr/>
        </p:nvPicPr>
        <p:blipFill>
          <a:blip r:embed="rId3" cstate="print">
            <a:clrChange>
              <a:clrFrom>
                <a:srgbClr val="F5FDFF"/>
              </a:clrFrom>
              <a:clrTo>
                <a:srgbClr val="F5FDFF">
                  <a:alpha val="0"/>
                </a:srgbClr>
              </a:clrTo>
            </a:clrChange>
          </a:blip>
          <a:srcRect/>
          <a:stretch>
            <a:fillRect/>
          </a:stretch>
        </p:blipFill>
        <p:spPr bwMode="auto">
          <a:xfrm>
            <a:off x="1634158" y="968410"/>
            <a:ext cx="360040" cy="360040"/>
          </a:xfrm>
          <a:prstGeom prst="rect">
            <a:avLst/>
          </a:prstGeom>
          <a:noFill/>
          <a:ln w="9525">
            <a:noFill/>
            <a:miter lim="800000"/>
            <a:headEnd/>
            <a:tailEnd/>
          </a:ln>
        </p:spPr>
      </p:pic>
      <p:pic>
        <p:nvPicPr>
          <p:cNvPr id="29" name="Image 28"/>
          <p:cNvPicPr/>
          <p:nvPr/>
        </p:nvPicPr>
        <p:blipFill>
          <a:blip r:embed="rId4" cstate="print"/>
          <a:srcRect/>
          <a:stretch>
            <a:fillRect/>
          </a:stretch>
        </p:blipFill>
        <p:spPr bwMode="auto">
          <a:xfrm>
            <a:off x="1346126" y="968410"/>
            <a:ext cx="288032" cy="360040"/>
          </a:xfrm>
          <a:prstGeom prst="rect">
            <a:avLst/>
          </a:prstGeom>
          <a:noFill/>
          <a:ln w="9525">
            <a:noFill/>
            <a:miter lim="800000"/>
            <a:headEnd/>
            <a:tailEnd/>
          </a:ln>
        </p:spPr>
      </p:pic>
      <p:sp>
        <p:nvSpPr>
          <p:cNvPr id="26" name="ZoneTexte 25"/>
          <p:cNvSpPr txBox="1"/>
          <p:nvPr/>
        </p:nvSpPr>
        <p:spPr>
          <a:xfrm>
            <a:off x="2066206" y="968410"/>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#DIV/0!</a:t>
            </a:r>
          </a:p>
        </p:txBody>
      </p:sp>
      <p:sp>
        <p:nvSpPr>
          <p:cNvPr id="30" name="ZoneTexte 29"/>
          <p:cNvSpPr txBox="1"/>
          <p:nvPr/>
        </p:nvSpPr>
        <p:spPr>
          <a:xfrm>
            <a:off x="1346126" y="1400458"/>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#NOM?</a:t>
            </a:r>
          </a:p>
        </p:txBody>
      </p:sp>
      <p:sp>
        <p:nvSpPr>
          <p:cNvPr id="33" name="ZoneTexte 32"/>
          <p:cNvSpPr txBox="1"/>
          <p:nvPr/>
        </p:nvSpPr>
        <p:spPr>
          <a:xfrm>
            <a:off x="2066206" y="1832506"/>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#REF!</a:t>
            </a:r>
          </a:p>
        </p:txBody>
      </p:sp>
      <p:sp>
        <p:nvSpPr>
          <p:cNvPr id="34" name="ZoneTexte 33"/>
          <p:cNvSpPr txBox="1"/>
          <p:nvPr/>
        </p:nvSpPr>
        <p:spPr>
          <a:xfrm>
            <a:off x="1346126" y="2264554"/>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#VALEUR!</a:t>
            </a:r>
          </a:p>
        </p:txBody>
      </p:sp>
      <p:sp>
        <p:nvSpPr>
          <p:cNvPr id="35" name="ZoneTexte 34"/>
          <p:cNvSpPr txBox="1"/>
          <p:nvPr/>
        </p:nvSpPr>
        <p:spPr>
          <a:xfrm>
            <a:off x="1346126" y="2696602"/>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#NOMBRE!</a:t>
            </a:r>
          </a:p>
        </p:txBody>
      </p:sp>
      <p:sp>
        <p:nvSpPr>
          <p:cNvPr id="38" name="ZoneTexte 37"/>
          <p:cNvSpPr txBox="1"/>
          <p:nvPr/>
        </p:nvSpPr>
        <p:spPr>
          <a:xfrm>
            <a:off x="1346126" y="3560698"/>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#NUL!</a:t>
            </a:r>
          </a:p>
        </p:txBody>
      </p:sp>
      <p:sp>
        <p:nvSpPr>
          <p:cNvPr id="39" name="ZoneTexte 38"/>
          <p:cNvSpPr txBox="1"/>
          <p:nvPr/>
        </p:nvSpPr>
        <p:spPr>
          <a:xfrm>
            <a:off x="2066206" y="3992746"/>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a:t>
            </a:r>
          </a:p>
        </p:txBody>
      </p:sp>
      <p:sp>
        <p:nvSpPr>
          <p:cNvPr id="40" name="ZoneTexte 39"/>
          <p:cNvSpPr txBox="1"/>
          <p:nvPr/>
        </p:nvSpPr>
        <p:spPr>
          <a:xfrm>
            <a:off x="2786286" y="1400458"/>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#NAME?</a:t>
            </a:r>
          </a:p>
        </p:txBody>
      </p:sp>
      <p:sp>
        <p:nvSpPr>
          <p:cNvPr id="41" name="ZoneTexte 40"/>
          <p:cNvSpPr txBox="1"/>
          <p:nvPr/>
        </p:nvSpPr>
        <p:spPr>
          <a:xfrm>
            <a:off x="2786286" y="2264554"/>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#VALUE!</a:t>
            </a:r>
          </a:p>
        </p:txBody>
      </p:sp>
      <p:sp>
        <p:nvSpPr>
          <p:cNvPr id="42" name="ZoneTexte 41"/>
          <p:cNvSpPr txBox="1"/>
          <p:nvPr/>
        </p:nvSpPr>
        <p:spPr>
          <a:xfrm>
            <a:off x="2786286" y="2696602"/>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#ERROR!</a:t>
            </a:r>
          </a:p>
        </p:txBody>
      </p:sp>
      <p:sp>
        <p:nvSpPr>
          <p:cNvPr id="43" name="ZoneTexte 42"/>
          <p:cNvSpPr txBox="1"/>
          <p:nvPr/>
        </p:nvSpPr>
        <p:spPr>
          <a:xfrm>
            <a:off x="2066206" y="3119358"/>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#N/A</a:t>
            </a:r>
          </a:p>
        </p:txBody>
      </p:sp>
      <p:sp>
        <p:nvSpPr>
          <p:cNvPr id="44" name="ZoneTexte 43"/>
          <p:cNvSpPr txBox="1"/>
          <p:nvPr/>
        </p:nvSpPr>
        <p:spPr>
          <a:xfrm>
            <a:off x="2786286" y="3560698"/>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#ERROR!</a:t>
            </a:r>
          </a:p>
        </p:txBody>
      </p:sp>
      <p:pic>
        <p:nvPicPr>
          <p:cNvPr id="45" name="Image 44"/>
          <p:cNvPicPr/>
          <p:nvPr/>
        </p:nvPicPr>
        <p:blipFill>
          <a:blip r:embed="rId5" cstate="print"/>
          <a:srcRect/>
          <a:stretch>
            <a:fillRect/>
          </a:stretch>
        </p:blipFill>
        <p:spPr bwMode="auto">
          <a:xfrm>
            <a:off x="3506366" y="968410"/>
            <a:ext cx="288032" cy="288032"/>
          </a:xfrm>
          <a:prstGeom prst="rect">
            <a:avLst/>
          </a:prstGeom>
          <a:noFill/>
          <a:ln w="9525">
            <a:noFill/>
            <a:miter lim="800000"/>
            <a:headEnd/>
            <a:tailEnd/>
          </a:ln>
        </p:spPr>
      </p:pic>
      <p:pic>
        <p:nvPicPr>
          <p:cNvPr id="46" name="Image 45"/>
          <p:cNvPicPr/>
          <p:nvPr/>
        </p:nvPicPr>
        <p:blipFill>
          <a:blip r:embed="rId3" cstate="print">
            <a:clrChange>
              <a:clrFrom>
                <a:srgbClr val="F5FDFF"/>
              </a:clrFrom>
              <a:clrTo>
                <a:srgbClr val="F5FDFF">
                  <a:alpha val="0"/>
                </a:srgbClr>
              </a:clrTo>
            </a:clrChange>
          </a:blip>
          <a:srcRect/>
          <a:stretch>
            <a:fillRect/>
          </a:stretch>
        </p:blipFill>
        <p:spPr bwMode="auto">
          <a:xfrm>
            <a:off x="1634158" y="1832506"/>
            <a:ext cx="360040" cy="360040"/>
          </a:xfrm>
          <a:prstGeom prst="rect">
            <a:avLst/>
          </a:prstGeom>
          <a:noFill/>
          <a:ln w="9525">
            <a:noFill/>
            <a:miter lim="800000"/>
            <a:headEnd/>
            <a:tailEnd/>
          </a:ln>
        </p:spPr>
      </p:pic>
      <p:pic>
        <p:nvPicPr>
          <p:cNvPr id="47" name="Image 46"/>
          <p:cNvPicPr/>
          <p:nvPr/>
        </p:nvPicPr>
        <p:blipFill>
          <a:blip r:embed="rId4" cstate="print"/>
          <a:srcRect/>
          <a:stretch>
            <a:fillRect/>
          </a:stretch>
        </p:blipFill>
        <p:spPr bwMode="auto">
          <a:xfrm>
            <a:off x="1346126" y="1832506"/>
            <a:ext cx="288032" cy="360040"/>
          </a:xfrm>
          <a:prstGeom prst="rect">
            <a:avLst/>
          </a:prstGeom>
          <a:noFill/>
          <a:ln w="9525">
            <a:noFill/>
            <a:miter lim="800000"/>
            <a:headEnd/>
            <a:tailEnd/>
          </a:ln>
        </p:spPr>
      </p:pic>
      <p:pic>
        <p:nvPicPr>
          <p:cNvPr id="48" name="Image 47"/>
          <p:cNvPicPr/>
          <p:nvPr/>
        </p:nvPicPr>
        <p:blipFill>
          <a:blip r:embed="rId3" cstate="print">
            <a:clrChange>
              <a:clrFrom>
                <a:srgbClr val="F5FDFF"/>
              </a:clrFrom>
              <a:clrTo>
                <a:srgbClr val="F5FDFF">
                  <a:alpha val="0"/>
                </a:srgbClr>
              </a:clrTo>
            </a:clrChange>
          </a:blip>
          <a:srcRect/>
          <a:stretch>
            <a:fillRect/>
          </a:stretch>
        </p:blipFill>
        <p:spPr bwMode="auto">
          <a:xfrm>
            <a:off x="914078" y="1400458"/>
            <a:ext cx="360040" cy="360040"/>
          </a:xfrm>
          <a:prstGeom prst="rect">
            <a:avLst/>
          </a:prstGeom>
          <a:noFill/>
          <a:ln w="9525">
            <a:noFill/>
            <a:miter lim="800000"/>
            <a:headEnd/>
            <a:tailEnd/>
          </a:ln>
        </p:spPr>
      </p:pic>
      <p:pic>
        <p:nvPicPr>
          <p:cNvPr id="49" name="Image 48"/>
          <p:cNvPicPr/>
          <p:nvPr/>
        </p:nvPicPr>
        <p:blipFill>
          <a:blip r:embed="rId4" cstate="print"/>
          <a:srcRect/>
          <a:stretch>
            <a:fillRect/>
          </a:stretch>
        </p:blipFill>
        <p:spPr bwMode="auto">
          <a:xfrm>
            <a:off x="626046" y="1400458"/>
            <a:ext cx="288032" cy="360040"/>
          </a:xfrm>
          <a:prstGeom prst="rect">
            <a:avLst/>
          </a:prstGeom>
          <a:noFill/>
          <a:ln w="9525">
            <a:noFill/>
            <a:miter lim="800000"/>
            <a:headEnd/>
            <a:tailEnd/>
          </a:ln>
        </p:spPr>
      </p:pic>
      <p:pic>
        <p:nvPicPr>
          <p:cNvPr id="50" name="Image 49"/>
          <p:cNvPicPr/>
          <p:nvPr/>
        </p:nvPicPr>
        <p:blipFill>
          <a:blip r:embed="rId3" cstate="print">
            <a:clrChange>
              <a:clrFrom>
                <a:srgbClr val="F5FDFF"/>
              </a:clrFrom>
              <a:clrTo>
                <a:srgbClr val="F5FDFF">
                  <a:alpha val="0"/>
                </a:srgbClr>
              </a:clrTo>
            </a:clrChange>
          </a:blip>
          <a:srcRect/>
          <a:stretch>
            <a:fillRect/>
          </a:stretch>
        </p:blipFill>
        <p:spPr bwMode="auto">
          <a:xfrm>
            <a:off x="914078" y="2264554"/>
            <a:ext cx="360040" cy="360040"/>
          </a:xfrm>
          <a:prstGeom prst="rect">
            <a:avLst/>
          </a:prstGeom>
          <a:noFill/>
          <a:ln w="9525">
            <a:noFill/>
            <a:miter lim="800000"/>
            <a:headEnd/>
            <a:tailEnd/>
          </a:ln>
        </p:spPr>
      </p:pic>
      <p:pic>
        <p:nvPicPr>
          <p:cNvPr id="51" name="Image 50"/>
          <p:cNvPicPr/>
          <p:nvPr/>
        </p:nvPicPr>
        <p:blipFill>
          <a:blip r:embed="rId4" cstate="print"/>
          <a:srcRect/>
          <a:stretch>
            <a:fillRect/>
          </a:stretch>
        </p:blipFill>
        <p:spPr bwMode="auto">
          <a:xfrm>
            <a:off x="626046" y="2264554"/>
            <a:ext cx="288032" cy="360040"/>
          </a:xfrm>
          <a:prstGeom prst="rect">
            <a:avLst/>
          </a:prstGeom>
          <a:noFill/>
          <a:ln w="9525">
            <a:noFill/>
            <a:miter lim="800000"/>
            <a:headEnd/>
            <a:tailEnd/>
          </a:ln>
        </p:spPr>
      </p:pic>
      <p:pic>
        <p:nvPicPr>
          <p:cNvPr id="52" name="Image 51"/>
          <p:cNvPicPr/>
          <p:nvPr/>
        </p:nvPicPr>
        <p:blipFill>
          <a:blip r:embed="rId3" cstate="print">
            <a:clrChange>
              <a:clrFrom>
                <a:srgbClr val="F5FDFF"/>
              </a:clrFrom>
              <a:clrTo>
                <a:srgbClr val="F5FDFF">
                  <a:alpha val="0"/>
                </a:srgbClr>
              </a:clrTo>
            </a:clrChange>
          </a:blip>
          <a:srcRect/>
          <a:stretch>
            <a:fillRect/>
          </a:stretch>
        </p:blipFill>
        <p:spPr bwMode="auto">
          <a:xfrm>
            <a:off x="914078" y="2696602"/>
            <a:ext cx="360040" cy="360040"/>
          </a:xfrm>
          <a:prstGeom prst="rect">
            <a:avLst/>
          </a:prstGeom>
          <a:noFill/>
          <a:ln w="9525">
            <a:noFill/>
            <a:miter lim="800000"/>
            <a:headEnd/>
            <a:tailEnd/>
          </a:ln>
        </p:spPr>
      </p:pic>
      <p:pic>
        <p:nvPicPr>
          <p:cNvPr id="53" name="Image 52"/>
          <p:cNvPicPr/>
          <p:nvPr/>
        </p:nvPicPr>
        <p:blipFill>
          <a:blip r:embed="rId4" cstate="print"/>
          <a:srcRect/>
          <a:stretch>
            <a:fillRect/>
          </a:stretch>
        </p:blipFill>
        <p:spPr bwMode="auto">
          <a:xfrm>
            <a:off x="626046" y="2696602"/>
            <a:ext cx="288032" cy="360040"/>
          </a:xfrm>
          <a:prstGeom prst="rect">
            <a:avLst/>
          </a:prstGeom>
          <a:noFill/>
          <a:ln w="9525">
            <a:noFill/>
            <a:miter lim="800000"/>
            <a:headEnd/>
            <a:tailEnd/>
          </a:ln>
        </p:spPr>
      </p:pic>
      <p:pic>
        <p:nvPicPr>
          <p:cNvPr id="54" name="Image 53"/>
          <p:cNvPicPr/>
          <p:nvPr/>
        </p:nvPicPr>
        <p:blipFill>
          <a:blip r:embed="rId3" cstate="print">
            <a:clrChange>
              <a:clrFrom>
                <a:srgbClr val="F5FDFF"/>
              </a:clrFrom>
              <a:clrTo>
                <a:srgbClr val="F5FDFF">
                  <a:alpha val="0"/>
                </a:srgbClr>
              </a:clrTo>
            </a:clrChange>
          </a:blip>
          <a:srcRect/>
          <a:stretch>
            <a:fillRect/>
          </a:stretch>
        </p:blipFill>
        <p:spPr bwMode="auto">
          <a:xfrm>
            <a:off x="1634158" y="3128650"/>
            <a:ext cx="360040" cy="360040"/>
          </a:xfrm>
          <a:prstGeom prst="rect">
            <a:avLst/>
          </a:prstGeom>
          <a:noFill/>
          <a:ln w="9525">
            <a:noFill/>
            <a:miter lim="800000"/>
            <a:headEnd/>
            <a:tailEnd/>
          </a:ln>
        </p:spPr>
      </p:pic>
      <p:pic>
        <p:nvPicPr>
          <p:cNvPr id="55" name="Image 54"/>
          <p:cNvPicPr/>
          <p:nvPr/>
        </p:nvPicPr>
        <p:blipFill>
          <a:blip r:embed="rId4" cstate="print"/>
          <a:srcRect/>
          <a:stretch>
            <a:fillRect/>
          </a:stretch>
        </p:blipFill>
        <p:spPr bwMode="auto">
          <a:xfrm>
            <a:off x="1346126" y="3128650"/>
            <a:ext cx="288032" cy="360040"/>
          </a:xfrm>
          <a:prstGeom prst="rect">
            <a:avLst/>
          </a:prstGeom>
          <a:noFill/>
          <a:ln w="9525">
            <a:noFill/>
            <a:miter lim="800000"/>
            <a:headEnd/>
            <a:tailEnd/>
          </a:ln>
        </p:spPr>
      </p:pic>
      <p:pic>
        <p:nvPicPr>
          <p:cNvPr id="56" name="Image 55"/>
          <p:cNvPicPr/>
          <p:nvPr/>
        </p:nvPicPr>
        <p:blipFill>
          <a:blip r:embed="rId3" cstate="print">
            <a:clrChange>
              <a:clrFrom>
                <a:srgbClr val="F5FDFF"/>
              </a:clrFrom>
              <a:clrTo>
                <a:srgbClr val="F5FDFF">
                  <a:alpha val="0"/>
                </a:srgbClr>
              </a:clrTo>
            </a:clrChange>
          </a:blip>
          <a:srcRect/>
          <a:stretch>
            <a:fillRect/>
          </a:stretch>
        </p:blipFill>
        <p:spPr bwMode="auto">
          <a:xfrm>
            <a:off x="914078" y="3560698"/>
            <a:ext cx="360040" cy="360040"/>
          </a:xfrm>
          <a:prstGeom prst="rect">
            <a:avLst/>
          </a:prstGeom>
          <a:noFill/>
          <a:ln w="9525">
            <a:noFill/>
            <a:miter lim="800000"/>
            <a:headEnd/>
            <a:tailEnd/>
          </a:ln>
        </p:spPr>
      </p:pic>
      <p:pic>
        <p:nvPicPr>
          <p:cNvPr id="57" name="Image 56"/>
          <p:cNvPicPr/>
          <p:nvPr/>
        </p:nvPicPr>
        <p:blipFill>
          <a:blip r:embed="rId4" cstate="print"/>
          <a:srcRect/>
          <a:stretch>
            <a:fillRect/>
          </a:stretch>
        </p:blipFill>
        <p:spPr bwMode="auto">
          <a:xfrm>
            <a:off x="626046" y="3560698"/>
            <a:ext cx="288032" cy="360040"/>
          </a:xfrm>
          <a:prstGeom prst="rect">
            <a:avLst/>
          </a:prstGeom>
          <a:noFill/>
          <a:ln w="9525">
            <a:noFill/>
            <a:miter lim="800000"/>
            <a:headEnd/>
            <a:tailEnd/>
          </a:ln>
        </p:spPr>
      </p:pic>
      <p:pic>
        <p:nvPicPr>
          <p:cNvPr id="59" name="Image 58"/>
          <p:cNvPicPr/>
          <p:nvPr/>
        </p:nvPicPr>
        <p:blipFill>
          <a:blip r:embed="rId3" cstate="print">
            <a:clrChange>
              <a:clrFrom>
                <a:srgbClr val="F5FDFF"/>
              </a:clrFrom>
              <a:clrTo>
                <a:srgbClr val="F5FDFF">
                  <a:alpha val="0"/>
                </a:srgbClr>
              </a:clrTo>
            </a:clrChange>
          </a:blip>
          <a:srcRect/>
          <a:stretch>
            <a:fillRect/>
          </a:stretch>
        </p:blipFill>
        <p:spPr bwMode="auto">
          <a:xfrm>
            <a:off x="1634158" y="3992746"/>
            <a:ext cx="360040" cy="360040"/>
          </a:xfrm>
          <a:prstGeom prst="rect">
            <a:avLst/>
          </a:prstGeom>
          <a:noFill/>
          <a:ln w="9525">
            <a:noFill/>
            <a:miter lim="800000"/>
            <a:headEnd/>
            <a:tailEnd/>
          </a:ln>
        </p:spPr>
      </p:pic>
      <p:pic>
        <p:nvPicPr>
          <p:cNvPr id="60" name="Image 59"/>
          <p:cNvPicPr/>
          <p:nvPr/>
        </p:nvPicPr>
        <p:blipFill>
          <a:blip r:embed="rId4" cstate="print"/>
          <a:srcRect/>
          <a:stretch>
            <a:fillRect/>
          </a:stretch>
        </p:blipFill>
        <p:spPr bwMode="auto">
          <a:xfrm>
            <a:off x="1346126" y="3992746"/>
            <a:ext cx="288032" cy="360040"/>
          </a:xfrm>
          <a:prstGeom prst="rect">
            <a:avLst/>
          </a:prstGeom>
          <a:noFill/>
          <a:ln w="9525">
            <a:noFill/>
            <a:miter lim="800000"/>
            <a:headEnd/>
            <a:tailEnd/>
          </a:ln>
        </p:spPr>
      </p:pic>
      <p:pic>
        <p:nvPicPr>
          <p:cNvPr id="61" name="Image 60"/>
          <p:cNvPicPr/>
          <p:nvPr/>
        </p:nvPicPr>
        <p:blipFill>
          <a:blip r:embed="rId5" cstate="print"/>
          <a:srcRect/>
          <a:stretch>
            <a:fillRect/>
          </a:stretch>
        </p:blipFill>
        <p:spPr bwMode="auto">
          <a:xfrm>
            <a:off x="4226446" y="1472466"/>
            <a:ext cx="288032" cy="288032"/>
          </a:xfrm>
          <a:prstGeom prst="rect">
            <a:avLst/>
          </a:prstGeom>
          <a:noFill/>
          <a:ln w="9525">
            <a:noFill/>
            <a:miter lim="800000"/>
            <a:headEnd/>
            <a:tailEnd/>
          </a:ln>
        </p:spPr>
      </p:pic>
      <p:pic>
        <p:nvPicPr>
          <p:cNvPr id="62" name="Image 61"/>
          <p:cNvPicPr/>
          <p:nvPr/>
        </p:nvPicPr>
        <p:blipFill>
          <a:blip r:embed="rId5" cstate="print"/>
          <a:srcRect/>
          <a:stretch>
            <a:fillRect/>
          </a:stretch>
        </p:blipFill>
        <p:spPr bwMode="auto">
          <a:xfrm>
            <a:off x="3506366" y="1832506"/>
            <a:ext cx="288032" cy="288032"/>
          </a:xfrm>
          <a:prstGeom prst="rect">
            <a:avLst/>
          </a:prstGeom>
          <a:noFill/>
          <a:ln w="9525">
            <a:noFill/>
            <a:miter lim="800000"/>
            <a:headEnd/>
            <a:tailEnd/>
          </a:ln>
        </p:spPr>
      </p:pic>
      <p:pic>
        <p:nvPicPr>
          <p:cNvPr id="63" name="Image 62"/>
          <p:cNvPicPr/>
          <p:nvPr/>
        </p:nvPicPr>
        <p:blipFill>
          <a:blip r:embed="rId5" cstate="print"/>
          <a:srcRect/>
          <a:stretch>
            <a:fillRect/>
          </a:stretch>
        </p:blipFill>
        <p:spPr bwMode="auto">
          <a:xfrm>
            <a:off x="4226446" y="2336562"/>
            <a:ext cx="288032" cy="288032"/>
          </a:xfrm>
          <a:prstGeom prst="rect">
            <a:avLst/>
          </a:prstGeom>
          <a:noFill/>
          <a:ln w="9525">
            <a:noFill/>
            <a:miter lim="800000"/>
            <a:headEnd/>
            <a:tailEnd/>
          </a:ln>
        </p:spPr>
      </p:pic>
      <p:pic>
        <p:nvPicPr>
          <p:cNvPr id="64" name="Image 63"/>
          <p:cNvPicPr/>
          <p:nvPr/>
        </p:nvPicPr>
        <p:blipFill>
          <a:blip r:embed="rId5" cstate="print"/>
          <a:srcRect/>
          <a:stretch>
            <a:fillRect/>
          </a:stretch>
        </p:blipFill>
        <p:spPr bwMode="auto">
          <a:xfrm>
            <a:off x="4226446" y="2768610"/>
            <a:ext cx="288032" cy="288032"/>
          </a:xfrm>
          <a:prstGeom prst="rect">
            <a:avLst/>
          </a:prstGeom>
          <a:noFill/>
          <a:ln w="9525">
            <a:noFill/>
            <a:miter lim="800000"/>
            <a:headEnd/>
            <a:tailEnd/>
          </a:ln>
        </p:spPr>
      </p:pic>
      <p:pic>
        <p:nvPicPr>
          <p:cNvPr id="65" name="Image 64"/>
          <p:cNvPicPr/>
          <p:nvPr/>
        </p:nvPicPr>
        <p:blipFill>
          <a:blip r:embed="rId5" cstate="print"/>
          <a:srcRect/>
          <a:stretch>
            <a:fillRect/>
          </a:stretch>
        </p:blipFill>
        <p:spPr bwMode="auto">
          <a:xfrm>
            <a:off x="3506366" y="3128650"/>
            <a:ext cx="288032" cy="288032"/>
          </a:xfrm>
          <a:prstGeom prst="rect">
            <a:avLst/>
          </a:prstGeom>
          <a:noFill/>
          <a:ln w="9525">
            <a:noFill/>
            <a:miter lim="800000"/>
            <a:headEnd/>
            <a:tailEnd/>
          </a:ln>
        </p:spPr>
      </p:pic>
      <p:pic>
        <p:nvPicPr>
          <p:cNvPr id="66" name="Image 65"/>
          <p:cNvPicPr/>
          <p:nvPr/>
        </p:nvPicPr>
        <p:blipFill>
          <a:blip r:embed="rId5" cstate="print"/>
          <a:srcRect/>
          <a:stretch>
            <a:fillRect/>
          </a:stretch>
        </p:blipFill>
        <p:spPr bwMode="auto">
          <a:xfrm>
            <a:off x="4226446" y="3560698"/>
            <a:ext cx="288032" cy="288032"/>
          </a:xfrm>
          <a:prstGeom prst="rect">
            <a:avLst/>
          </a:prstGeom>
          <a:noFill/>
          <a:ln w="9525">
            <a:noFill/>
            <a:miter lim="800000"/>
            <a:headEnd/>
            <a:tailEnd/>
          </a:ln>
        </p:spPr>
      </p:pic>
      <p:pic>
        <p:nvPicPr>
          <p:cNvPr id="67" name="Image 66"/>
          <p:cNvPicPr/>
          <p:nvPr/>
        </p:nvPicPr>
        <p:blipFill>
          <a:blip r:embed="rId5" cstate="print"/>
          <a:srcRect/>
          <a:stretch>
            <a:fillRect/>
          </a:stretch>
        </p:blipFill>
        <p:spPr bwMode="auto">
          <a:xfrm>
            <a:off x="3506366" y="4064754"/>
            <a:ext cx="288032" cy="288032"/>
          </a:xfrm>
          <a:prstGeom prst="rect">
            <a:avLst/>
          </a:prstGeom>
          <a:noFill/>
          <a:ln w="9525">
            <a:noFill/>
            <a:miter lim="800000"/>
            <a:headEnd/>
            <a:tailEnd/>
          </a:ln>
        </p:spPr>
      </p:pic>
      <p:sp>
        <p:nvSpPr>
          <p:cNvPr id="68" name="ZoneTexte 67"/>
          <p:cNvSpPr txBox="1"/>
          <p:nvPr/>
        </p:nvSpPr>
        <p:spPr>
          <a:xfrm>
            <a:off x="5018534" y="1688490"/>
            <a:ext cx="3585914" cy="523220"/>
          </a:xfrm>
          <a:prstGeom prst="rect">
            <a:avLst/>
          </a:prstGeom>
          <a:noFill/>
        </p:spPr>
        <p:txBody>
          <a:bodyPr wrap="square" rtlCol="0">
            <a:spAutoFit/>
          </a:bodyPr>
          <a:lstStyle/>
          <a:p>
            <a:pPr algn="ctr"/>
            <a:r>
              <a:rPr lang="fr-FR" sz="1400" dirty="0"/>
              <a:t>Recopie d’une formule </a:t>
            </a:r>
            <a:r>
              <a:rPr lang="fr-FR" sz="1400" b="1" dirty="0"/>
              <a:t>hors des limites d’implémentation </a:t>
            </a:r>
            <a:r>
              <a:rPr lang="fr-FR" sz="1400" dirty="0"/>
              <a:t>de la feuille de calcul.</a:t>
            </a:r>
            <a:endParaRPr lang="fr-FR" sz="1400" b="1" dirty="0"/>
          </a:p>
        </p:txBody>
      </p:sp>
      <p:sp>
        <p:nvSpPr>
          <p:cNvPr id="69" name="ZoneTexte 68"/>
          <p:cNvSpPr txBox="1"/>
          <p:nvPr/>
        </p:nvSpPr>
        <p:spPr>
          <a:xfrm>
            <a:off x="4946526" y="968410"/>
            <a:ext cx="3456384" cy="307777"/>
          </a:xfrm>
          <a:prstGeom prst="rect">
            <a:avLst/>
          </a:prstGeom>
          <a:noFill/>
        </p:spPr>
        <p:txBody>
          <a:bodyPr wrap="square" rtlCol="0">
            <a:spAutoFit/>
          </a:bodyPr>
          <a:lstStyle/>
          <a:p>
            <a:pPr algn="ctr"/>
            <a:r>
              <a:rPr lang="fr-FR" sz="1400" dirty="0"/>
              <a:t>Le calcul oblige une </a:t>
            </a:r>
            <a:r>
              <a:rPr lang="fr-FR" sz="1400" b="1" dirty="0"/>
              <a:t>division par zéro</a:t>
            </a:r>
            <a:endParaRPr lang="fr-FR" sz="1400" dirty="0"/>
          </a:p>
        </p:txBody>
      </p:sp>
      <p:sp>
        <p:nvSpPr>
          <p:cNvPr id="70" name="ZoneTexte 69"/>
          <p:cNvSpPr txBox="1"/>
          <p:nvPr/>
        </p:nvSpPr>
        <p:spPr>
          <a:xfrm>
            <a:off x="5018534" y="2173382"/>
            <a:ext cx="3456384" cy="523220"/>
          </a:xfrm>
          <a:prstGeom prst="rect">
            <a:avLst/>
          </a:prstGeom>
          <a:noFill/>
        </p:spPr>
        <p:txBody>
          <a:bodyPr wrap="square" rtlCol="0">
            <a:spAutoFit/>
          </a:bodyPr>
          <a:lstStyle/>
          <a:p>
            <a:pPr algn="ctr"/>
            <a:r>
              <a:rPr lang="fr-FR" sz="1400" dirty="0">
                <a:solidFill>
                  <a:srgbClr val="3366CC"/>
                </a:solidFill>
              </a:rPr>
              <a:t>Le calcul montre des cellules qui contiennent </a:t>
            </a:r>
            <a:r>
              <a:rPr lang="fr-FR" sz="1400" b="1" dirty="0">
                <a:solidFill>
                  <a:srgbClr val="3366CC"/>
                </a:solidFill>
              </a:rPr>
              <a:t>des valeurs d’un type inadapté</a:t>
            </a:r>
          </a:p>
        </p:txBody>
      </p:sp>
      <p:sp>
        <p:nvSpPr>
          <p:cNvPr id="71" name="ZoneTexte 70"/>
          <p:cNvSpPr txBox="1"/>
          <p:nvPr/>
        </p:nvSpPr>
        <p:spPr>
          <a:xfrm>
            <a:off x="5018534" y="2677438"/>
            <a:ext cx="3585914" cy="523220"/>
          </a:xfrm>
          <a:prstGeom prst="rect">
            <a:avLst/>
          </a:prstGeom>
          <a:noFill/>
        </p:spPr>
        <p:txBody>
          <a:bodyPr wrap="square" rtlCol="0">
            <a:spAutoFit/>
          </a:bodyPr>
          <a:lstStyle/>
          <a:p>
            <a:pPr algn="ctr"/>
            <a:r>
              <a:rPr lang="fr-FR" sz="1400" dirty="0"/>
              <a:t>La formule dépasse les </a:t>
            </a:r>
            <a:r>
              <a:rPr lang="fr-FR" sz="1400" b="1" dirty="0"/>
              <a:t>capacités </a:t>
            </a:r>
          </a:p>
          <a:p>
            <a:pPr algn="ctr"/>
            <a:r>
              <a:rPr lang="fr-FR" sz="1400" b="1" dirty="0"/>
              <a:t>de calcul </a:t>
            </a:r>
            <a:r>
              <a:rPr lang="fr-FR" sz="1400" dirty="0"/>
              <a:t>du logiciel.</a:t>
            </a:r>
            <a:endParaRPr lang="fr-FR" sz="1400" b="1" dirty="0"/>
          </a:p>
        </p:txBody>
      </p:sp>
      <p:sp>
        <p:nvSpPr>
          <p:cNvPr id="72" name="ZoneTexte 71"/>
          <p:cNvSpPr txBox="1"/>
          <p:nvPr/>
        </p:nvSpPr>
        <p:spPr>
          <a:xfrm>
            <a:off x="5090542" y="3128650"/>
            <a:ext cx="3456384" cy="523220"/>
          </a:xfrm>
          <a:prstGeom prst="rect">
            <a:avLst/>
          </a:prstGeom>
          <a:noFill/>
        </p:spPr>
        <p:txBody>
          <a:bodyPr wrap="square" rtlCol="0">
            <a:spAutoFit/>
          </a:bodyPr>
          <a:lstStyle/>
          <a:p>
            <a:pPr algn="ctr"/>
            <a:r>
              <a:rPr lang="fr-FR" sz="1400" dirty="0">
                <a:solidFill>
                  <a:srgbClr val="3366CC"/>
                </a:solidFill>
              </a:rPr>
              <a:t>Le calcul n’est </a:t>
            </a:r>
            <a:r>
              <a:rPr lang="fr-FR" sz="1400" b="1" dirty="0">
                <a:solidFill>
                  <a:srgbClr val="3366CC"/>
                </a:solidFill>
              </a:rPr>
              <a:t>pas applicable </a:t>
            </a:r>
            <a:r>
              <a:rPr lang="fr-FR" sz="1400" dirty="0">
                <a:solidFill>
                  <a:srgbClr val="3366CC"/>
                </a:solidFill>
              </a:rPr>
              <a:t>avec les données actuelles ou leur classement</a:t>
            </a:r>
            <a:endParaRPr lang="fr-FR" sz="1400" b="1" dirty="0">
              <a:solidFill>
                <a:srgbClr val="3366CC"/>
              </a:solidFill>
            </a:endParaRPr>
          </a:p>
        </p:txBody>
      </p:sp>
      <p:sp>
        <p:nvSpPr>
          <p:cNvPr id="74" name="ZoneTexte 73"/>
          <p:cNvSpPr txBox="1"/>
          <p:nvPr/>
        </p:nvSpPr>
        <p:spPr>
          <a:xfrm>
            <a:off x="5162550" y="3560698"/>
            <a:ext cx="3585914" cy="523220"/>
          </a:xfrm>
          <a:prstGeom prst="rect">
            <a:avLst/>
          </a:prstGeom>
          <a:noFill/>
        </p:spPr>
        <p:txBody>
          <a:bodyPr wrap="square" rtlCol="0">
            <a:spAutoFit/>
          </a:bodyPr>
          <a:lstStyle/>
          <a:p>
            <a:pPr algn="ctr"/>
            <a:r>
              <a:rPr lang="fr-FR" sz="1400" b="1" dirty="0"/>
              <a:t>Faute d’ écriture </a:t>
            </a:r>
            <a:r>
              <a:rPr lang="fr-FR" sz="1400" dirty="0"/>
              <a:t>(hors orthographe) empêchant d’interpréter la formule</a:t>
            </a:r>
            <a:endParaRPr lang="fr-FR" sz="1400" b="1" dirty="0"/>
          </a:p>
        </p:txBody>
      </p:sp>
      <p:sp>
        <p:nvSpPr>
          <p:cNvPr id="75" name="ZoneTexte 74"/>
          <p:cNvSpPr txBox="1"/>
          <p:nvPr/>
        </p:nvSpPr>
        <p:spPr>
          <a:xfrm>
            <a:off x="5018534" y="3992746"/>
            <a:ext cx="3585914" cy="738664"/>
          </a:xfrm>
          <a:prstGeom prst="rect">
            <a:avLst/>
          </a:prstGeom>
          <a:noFill/>
        </p:spPr>
        <p:txBody>
          <a:bodyPr wrap="square" rtlCol="0">
            <a:spAutoFit/>
          </a:bodyPr>
          <a:lstStyle/>
          <a:p>
            <a:pPr algn="ctr"/>
            <a:r>
              <a:rPr lang="fr-FR" sz="1400" dirty="0">
                <a:solidFill>
                  <a:srgbClr val="3366CC"/>
                </a:solidFill>
              </a:rPr>
              <a:t>Pas d’erreur mais </a:t>
            </a:r>
            <a:r>
              <a:rPr lang="fr-FR" sz="1400" b="1" dirty="0">
                <a:solidFill>
                  <a:srgbClr val="3366CC"/>
                </a:solidFill>
              </a:rPr>
              <a:t>risque affichage tronqué </a:t>
            </a:r>
            <a:r>
              <a:rPr lang="fr-FR" sz="1400" dirty="0">
                <a:solidFill>
                  <a:srgbClr val="3366CC"/>
                </a:solidFill>
              </a:rPr>
              <a:t>avec la largeur de colonne actuelle ou </a:t>
            </a:r>
            <a:r>
              <a:rPr lang="fr-FR" sz="1400" b="1" dirty="0">
                <a:solidFill>
                  <a:srgbClr val="3366CC"/>
                </a:solidFill>
              </a:rPr>
              <a:t>date erronée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7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p:bldP spid="30" grpId="0" animBg="1"/>
      <p:bldP spid="33" grpId="0" animBg="1"/>
      <p:bldP spid="34" grpId="0" animBg="1"/>
      <p:bldP spid="35" grpId="0" animBg="1"/>
      <p:bldP spid="38" grpId="0" animBg="1"/>
      <p:bldP spid="39" grpId="0" animBg="1"/>
      <p:bldP spid="40" grpId="0" animBg="1"/>
      <p:bldP spid="41" grpId="0" animBg="1"/>
      <p:bldP spid="42" grpId="0" animBg="1"/>
      <p:bldP spid="43" grpId="0" animBg="1"/>
      <p:bldP spid="44" grpId="0" animBg="1"/>
      <p:bldP spid="68" grpId="0"/>
      <p:bldP spid="69" grpId="0"/>
      <p:bldP spid="70" grpId="0"/>
      <p:bldP spid="71" grpId="0"/>
      <p:bldP spid="72" grpId="0"/>
      <p:bldP spid="74" grpId="0"/>
      <p:bldP spid="7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971600"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Elimination des codes erreur (Formule)</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1b</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76" name="ZoneTexte 75"/>
          <p:cNvSpPr txBox="1"/>
          <p:nvPr/>
        </p:nvSpPr>
        <p:spPr>
          <a:xfrm>
            <a:off x="1547664" y="1131590"/>
            <a:ext cx="6192688"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SIERREUR(</a:t>
            </a:r>
            <a:r>
              <a:rPr lang="fr-FR" b="1" dirty="0">
                <a:solidFill>
                  <a:srgbClr val="3366CC"/>
                </a:solidFill>
              </a:rPr>
              <a:t>Valeur</a:t>
            </a:r>
            <a:r>
              <a:rPr lang="fr-FR" b="1" dirty="0"/>
              <a:t>;[</a:t>
            </a:r>
            <a:r>
              <a:rPr lang="fr-FR" b="1" dirty="0" err="1"/>
              <a:t>Valeur_si_erreur</a:t>
            </a:r>
            <a:r>
              <a:rPr lang="fr-FR" b="1" dirty="0"/>
              <a:t>])</a:t>
            </a:r>
          </a:p>
        </p:txBody>
      </p:sp>
      <p:pic>
        <p:nvPicPr>
          <p:cNvPr id="77" name="Image 76"/>
          <p:cNvPicPr/>
          <p:nvPr/>
        </p:nvPicPr>
        <p:blipFill>
          <a:blip r:embed="rId3" cstate="print"/>
          <a:srcRect/>
          <a:stretch>
            <a:fillRect/>
          </a:stretch>
        </p:blipFill>
        <p:spPr bwMode="auto">
          <a:xfrm>
            <a:off x="1115616" y="1170499"/>
            <a:ext cx="360040" cy="432048"/>
          </a:xfrm>
          <a:prstGeom prst="rect">
            <a:avLst/>
          </a:prstGeom>
          <a:noFill/>
          <a:ln w="9525">
            <a:noFill/>
            <a:miter lim="800000"/>
            <a:headEnd/>
            <a:tailEnd/>
          </a:ln>
        </p:spPr>
      </p:pic>
      <p:pic>
        <p:nvPicPr>
          <p:cNvPr id="78" name="Image 77"/>
          <p:cNvPicPr/>
          <p:nvPr/>
        </p:nvPicPr>
        <p:blipFill>
          <a:blip r:embed="rId4" cstate="print"/>
          <a:srcRect/>
          <a:stretch>
            <a:fillRect/>
          </a:stretch>
        </p:blipFill>
        <p:spPr bwMode="auto">
          <a:xfrm>
            <a:off x="827584" y="1170499"/>
            <a:ext cx="288032" cy="432048"/>
          </a:xfrm>
          <a:prstGeom prst="rect">
            <a:avLst/>
          </a:prstGeom>
          <a:noFill/>
          <a:ln w="9525">
            <a:noFill/>
            <a:miter lim="800000"/>
            <a:headEnd/>
            <a:tailEnd/>
          </a:ln>
        </p:spPr>
      </p:pic>
      <p:sp>
        <p:nvSpPr>
          <p:cNvPr id="79" name="ZoneTexte 78"/>
          <p:cNvSpPr txBox="1"/>
          <p:nvPr/>
        </p:nvSpPr>
        <p:spPr>
          <a:xfrm>
            <a:off x="1547664" y="1563638"/>
            <a:ext cx="5040560" cy="369332"/>
          </a:xfrm>
          <a:prstGeom prst="rect">
            <a:avLst/>
          </a:prstGeom>
          <a:noFill/>
        </p:spPr>
        <p:txBody>
          <a:bodyPr wrap="square" rtlCol="0">
            <a:spAutoFit/>
          </a:bodyPr>
          <a:lstStyle/>
          <a:p>
            <a:pPr algn="just"/>
            <a:r>
              <a:rPr lang="fr-FR" dirty="0"/>
              <a:t>=SIERREUR(MOYENNE(B2:B5); ’’Aucune valeur’’)</a:t>
            </a:r>
          </a:p>
        </p:txBody>
      </p:sp>
      <p:sp>
        <p:nvSpPr>
          <p:cNvPr id="58" name="ZoneTexte 57"/>
          <p:cNvSpPr txBox="1"/>
          <p:nvPr/>
        </p:nvSpPr>
        <p:spPr>
          <a:xfrm>
            <a:off x="1619672" y="2283718"/>
            <a:ext cx="6192688"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IFERROR(</a:t>
            </a:r>
            <a:r>
              <a:rPr lang="fr-FR" b="1" dirty="0">
                <a:solidFill>
                  <a:srgbClr val="3366CC"/>
                </a:solidFill>
              </a:rPr>
              <a:t>Valeur</a:t>
            </a:r>
            <a:r>
              <a:rPr lang="fr-FR" b="1" dirty="0"/>
              <a:t>;[</a:t>
            </a:r>
            <a:r>
              <a:rPr lang="fr-FR" b="1" dirty="0" err="1"/>
              <a:t>Valeur_si_erreur</a:t>
            </a:r>
            <a:r>
              <a:rPr lang="fr-FR" b="1" dirty="0"/>
              <a:t>])</a:t>
            </a:r>
          </a:p>
        </p:txBody>
      </p:sp>
      <p:sp>
        <p:nvSpPr>
          <p:cNvPr id="73" name="ZoneTexte 72"/>
          <p:cNvSpPr txBox="1"/>
          <p:nvPr/>
        </p:nvSpPr>
        <p:spPr>
          <a:xfrm>
            <a:off x="1619672" y="2715766"/>
            <a:ext cx="5040560" cy="369332"/>
          </a:xfrm>
          <a:prstGeom prst="rect">
            <a:avLst/>
          </a:prstGeom>
          <a:noFill/>
        </p:spPr>
        <p:txBody>
          <a:bodyPr wrap="square" rtlCol="0">
            <a:spAutoFit/>
          </a:bodyPr>
          <a:lstStyle/>
          <a:p>
            <a:pPr algn="just"/>
            <a:r>
              <a:rPr lang="fr-FR" dirty="0"/>
              <a:t>=IFERROR(AVERAGE(B2:B5); ’’Aucune valeur’’)</a:t>
            </a:r>
          </a:p>
        </p:txBody>
      </p:sp>
      <p:pic>
        <p:nvPicPr>
          <p:cNvPr id="80" name="Image 79"/>
          <p:cNvPicPr/>
          <p:nvPr/>
        </p:nvPicPr>
        <p:blipFill>
          <a:blip r:embed="rId5" cstate="print"/>
          <a:srcRect/>
          <a:stretch>
            <a:fillRect/>
          </a:stretch>
        </p:blipFill>
        <p:spPr bwMode="auto">
          <a:xfrm>
            <a:off x="1187624" y="2365018"/>
            <a:ext cx="360040" cy="360040"/>
          </a:xfrm>
          <a:prstGeom prst="rect">
            <a:avLst/>
          </a:prstGeom>
          <a:noFill/>
          <a:ln w="9525">
            <a:noFill/>
            <a:miter lim="800000"/>
            <a:headEnd/>
            <a:tailEnd/>
          </a:ln>
        </p:spPr>
      </p:pic>
      <p:sp>
        <p:nvSpPr>
          <p:cNvPr id="81" name="ZoneTexte 80"/>
          <p:cNvSpPr txBox="1"/>
          <p:nvPr/>
        </p:nvSpPr>
        <p:spPr>
          <a:xfrm>
            <a:off x="899592" y="3147814"/>
            <a:ext cx="7632848" cy="369332"/>
          </a:xfrm>
          <a:prstGeom prst="rect">
            <a:avLst/>
          </a:prstGeom>
          <a:noFill/>
        </p:spPr>
        <p:txBody>
          <a:bodyPr wrap="square" rtlCol="0">
            <a:spAutoFit/>
          </a:bodyPr>
          <a:lstStyle/>
          <a:p>
            <a:r>
              <a:rPr lang="fr-FR" b="1" dirty="0">
                <a:solidFill>
                  <a:srgbClr val="3366CC"/>
                </a:solidFill>
              </a:rPr>
              <a:t>Valeur</a:t>
            </a:r>
            <a:r>
              <a:rPr lang="fr-FR" dirty="0"/>
              <a:t> représente la cellule qui contient la formule susceptible d’être en erreur</a:t>
            </a:r>
          </a:p>
        </p:txBody>
      </p:sp>
      <p:sp>
        <p:nvSpPr>
          <p:cNvPr id="82" name="ZoneTexte 81"/>
          <p:cNvSpPr txBox="1"/>
          <p:nvPr/>
        </p:nvSpPr>
        <p:spPr>
          <a:xfrm>
            <a:off x="899592" y="3651870"/>
            <a:ext cx="7632848" cy="646331"/>
          </a:xfrm>
          <a:prstGeom prst="rect">
            <a:avLst/>
          </a:prstGeom>
          <a:noFill/>
        </p:spPr>
        <p:txBody>
          <a:bodyPr wrap="square" rtlCol="0">
            <a:spAutoFit/>
          </a:bodyPr>
          <a:lstStyle/>
          <a:p>
            <a:r>
              <a:rPr lang="fr-FR" b="1" dirty="0"/>
              <a:t>[</a:t>
            </a:r>
            <a:r>
              <a:rPr lang="fr-FR" b="1" dirty="0" err="1"/>
              <a:t>Valeur_si_erreur</a:t>
            </a:r>
            <a:r>
              <a:rPr lang="fr-FR" b="1" dirty="0"/>
              <a:t>]</a:t>
            </a:r>
            <a:r>
              <a:rPr lang="fr-FR" dirty="0"/>
              <a:t> définit l’alternative à afficher en cas d’erreur (autre calcul ou valeur). </a:t>
            </a:r>
          </a:p>
        </p:txBody>
      </p:sp>
      <p:sp>
        <p:nvSpPr>
          <p:cNvPr id="83" name="ZoneTexte 82"/>
          <p:cNvSpPr txBox="1"/>
          <p:nvPr/>
        </p:nvSpPr>
        <p:spPr>
          <a:xfrm>
            <a:off x="6444208" y="1347614"/>
            <a:ext cx="576064"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0</a:t>
            </a:r>
          </a:p>
        </p:txBody>
      </p:sp>
      <p:sp>
        <p:nvSpPr>
          <p:cNvPr id="84" name="ZoneTexte 83"/>
          <p:cNvSpPr txBox="1"/>
          <p:nvPr/>
        </p:nvSpPr>
        <p:spPr>
          <a:xfrm>
            <a:off x="6444208" y="2067694"/>
            <a:ext cx="576064"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i="1" dirty="0">
                <a:solidFill>
                  <a:schemeClr val="bg1">
                    <a:lumMod val="50000"/>
                  </a:schemeClr>
                </a:solidFill>
              </a:rPr>
              <a:t>vide</a:t>
            </a:r>
          </a:p>
        </p:txBody>
      </p:sp>
      <p:sp>
        <p:nvSpPr>
          <p:cNvPr id="85" name="ZoneTexte 84"/>
          <p:cNvSpPr txBox="1"/>
          <p:nvPr/>
        </p:nvSpPr>
        <p:spPr>
          <a:xfrm>
            <a:off x="6372200" y="1707654"/>
            <a:ext cx="1080120" cy="369332"/>
          </a:xfrm>
          <a:prstGeom prst="rect">
            <a:avLst/>
          </a:prstGeom>
          <a:noFill/>
        </p:spPr>
        <p:txBody>
          <a:bodyPr wrap="square" rtlCol="0">
            <a:spAutoFit/>
          </a:bodyPr>
          <a:lstStyle/>
          <a:p>
            <a:r>
              <a:rPr lang="fr-FR" i="1" dirty="0"/>
              <a:t>Si omis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79" grpId="0"/>
      <p:bldP spid="58" grpId="0" animBg="1"/>
      <p:bldP spid="73" grpId="0"/>
      <p:bldP spid="81" grpId="0"/>
      <p:bldP spid="82" grpId="0"/>
      <p:bldP spid="83" grpId="0" animBg="1"/>
      <p:bldP spid="84" grpId="0" animBg="1"/>
      <p:bldP spid="8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repérage des codes erreur par formule</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1c</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76" name="ZoneTexte 75"/>
          <p:cNvSpPr txBox="1"/>
          <p:nvPr/>
        </p:nvSpPr>
        <p:spPr>
          <a:xfrm>
            <a:off x="1187624" y="1746563"/>
            <a:ext cx="237626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ESTREF(</a:t>
            </a:r>
            <a:r>
              <a:rPr lang="fr-FR" b="1" dirty="0">
                <a:solidFill>
                  <a:srgbClr val="3366CC"/>
                </a:solidFill>
              </a:rPr>
              <a:t>Valeur</a:t>
            </a:r>
            <a:r>
              <a:rPr lang="fr-FR" b="1" dirty="0"/>
              <a:t>)</a:t>
            </a:r>
          </a:p>
        </p:txBody>
      </p:sp>
      <p:pic>
        <p:nvPicPr>
          <p:cNvPr id="77" name="Image 76"/>
          <p:cNvPicPr/>
          <p:nvPr/>
        </p:nvPicPr>
        <p:blipFill>
          <a:blip r:embed="rId3" cstate="print"/>
          <a:srcRect/>
          <a:stretch>
            <a:fillRect/>
          </a:stretch>
        </p:blipFill>
        <p:spPr bwMode="auto">
          <a:xfrm>
            <a:off x="755576" y="1818571"/>
            <a:ext cx="360040" cy="432048"/>
          </a:xfrm>
          <a:prstGeom prst="rect">
            <a:avLst/>
          </a:prstGeom>
          <a:noFill/>
          <a:ln w="9525">
            <a:noFill/>
            <a:miter lim="800000"/>
            <a:headEnd/>
            <a:tailEnd/>
          </a:ln>
        </p:spPr>
      </p:pic>
      <p:pic>
        <p:nvPicPr>
          <p:cNvPr id="78" name="Image 77"/>
          <p:cNvPicPr/>
          <p:nvPr/>
        </p:nvPicPr>
        <p:blipFill>
          <a:blip r:embed="rId4" cstate="print"/>
          <a:srcRect/>
          <a:stretch>
            <a:fillRect/>
          </a:stretch>
        </p:blipFill>
        <p:spPr bwMode="auto">
          <a:xfrm>
            <a:off x="467544" y="1818571"/>
            <a:ext cx="288032" cy="432048"/>
          </a:xfrm>
          <a:prstGeom prst="rect">
            <a:avLst/>
          </a:prstGeom>
          <a:noFill/>
          <a:ln w="9525">
            <a:noFill/>
            <a:miter lim="800000"/>
            <a:headEnd/>
            <a:tailEnd/>
          </a:ln>
        </p:spPr>
      </p:pic>
      <p:sp>
        <p:nvSpPr>
          <p:cNvPr id="58" name="ZoneTexte 57"/>
          <p:cNvSpPr txBox="1"/>
          <p:nvPr/>
        </p:nvSpPr>
        <p:spPr>
          <a:xfrm>
            <a:off x="5652120" y="1746563"/>
            <a:ext cx="244827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ISREF(</a:t>
            </a:r>
            <a:r>
              <a:rPr lang="fr-FR" b="1" dirty="0">
                <a:solidFill>
                  <a:srgbClr val="3366CC"/>
                </a:solidFill>
              </a:rPr>
              <a:t>Valeur</a:t>
            </a:r>
            <a:r>
              <a:rPr lang="fr-FR" b="1" dirty="0"/>
              <a:t>)</a:t>
            </a:r>
          </a:p>
        </p:txBody>
      </p:sp>
      <p:pic>
        <p:nvPicPr>
          <p:cNvPr id="80" name="Image 79"/>
          <p:cNvPicPr/>
          <p:nvPr/>
        </p:nvPicPr>
        <p:blipFill>
          <a:blip r:embed="rId5" cstate="print"/>
          <a:srcRect/>
          <a:stretch>
            <a:fillRect/>
          </a:stretch>
        </p:blipFill>
        <p:spPr bwMode="auto">
          <a:xfrm>
            <a:off x="5220072" y="1860962"/>
            <a:ext cx="360040" cy="360040"/>
          </a:xfrm>
          <a:prstGeom prst="rect">
            <a:avLst/>
          </a:prstGeom>
          <a:noFill/>
          <a:ln w="9525">
            <a:noFill/>
            <a:miter lim="800000"/>
            <a:headEnd/>
            <a:tailEnd/>
          </a:ln>
        </p:spPr>
      </p:pic>
      <p:sp>
        <p:nvSpPr>
          <p:cNvPr id="81" name="ZoneTexte 80"/>
          <p:cNvSpPr txBox="1"/>
          <p:nvPr/>
        </p:nvSpPr>
        <p:spPr>
          <a:xfrm>
            <a:off x="611560" y="1419622"/>
            <a:ext cx="7632848" cy="369332"/>
          </a:xfrm>
          <a:prstGeom prst="rect">
            <a:avLst/>
          </a:prstGeom>
          <a:noFill/>
        </p:spPr>
        <p:txBody>
          <a:bodyPr wrap="square" rtlCol="0">
            <a:spAutoFit/>
          </a:bodyPr>
          <a:lstStyle/>
          <a:p>
            <a:pPr algn="ctr"/>
            <a:r>
              <a:rPr lang="fr-FR" b="1" dirty="0">
                <a:solidFill>
                  <a:srgbClr val="3366CC"/>
                </a:solidFill>
              </a:rPr>
              <a:t>Valeur</a:t>
            </a:r>
            <a:r>
              <a:rPr lang="fr-FR" dirty="0"/>
              <a:t> représente la cellule susceptible d’être en erreur</a:t>
            </a:r>
          </a:p>
        </p:txBody>
      </p:sp>
      <p:sp>
        <p:nvSpPr>
          <p:cNvPr id="18" name="ZoneTexte 17"/>
          <p:cNvSpPr txBox="1"/>
          <p:nvPr/>
        </p:nvSpPr>
        <p:spPr>
          <a:xfrm>
            <a:off x="1187624" y="660633"/>
            <a:ext cx="237626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ESTERREUR(</a:t>
            </a:r>
            <a:r>
              <a:rPr lang="fr-FR" b="1" dirty="0">
                <a:solidFill>
                  <a:srgbClr val="3366CC"/>
                </a:solidFill>
              </a:rPr>
              <a:t>Valeur</a:t>
            </a:r>
            <a:r>
              <a:rPr lang="fr-FR" b="1" dirty="0"/>
              <a:t>)</a:t>
            </a:r>
          </a:p>
        </p:txBody>
      </p:sp>
      <p:pic>
        <p:nvPicPr>
          <p:cNvPr id="19" name="Image 18"/>
          <p:cNvPicPr/>
          <p:nvPr/>
        </p:nvPicPr>
        <p:blipFill>
          <a:blip r:embed="rId3" cstate="print"/>
          <a:srcRect/>
          <a:stretch>
            <a:fillRect/>
          </a:stretch>
        </p:blipFill>
        <p:spPr bwMode="auto">
          <a:xfrm>
            <a:off x="755576" y="699542"/>
            <a:ext cx="360040" cy="432048"/>
          </a:xfrm>
          <a:prstGeom prst="rect">
            <a:avLst/>
          </a:prstGeom>
          <a:noFill/>
          <a:ln w="9525">
            <a:noFill/>
            <a:miter lim="800000"/>
            <a:headEnd/>
            <a:tailEnd/>
          </a:ln>
        </p:spPr>
      </p:pic>
      <p:pic>
        <p:nvPicPr>
          <p:cNvPr id="20" name="Image 19"/>
          <p:cNvPicPr/>
          <p:nvPr/>
        </p:nvPicPr>
        <p:blipFill>
          <a:blip r:embed="rId4" cstate="print"/>
          <a:srcRect/>
          <a:stretch>
            <a:fillRect/>
          </a:stretch>
        </p:blipFill>
        <p:spPr bwMode="auto">
          <a:xfrm>
            <a:off x="467544" y="699542"/>
            <a:ext cx="288032" cy="432048"/>
          </a:xfrm>
          <a:prstGeom prst="rect">
            <a:avLst/>
          </a:prstGeom>
          <a:noFill/>
          <a:ln w="9525">
            <a:noFill/>
            <a:miter lim="800000"/>
            <a:headEnd/>
            <a:tailEnd/>
          </a:ln>
        </p:spPr>
      </p:pic>
      <p:sp>
        <p:nvSpPr>
          <p:cNvPr id="21" name="ZoneTexte 20"/>
          <p:cNvSpPr txBox="1"/>
          <p:nvPr/>
        </p:nvSpPr>
        <p:spPr>
          <a:xfrm>
            <a:off x="5652120" y="627534"/>
            <a:ext cx="244827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ISERROR(</a:t>
            </a:r>
            <a:r>
              <a:rPr lang="fr-FR" b="1" dirty="0">
                <a:solidFill>
                  <a:srgbClr val="3366CC"/>
                </a:solidFill>
              </a:rPr>
              <a:t>Valeur</a:t>
            </a:r>
            <a:r>
              <a:rPr lang="fr-FR" b="1" dirty="0"/>
              <a:t>)</a:t>
            </a:r>
          </a:p>
        </p:txBody>
      </p:sp>
      <p:pic>
        <p:nvPicPr>
          <p:cNvPr id="22" name="Image 21"/>
          <p:cNvPicPr/>
          <p:nvPr/>
        </p:nvPicPr>
        <p:blipFill>
          <a:blip r:embed="rId5" cstate="print"/>
          <a:srcRect/>
          <a:stretch>
            <a:fillRect/>
          </a:stretch>
        </p:blipFill>
        <p:spPr bwMode="auto">
          <a:xfrm>
            <a:off x="5220072" y="708834"/>
            <a:ext cx="360040" cy="360040"/>
          </a:xfrm>
          <a:prstGeom prst="rect">
            <a:avLst/>
          </a:prstGeom>
          <a:noFill/>
          <a:ln w="9525">
            <a:noFill/>
            <a:miter lim="800000"/>
            <a:headEnd/>
            <a:tailEnd/>
          </a:ln>
        </p:spPr>
      </p:pic>
      <p:sp>
        <p:nvSpPr>
          <p:cNvPr id="26" name="ZoneTexte 25"/>
          <p:cNvSpPr txBox="1"/>
          <p:nvPr/>
        </p:nvSpPr>
        <p:spPr>
          <a:xfrm>
            <a:off x="1331640" y="1059582"/>
            <a:ext cx="792088"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VRAI</a:t>
            </a:r>
          </a:p>
        </p:txBody>
      </p:sp>
      <p:sp>
        <p:nvSpPr>
          <p:cNvPr id="28" name="ZoneTexte 27"/>
          <p:cNvSpPr txBox="1"/>
          <p:nvPr/>
        </p:nvSpPr>
        <p:spPr>
          <a:xfrm>
            <a:off x="2555776" y="1059582"/>
            <a:ext cx="792088"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FAUX</a:t>
            </a:r>
          </a:p>
        </p:txBody>
      </p:sp>
      <p:sp>
        <p:nvSpPr>
          <p:cNvPr id="29" name="ZoneTexte 28"/>
          <p:cNvSpPr txBox="1"/>
          <p:nvPr/>
        </p:nvSpPr>
        <p:spPr>
          <a:xfrm>
            <a:off x="2123728" y="1131590"/>
            <a:ext cx="504056" cy="369332"/>
          </a:xfrm>
          <a:prstGeom prst="rect">
            <a:avLst/>
          </a:prstGeom>
          <a:noFill/>
        </p:spPr>
        <p:txBody>
          <a:bodyPr wrap="square" rtlCol="0">
            <a:spAutoFit/>
          </a:bodyPr>
          <a:lstStyle/>
          <a:p>
            <a:r>
              <a:rPr lang="fr-FR" dirty="0"/>
              <a:t>ou</a:t>
            </a:r>
          </a:p>
        </p:txBody>
      </p:sp>
      <p:sp>
        <p:nvSpPr>
          <p:cNvPr id="30" name="ZoneTexte 29"/>
          <p:cNvSpPr txBox="1"/>
          <p:nvPr/>
        </p:nvSpPr>
        <p:spPr>
          <a:xfrm>
            <a:off x="5868144" y="1050290"/>
            <a:ext cx="792088"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TRUE</a:t>
            </a:r>
          </a:p>
        </p:txBody>
      </p:sp>
      <p:sp>
        <p:nvSpPr>
          <p:cNvPr id="31" name="ZoneTexte 30"/>
          <p:cNvSpPr txBox="1"/>
          <p:nvPr/>
        </p:nvSpPr>
        <p:spPr>
          <a:xfrm>
            <a:off x="7092280" y="1050290"/>
            <a:ext cx="792088"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FALSE</a:t>
            </a:r>
          </a:p>
        </p:txBody>
      </p:sp>
      <p:sp>
        <p:nvSpPr>
          <p:cNvPr id="32" name="ZoneTexte 31"/>
          <p:cNvSpPr txBox="1"/>
          <p:nvPr/>
        </p:nvSpPr>
        <p:spPr>
          <a:xfrm>
            <a:off x="6660232" y="1122298"/>
            <a:ext cx="504056" cy="369332"/>
          </a:xfrm>
          <a:prstGeom prst="rect">
            <a:avLst/>
          </a:prstGeom>
          <a:noFill/>
        </p:spPr>
        <p:txBody>
          <a:bodyPr wrap="square" rtlCol="0">
            <a:spAutoFit/>
          </a:bodyPr>
          <a:lstStyle/>
          <a:p>
            <a:r>
              <a:rPr lang="fr-FR" dirty="0"/>
              <a:t>ou</a:t>
            </a:r>
          </a:p>
        </p:txBody>
      </p:sp>
      <p:sp>
        <p:nvSpPr>
          <p:cNvPr id="33" name="ZoneTexte 32"/>
          <p:cNvSpPr txBox="1"/>
          <p:nvPr/>
        </p:nvSpPr>
        <p:spPr>
          <a:xfrm>
            <a:off x="3707904" y="1842378"/>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#REF!</a:t>
            </a:r>
          </a:p>
        </p:txBody>
      </p:sp>
      <p:sp>
        <p:nvSpPr>
          <p:cNvPr id="34" name="ZoneTexte 33"/>
          <p:cNvSpPr txBox="1"/>
          <p:nvPr/>
        </p:nvSpPr>
        <p:spPr>
          <a:xfrm>
            <a:off x="1187624" y="2283718"/>
            <a:ext cx="237626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ESTNA(</a:t>
            </a:r>
            <a:r>
              <a:rPr lang="fr-FR" b="1" dirty="0">
                <a:solidFill>
                  <a:srgbClr val="3366CC"/>
                </a:solidFill>
              </a:rPr>
              <a:t>Valeur</a:t>
            </a:r>
            <a:r>
              <a:rPr lang="fr-FR" b="1" dirty="0"/>
              <a:t>)</a:t>
            </a:r>
          </a:p>
        </p:txBody>
      </p:sp>
      <p:pic>
        <p:nvPicPr>
          <p:cNvPr id="35" name="Image 34"/>
          <p:cNvPicPr/>
          <p:nvPr/>
        </p:nvPicPr>
        <p:blipFill>
          <a:blip r:embed="rId3" cstate="print"/>
          <a:srcRect/>
          <a:stretch>
            <a:fillRect/>
          </a:stretch>
        </p:blipFill>
        <p:spPr bwMode="auto">
          <a:xfrm>
            <a:off x="755576" y="2322627"/>
            <a:ext cx="360040" cy="432048"/>
          </a:xfrm>
          <a:prstGeom prst="rect">
            <a:avLst/>
          </a:prstGeom>
          <a:noFill/>
          <a:ln w="9525">
            <a:noFill/>
            <a:miter lim="800000"/>
            <a:headEnd/>
            <a:tailEnd/>
          </a:ln>
        </p:spPr>
      </p:pic>
      <p:pic>
        <p:nvPicPr>
          <p:cNvPr id="36" name="Image 35"/>
          <p:cNvPicPr/>
          <p:nvPr/>
        </p:nvPicPr>
        <p:blipFill>
          <a:blip r:embed="rId4" cstate="print"/>
          <a:srcRect/>
          <a:stretch>
            <a:fillRect/>
          </a:stretch>
        </p:blipFill>
        <p:spPr bwMode="auto">
          <a:xfrm>
            <a:off x="467544" y="2322627"/>
            <a:ext cx="288032" cy="432048"/>
          </a:xfrm>
          <a:prstGeom prst="rect">
            <a:avLst/>
          </a:prstGeom>
          <a:noFill/>
          <a:ln w="9525">
            <a:noFill/>
            <a:miter lim="800000"/>
            <a:headEnd/>
            <a:tailEnd/>
          </a:ln>
        </p:spPr>
      </p:pic>
      <p:sp>
        <p:nvSpPr>
          <p:cNvPr id="37" name="ZoneTexte 36"/>
          <p:cNvSpPr txBox="1"/>
          <p:nvPr/>
        </p:nvSpPr>
        <p:spPr>
          <a:xfrm>
            <a:off x="5652120" y="2274426"/>
            <a:ext cx="244827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ISNA(</a:t>
            </a:r>
            <a:r>
              <a:rPr lang="fr-FR" b="1" dirty="0">
                <a:solidFill>
                  <a:srgbClr val="3366CC"/>
                </a:solidFill>
              </a:rPr>
              <a:t>Valeur</a:t>
            </a:r>
            <a:r>
              <a:rPr lang="fr-FR" b="1" dirty="0"/>
              <a:t>)</a:t>
            </a:r>
          </a:p>
        </p:txBody>
      </p:sp>
      <p:pic>
        <p:nvPicPr>
          <p:cNvPr id="38" name="Image 37"/>
          <p:cNvPicPr/>
          <p:nvPr/>
        </p:nvPicPr>
        <p:blipFill>
          <a:blip r:embed="rId5" cstate="print"/>
          <a:srcRect/>
          <a:stretch>
            <a:fillRect/>
          </a:stretch>
        </p:blipFill>
        <p:spPr bwMode="auto">
          <a:xfrm>
            <a:off x="5220072" y="2355726"/>
            <a:ext cx="360040" cy="360040"/>
          </a:xfrm>
          <a:prstGeom prst="rect">
            <a:avLst/>
          </a:prstGeom>
          <a:noFill/>
          <a:ln w="9525">
            <a:noFill/>
            <a:miter lim="800000"/>
            <a:headEnd/>
            <a:tailEnd/>
          </a:ln>
        </p:spPr>
      </p:pic>
      <p:sp>
        <p:nvSpPr>
          <p:cNvPr id="39" name="ZoneTexte 38"/>
          <p:cNvSpPr txBox="1"/>
          <p:nvPr/>
        </p:nvSpPr>
        <p:spPr>
          <a:xfrm>
            <a:off x="3707904" y="2346434"/>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#N/A</a:t>
            </a:r>
          </a:p>
        </p:txBody>
      </p:sp>
      <p:sp>
        <p:nvSpPr>
          <p:cNvPr id="40" name="ZoneTexte 39"/>
          <p:cNvSpPr txBox="1"/>
          <p:nvPr/>
        </p:nvSpPr>
        <p:spPr>
          <a:xfrm>
            <a:off x="5652120" y="3003798"/>
            <a:ext cx="244827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ERROR.TYPE(</a:t>
            </a:r>
            <a:r>
              <a:rPr lang="fr-FR" b="1" dirty="0">
                <a:solidFill>
                  <a:srgbClr val="3366CC"/>
                </a:solidFill>
              </a:rPr>
              <a:t>Valeur</a:t>
            </a:r>
            <a:r>
              <a:rPr lang="fr-FR" b="1" dirty="0"/>
              <a:t>)</a:t>
            </a:r>
          </a:p>
        </p:txBody>
      </p:sp>
      <p:pic>
        <p:nvPicPr>
          <p:cNvPr id="41" name="Image 40"/>
          <p:cNvPicPr/>
          <p:nvPr/>
        </p:nvPicPr>
        <p:blipFill>
          <a:blip r:embed="rId5" cstate="print"/>
          <a:srcRect/>
          <a:stretch>
            <a:fillRect/>
          </a:stretch>
        </p:blipFill>
        <p:spPr bwMode="auto">
          <a:xfrm>
            <a:off x="5220072" y="3085098"/>
            <a:ext cx="360040" cy="360040"/>
          </a:xfrm>
          <a:prstGeom prst="rect">
            <a:avLst/>
          </a:prstGeom>
          <a:noFill/>
          <a:ln w="9525">
            <a:noFill/>
            <a:miter lim="800000"/>
            <a:headEnd/>
            <a:tailEnd/>
          </a:ln>
        </p:spPr>
      </p:pic>
      <p:sp>
        <p:nvSpPr>
          <p:cNvPr id="42" name="ZoneTexte 41"/>
          <p:cNvSpPr txBox="1"/>
          <p:nvPr/>
        </p:nvSpPr>
        <p:spPr>
          <a:xfrm>
            <a:off x="1187624" y="3003798"/>
            <a:ext cx="237626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TYPE.ERREUR(</a:t>
            </a:r>
            <a:r>
              <a:rPr lang="fr-FR" b="1" dirty="0">
                <a:solidFill>
                  <a:srgbClr val="3366CC"/>
                </a:solidFill>
              </a:rPr>
              <a:t>Valeur</a:t>
            </a:r>
            <a:r>
              <a:rPr lang="fr-FR" b="1" dirty="0"/>
              <a:t>)</a:t>
            </a:r>
          </a:p>
        </p:txBody>
      </p:sp>
      <p:pic>
        <p:nvPicPr>
          <p:cNvPr id="43" name="Image 42"/>
          <p:cNvPicPr/>
          <p:nvPr/>
        </p:nvPicPr>
        <p:blipFill>
          <a:blip r:embed="rId3" cstate="print"/>
          <a:srcRect/>
          <a:stretch>
            <a:fillRect/>
          </a:stretch>
        </p:blipFill>
        <p:spPr bwMode="auto">
          <a:xfrm>
            <a:off x="755576" y="3042707"/>
            <a:ext cx="360040" cy="432048"/>
          </a:xfrm>
          <a:prstGeom prst="rect">
            <a:avLst/>
          </a:prstGeom>
          <a:noFill/>
          <a:ln w="9525">
            <a:noFill/>
            <a:miter lim="800000"/>
            <a:headEnd/>
            <a:tailEnd/>
          </a:ln>
        </p:spPr>
      </p:pic>
      <p:pic>
        <p:nvPicPr>
          <p:cNvPr id="44" name="Image 43"/>
          <p:cNvPicPr/>
          <p:nvPr/>
        </p:nvPicPr>
        <p:blipFill>
          <a:blip r:embed="rId4" cstate="print"/>
          <a:srcRect/>
          <a:stretch>
            <a:fillRect/>
          </a:stretch>
        </p:blipFill>
        <p:spPr bwMode="auto">
          <a:xfrm>
            <a:off x="467544" y="3042707"/>
            <a:ext cx="288032" cy="432048"/>
          </a:xfrm>
          <a:prstGeom prst="rect">
            <a:avLst/>
          </a:prstGeom>
          <a:noFill/>
          <a:ln w="9525">
            <a:noFill/>
            <a:miter lim="800000"/>
            <a:headEnd/>
            <a:tailEnd/>
          </a:ln>
        </p:spPr>
      </p:pic>
      <p:sp>
        <p:nvSpPr>
          <p:cNvPr id="46" name="ZoneTexte 45"/>
          <p:cNvSpPr txBox="1"/>
          <p:nvPr/>
        </p:nvSpPr>
        <p:spPr>
          <a:xfrm>
            <a:off x="7020272" y="3642578"/>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#NOM?</a:t>
            </a:r>
          </a:p>
        </p:txBody>
      </p:sp>
      <p:sp>
        <p:nvSpPr>
          <p:cNvPr id="55" name="ZoneTexte 54"/>
          <p:cNvSpPr txBox="1"/>
          <p:nvPr/>
        </p:nvSpPr>
        <p:spPr>
          <a:xfrm>
            <a:off x="6084168" y="4506674"/>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#ERROR!</a:t>
            </a:r>
          </a:p>
        </p:txBody>
      </p:sp>
      <p:sp>
        <p:nvSpPr>
          <p:cNvPr id="56" name="ZoneTexte 55"/>
          <p:cNvSpPr txBox="1"/>
          <p:nvPr/>
        </p:nvSpPr>
        <p:spPr>
          <a:xfrm>
            <a:off x="755576" y="3651870"/>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#NUL!</a:t>
            </a:r>
          </a:p>
        </p:txBody>
      </p:sp>
      <p:sp>
        <p:nvSpPr>
          <p:cNvPr id="57" name="ZoneTexte 56"/>
          <p:cNvSpPr txBox="1"/>
          <p:nvPr/>
        </p:nvSpPr>
        <p:spPr>
          <a:xfrm>
            <a:off x="1835696" y="3858602"/>
            <a:ext cx="36004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1</a:t>
            </a:r>
          </a:p>
        </p:txBody>
      </p:sp>
      <p:sp>
        <p:nvSpPr>
          <p:cNvPr id="59" name="ZoneTexte 58"/>
          <p:cNvSpPr txBox="1"/>
          <p:nvPr/>
        </p:nvSpPr>
        <p:spPr>
          <a:xfrm>
            <a:off x="2267744" y="3651870"/>
            <a:ext cx="1296144" cy="369332"/>
          </a:xfrm>
          <a:prstGeom prst="rect">
            <a:avLst/>
          </a:prstGeom>
          <a:noFill/>
          <a:ln>
            <a:solidFill>
              <a:srgbClr val="FF0000"/>
            </a:solidFill>
          </a:ln>
        </p:spPr>
        <p:txBody>
          <a:bodyPr wrap="square" rtlCol="0">
            <a:spAutoFit/>
          </a:bodyPr>
          <a:lstStyle/>
          <a:p>
            <a:pPr algn="ctr"/>
            <a:r>
              <a:rPr lang="fr-FR" dirty="0">
                <a:solidFill>
                  <a:srgbClr val="FF0000"/>
                </a:solidFill>
              </a:rPr>
              <a:t>#DIV/0!</a:t>
            </a:r>
          </a:p>
        </p:txBody>
      </p:sp>
      <p:sp>
        <p:nvSpPr>
          <p:cNvPr id="60" name="ZoneTexte 59"/>
          <p:cNvSpPr txBox="1"/>
          <p:nvPr/>
        </p:nvSpPr>
        <p:spPr>
          <a:xfrm>
            <a:off x="3275856" y="3867894"/>
            <a:ext cx="36004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2</a:t>
            </a:r>
          </a:p>
        </p:txBody>
      </p:sp>
      <p:sp>
        <p:nvSpPr>
          <p:cNvPr id="61" name="ZoneTexte 60"/>
          <p:cNvSpPr txBox="1"/>
          <p:nvPr/>
        </p:nvSpPr>
        <p:spPr>
          <a:xfrm>
            <a:off x="3707904" y="3651870"/>
            <a:ext cx="1296144" cy="369332"/>
          </a:xfrm>
          <a:prstGeom prst="rect">
            <a:avLst/>
          </a:prstGeom>
          <a:noFill/>
          <a:ln>
            <a:solidFill>
              <a:srgbClr val="FF0000"/>
            </a:solidFill>
          </a:ln>
        </p:spPr>
        <p:txBody>
          <a:bodyPr wrap="square" rtlCol="0">
            <a:spAutoFit/>
          </a:bodyPr>
          <a:lstStyle/>
          <a:p>
            <a:pPr algn="ctr"/>
            <a:r>
              <a:rPr lang="fr-FR" dirty="0">
                <a:solidFill>
                  <a:srgbClr val="FF0000"/>
                </a:solidFill>
              </a:rPr>
              <a:t>#VALEUR!</a:t>
            </a:r>
          </a:p>
        </p:txBody>
      </p:sp>
      <p:sp>
        <p:nvSpPr>
          <p:cNvPr id="62" name="ZoneTexte 61"/>
          <p:cNvSpPr txBox="1"/>
          <p:nvPr/>
        </p:nvSpPr>
        <p:spPr>
          <a:xfrm>
            <a:off x="3707904" y="4011910"/>
            <a:ext cx="1296144" cy="369332"/>
          </a:xfrm>
          <a:prstGeom prst="rect">
            <a:avLst/>
          </a:prstGeom>
          <a:noFill/>
          <a:ln>
            <a:solidFill>
              <a:srgbClr val="FF0000"/>
            </a:solidFill>
          </a:ln>
        </p:spPr>
        <p:txBody>
          <a:bodyPr wrap="square" rtlCol="0">
            <a:spAutoFit/>
          </a:bodyPr>
          <a:lstStyle/>
          <a:p>
            <a:pPr algn="ctr"/>
            <a:r>
              <a:rPr lang="fr-FR" dirty="0">
                <a:solidFill>
                  <a:srgbClr val="FF0000"/>
                </a:solidFill>
              </a:rPr>
              <a:t>#VALUE!</a:t>
            </a:r>
          </a:p>
        </p:txBody>
      </p:sp>
      <p:sp>
        <p:nvSpPr>
          <p:cNvPr id="63" name="ZoneTexte 62"/>
          <p:cNvSpPr txBox="1"/>
          <p:nvPr/>
        </p:nvSpPr>
        <p:spPr>
          <a:xfrm>
            <a:off x="4860032" y="3867894"/>
            <a:ext cx="36004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3</a:t>
            </a:r>
          </a:p>
        </p:txBody>
      </p:sp>
      <p:sp>
        <p:nvSpPr>
          <p:cNvPr id="64" name="ZoneTexte 63"/>
          <p:cNvSpPr txBox="1"/>
          <p:nvPr/>
        </p:nvSpPr>
        <p:spPr>
          <a:xfrm>
            <a:off x="7308304" y="4650690"/>
            <a:ext cx="36004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8</a:t>
            </a:r>
          </a:p>
        </p:txBody>
      </p:sp>
      <p:sp>
        <p:nvSpPr>
          <p:cNvPr id="65" name="ZoneTexte 64"/>
          <p:cNvSpPr txBox="1"/>
          <p:nvPr/>
        </p:nvSpPr>
        <p:spPr>
          <a:xfrm>
            <a:off x="5292080" y="3642578"/>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#REF!</a:t>
            </a:r>
          </a:p>
        </p:txBody>
      </p:sp>
      <p:sp>
        <p:nvSpPr>
          <p:cNvPr id="66" name="ZoneTexte 65"/>
          <p:cNvSpPr txBox="1"/>
          <p:nvPr/>
        </p:nvSpPr>
        <p:spPr>
          <a:xfrm>
            <a:off x="6444208" y="3786594"/>
            <a:ext cx="36004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4</a:t>
            </a:r>
          </a:p>
        </p:txBody>
      </p:sp>
      <p:sp>
        <p:nvSpPr>
          <p:cNvPr id="68" name="ZoneTexte 67"/>
          <p:cNvSpPr txBox="1"/>
          <p:nvPr/>
        </p:nvSpPr>
        <p:spPr>
          <a:xfrm>
            <a:off x="7020272" y="4002618"/>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#NAME?</a:t>
            </a:r>
          </a:p>
        </p:txBody>
      </p:sp>
      <p:sp>
        <p:nvSpPr>
          <p:cNvPr id="69" name="ZoneTexte 68"/>
          <p:cNvSpPr txBox="1"/>
          <p:nvPr/>
        </p:nvSpPr>
        <p:spPr>
          <a:xfrm>
            <a:off x="1475656" y="4506674"/>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#NOMBRE!</a:t>
            </a:r>
          </a:p>
        </p:txBody>
      </p:sp>
      <p:sp>
        <p:nvSpPr>
          <p:cNvPr id="70" name="ZoneTexte 69"/>
          <p:cNvSpPr txBox="1"/>
          <p:nvPr/>
        </p:nvSpPr>
        <p:spPr>
          <a:xfrm>
            <a:off x="2627784" y="4650690"/>
            <a:ext cx="36004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6</a:t>
            </a:r>
          </a:p>
        </p:txBody>
      </p:sp>
      <p:sp>
        <p:nvSpPr>
          <p:cNvPr id="71" name="ZoneTexte 70"/>
          <p:cNvSpPr txBox="1"/>
          <p:nvPr/>
        </p:nvSpPr>
        <p:spPr>
          <a:xfrm>
            <a:off x="3707904" y="4506674"/>
            <a:ext cx="1368152" cy="369332"/>
          </a:xfrm>
          <a:prstGeom prst="rect">
            <a:avLst/>
          </a:prstGeom>
          <a:noFill/>
          <a:ln>
            <a:solidFill>
              <a:srgbClr val="FF0000"/>
            </a:solidFill>
          </a:ln>
        </p:spPr>
        <p:txBody>
          <a:bodyPr wrap="square" rtlCol="0">
            <a:spAutoFit/>
          </a:bodyPr>
          <a:lstStyle/>
          <a:p>
            <a:pPr algn="ctr"/>
            <a:r>
              <a:rPr lang="fr-FR" dirty="0">
                <a:solidFill>
                  <a:srgbClr val="FF0000"/>
                </a:solidFill>
              </a:rPr>
              <a:t>#N/A</a:t>
            </a:r>
          </a:p>
        </p:txBody>
      </p:sp>
      <p:sp>
        <p:nvSpPr>
          <p:cNvPr id="72" name="ZoneTexte 71"/>
          <p:cNvSpPr txBox="1"/>
          <p:nvPr/>
        </p:nvSpPr>
        <p:spPr>
          <a:xfrm>
            <a:off x="4860032" y="4650690"/>
            <a:ext cx="36004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7</a:t>
            </a:r>
          </a:p>
        </p:txBody>
      </p:sp>
      <p:sp>
        <p:nvSpPr>
          <p:cNvPr id="67" name="ZoneTexte 66"/>
          <p:cNvSpPr txBox="1"/>
          <p:nvPr/>
        </p:nvSpPr>
        <p:spPr>
          <a:xfrm>
            <a:off x="8172400" y="3858602"/>
            <a:ext cx="36004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7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8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4"/>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7"/>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0"/>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4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2"/>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43"/>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4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6"/>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9"/>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6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61"/>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2"/>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3"/>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65"/>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66"/>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46"/>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68"/>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67"/>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69"/>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70"/>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71"/>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72"/>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55"/>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58" grpId="0" animBg="1"/>
      <p:bldP spid="81" grpId="0"/>
      <p:bldP spid="18" grpId="0" animBg="1"/>
      <p:bldP spid="21" grpId="0" animBg="1"/>
      <p:bldP spid="26" grpId="0" animBg="1"/>
      <p:bldP spid="28" grpId="0" animBg="1"/>
      <p:bldP spid="29" grpId="0"/>
      <p:bldP spid="30" grpId="0" animBg="1"/>
      <p:bldP spid="31" grpId="0" animBg="1"/>
      <p:bldP spid="32" grpId="0"/>
      <p:bldP spid="33" grpId="0" animBg="1"/>
      <p:bldP spid="34" grpId="0" animBg="1"/>
      <p:bldP spid="37" grpId="0" animBg="1"/>
      <p:bldP spid="39" grpId="0" animBg="1"/>
      <p:bldP spid="40" grpId="0" animBg="1"/>
      <p:bldP spid="42" grpId="0" animBg="1"/>
      <p:bldP spid="46" grpId="0" animBg="1"/>
      <p:bldP spid="55" grpId="0" animBg="1"/>
      <p:bldP spid="56" grpId="0" animBg="1"/>
      <p:bldP spid="57" grpId="0" animBg="1"/>
      <p:bldP spid="59" grpId="0" animBg="1"/>
      <p:bldP spid="60" grpId="0" animBg="1"/>
      <p:bldP spid="61" grpId="0" animBg="1"/>
      <p:bldP spid="62" grpId="0" animBg="1"/>
      <p:bldP spid="63" grpId="0" animBg="1"/>
      <p:bldP spid="64" grpId="0" animBg="1"/>
      <p:bldP spid="65" grpId="0" animBg="1"/>
      <p:bldP spid="66" grpId="0" animBg="1"/>
      <p:bldP spid="68" grpId="0" animBg="1"/>
      <p:bldP spid="69" grpId="0" animBg="1"/>
      <p:bldP spid="70" grpId="0" animBg="1"/>
      <p:bldP spid="71" grpId="0" animBg="1"/>
      <p:bldP spid="72" grpId="0" animBg="1"/>
      <p:bldP spid="6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Formule conditionnelle SI / IF (arguments)</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2a</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1187624" y="660633"/>
            <a:ext cx="684076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SI(</a:t>
            </a:r>
            <a:r>
              <a:rPr lang="fr-FR" b="1" dirty="0" err="1">
                <a:solidFill>
                  <a:srgbClr val="3366CC"/>
                </a:solidFill>
              </a:rPr>
              <a:t>Test_logique</a:t>
            </a:r>
            <a:r>
              <a:rPr lang="fr-FR" b="1" dirty="0">
                <a:solidFill>
                  <a:schemeClr val="accent3">
                    <a:lumMod val="50000"/>
                  </a:schemeClr>
                </a:solidFill>
              </a:rPr>
              <a:t>;[</a:t>
            </a:r>
            <a:r>
              <a:rPr lang="fr-FR" b="1" dirty="0" err="1">
                <a:solidFill>
                  <a:schemeClr val="accent3">
                    <a:lumMod val="50000"/>
                  </a:schemeClr>
                </a:solidFill>
              </a:rPr>
              <a:t>Valeur_Si_Vrai</a:t>
            </a:r>
            <a:r>
              <a:rPr lang="fr-FR" b="1" dirty="0">
                <a:solidFill>
                  <a:schemeClr val="accent3">
                    <a:lumMod val="50000"/>
                  </a:schemeClr>
                </a:solidFill>
              </a:rPr>
              <a:t>]</a:t>
            </a:r>
            <a:r>
              <a:rPr lang="fr-FR" b="1" dirty="0"/>
              <a:t>;</a:t>
            </a:r>
            <a:r>
              <a:rPr lang="fr-FR" b="1" dirty="0">
                <a:solidFill>
                  <a:srgbClr val="C00000"/>
                </a:solidFill>
              </a:rPr>
              <a:t>[</a:t>
            </a:r>
            <a:r>
              <a:rPr lang="fr-FR" b="1" dirty="0" err="1">
                <a:solidFill>
                  <a:srgbClr val="C00000"/>
                </a:solidFill>
              </a:rPr>
              <a:t>Valeur_Si_Faux</a:t>
            </a:r>
            <a:r>
              <a:rPr lang="fr-FR" b="1" dirty="0">
                <a:solidFill>
                  <a:srgbClr val="C00000"/>
                </a:solidFill>
              </a:rPr>
              <a:t>]</a:t>
            </a:r>
            <a:r>
              <a:rPr lang="fr-FR" b="1" dirty="0"/>
              <a:t>)</a:t>
            </a:r>
          </a:p>
        </p:txBody>
      </p:sp>
      <p:pic>
        <p:nvPicPr>
          <p:cNvPr id="19" name="Image 18"/>
          <p:cNvPicPr/>
          <p:nvPr/>
        </p:nvPicPr>
        <p:blipFill>
          <a:blip r:embed="rId3" cstate="print"/>
          <a:srcRect/>
          <a:stretch>
            <a:fillRect/>
          </a:stretch>
        </p:blipFill>
        <p:spPr bwMode="auto">
          <a:xfrm>
            <a:off x="755576" y="699542"/>
            <a:ext cx="360040" cy="432048"/>
          </a:xfrm>
          <a:prstGeom prst="rect">
            <a:avLst/>
          </a:prstGeom>
          <a:noFill/>
          <a:ln w="9525">
            <a:noFill/>
            <a:miter lim="800000"/>
            <a:headEnd/>
            <a:tailEnd/>
          </a:ln>
        </p:spPr>
      </p:pic>
      <p:pic>
        <p:nvPicPr>
          <p:cNvPr id="20" name="Image 19"/>
          <p:cNvPicPr/>
          <p:nvPr/>
        </p:nvPicPr>
        <p:blipFill>
          <a:blip r:embed="rId4" cstate="print"/>
          <a:srcRect/>
          <a:stretch>
            <a:fillRect/>
          </a:stretch>
        </p:blipFill>
        <p:spPr bwMode="auto">
          <a:xfrm>
            <a:off x="395536" y="771550"/>
            <a:ext cx="360040" cy="360040"/>
          </a:xfrm>
          <a:prstGeom prst="rect">
            <a:avLst/>
          </a:prstGeom>
          <a:noFill/>
          <a:ln w="9525">
            <a:noFill/>
            <a:miter lim="800000"/>
            <a:headEnd/>
            <a:tailEnd/>
          </a:ln>
        </p:spPr>
      </p:pic>
      <p:pic>
        <p:nvPicPr>
          <p:cNvPr id="22" name="Image 21"/>
          <p:cNvPicPr/>
          <p:nvPr/>
        </p:nvPicPr>
        <p:blipFill>
          <a:blip r:embed="rId5" cstate="print"/>
          <a:srcRect/>
          <a:stretch>
            <a:fillRect/>
          </a:stretch>
        </p:blipFill>
        <p:spPr bwMode="auto">
          <a:xfrm>
            <a:off x="755576" y="1554346"/>
            <a:ext cx="360040" cy="360040"/>
          </a:xfrm>
          <a:prstGeom prst="rect">
            <a:avLst/>
          </a:prstGeom>
          <a:noFill/>
          <a:ln w="9525">
            <a:noFill/>
            <a:miter lim="800000"/>
            <a:headEnd/>
            <a:tailEnd/>
          </a:ln>
        </p:spPr>
      </p:pic>
      <p:sp>
        <p:nvSpPr>
          <p:cNvPr id="53" name="ZoneTexte 52"/>
          <p:cNvSpPr txBox="1"/>
          <p:nvPr/>
        </p:nvSpPr>
        <p:spPr>
          <a:xfrm>
            <a:off x="1187624" y="1482338"/>
            <a:ext cx="684076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IF(</a:t>
            </a:r>
            <a:r>
              <a:rPr lang="fr-FR" b="1" dirty="0" err="1">
                <a:solidFill>
                  <a:srgbClr val="3366CC"/>
                </a:solidFill>
              </a:rPr>
              <a:t>expression_logique</a:t>
            </a:r>
            <a:r>
              <a:rPr lang="fr-FR" b="1" dirty="0">
                <a:solidFill>
                  <a:schemeClr val="accent3">
                    <a:lumMod val="50000"/>
                  </a:schemeClr>
                </a:solidFill>
              </a:rPr>
              <a:t>;[</a:t>
            </a:r>
            <a:r>
              <a:rPr lang="fr-FR" b="1" dirty="0" err="1">
                <a:solidFill>
                  <a:schemeClr val="accent3">
                    <a:lumMod val="50000"/>
                  </a:schemeClr>
                </a:solidFill>
              </a:rPr>
              <a:t>Valeur_Si_True</a:t>
            </a:r>
            <a:r>
              <a:rPr lang="fr-FR" b="1" dirty="0">
                <a:solidFill>
                  <a:schemeClr val="accent3">
                    <a:lumMod val="50000"/>
                  </a:schemeClr>
                </a:solidFill>
              </a:rPr>
              <a:t>]</a:t>
            </a:r>
            <a:r>
              <a:rPr lang="fr-FR" b="1" dirty="0"/>
              <a:t>;</a:t>
            </a:r>
            <a:r>
              <a:rPr lang="fr-FR" b="1" dirty="0">
                <a:solidFill>
                  <a:srgbClr val="C00000"/>
                </a:solidFill>
              </a:rPr>
              <a:t>[</a:t>
            </a:r>
            <a:r>
              <a:rPr lang="fr-FR" b="1" dirty="0" err="1">
                <a:solidFill>
                  <a:srgbClr val="C00000"/>
                </a:solidFill>
              </a:rPr>
              <a:t>Valeur_Si_False</a:t>
            </a:r>
            <a:r>
              <a:rPr lang="fr-FR" b="1" dirty="0">
                <a:solidFill>
                  <a:srgbClr val="C00000"/>
                </a:solidFill>
              </a:rPr>
              <a:t>]</a:t>
            </a:r>
            <a:r>
              <a:rPr lang="fr-FR" b="1" dirty="0"/>
              <a:t>)</a:t>
            </a:r>
          </a:p>
        </p:txBody>
      </p:sp>
      <p:sp>
        <p:nvSpPr>
          <p:cNvPr id="73" name="ZoneTexte 72"/>
          <p:cNvSpPr txBox="1"/>
          <p:nvPr/>
        </p:nvSpPr>
        <p:spPr>
          <a:xfrm>
            <a:off x="1259632" y="1122298"/>
            <a:ext cx="720080" cy="369332"/>
          </a:xfrm>
          <a:prstGeom prst="rect">
            <a:avLst/>
          </a:prstGeom>
          <a:noFill/>
        </p:spPr>
        <p:txBody>
          <a:bodyPr wrap="square" rtlCol="0">
            <a:spAutoFit/>
          </a:bodyPr>
          <a:lstStyle/>
          <a:p>
            <a:r>
              <a:rPr lang="fr-FR" i="1" dirty="0">
                <a:solidFill>
                  <a:schemeClr val="tx2"/>
                </a:solidFill>
              </a:rPr>
              <a:t>Si ....</a:t>
            </a:r>
          </a:p>
        </p:txBody>
      </p:sp>
      <p:sp>
        <p:nvSpPr>
          <p:cNvPr id="74" name="ZoneTexte 73"/>
          <p:cNvSpPr txBox="1"/>
          <p:nvPr/>
        </p:nvSpPr>
        <p:spPr>
          <a:xfrm>
            <a:off x="2483768" y="1122298"/>
            <a:ext cx="1008112" cy="369332"/>
          </a:xfrm>
          <a:prstGeom prst="rect">
            <a:avLst/>
          </a:prstGeom>
          <a:noFill/>
        </p:spPr>
        <p:txBody>
          <a:bodyPr wrap="square" rtlCol="0">
            <a:spAutoFit/>
          </a:bodyPr>
          <a:lstStyle/>
          <a:p>
            <a:r>
              <a:rPr lang="fr-FR" i="1" dirty="0">
                <a:solidFill>
                  <a:schemeClr val="tx2"/>
                </a:solidFill>
              </a:rPr>
              <a:t>Alors ....</a:t>
            </a:r>
          </a:p>
        </p:txBody>
      </p:sp>
      <p:sp>
        <p:nvSpPr>
          <p:cNvPr id="75" name="ZoneTexte 74"/>
          <p:cNvSpPr txBox="1"/>
          <p:nvPr/>
        </p:nvSpPr>
        <p:spPr>
          <a:xfrm>
            <a:off x="4139952" y="1122298"/>
            <a:ext cx="1008112" cy="369332"/>
          </a:xfrm>
          <a:prstGeom prst="rect">
            <a:avLst/>
          </a:prstGeom>
          <a:noFill/>
        </p:spPr>
        <p:txBody>
          <a:bodyPr wrap="square" rtlCol="0">
            <a:spAutoFit/>
          </a:bodyPr>
          <a:lstStyle/>
          <a:p>
            <a:r>
              <a:rPr lang="fr-FR" i="1" dirty="0">
                <a:solidFill>
                  <a:schemeClr val="tx2"/>
                </a:solidFill>
              </a:rPr>
              <a:t>Sinon ....</a:t>
            </a:r>
          </a:p>
        </p:txBody>
      </p:sp>
      <p:sp>
        <p:nvSpPr>
          <p:cNvPr id="79" name="ZoneTexte 78"/>
          <p:cNvSpPr txBox="1"/>
          <p:nvPr/>
        </p:nvSpPr>
        <p:spPr>
          <a:xfrm>
            <a:off x="3923928" y="1842378"/>
            <a:ext cx="864096"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i="1" dirty="0">
                <a:solidFill>
                  <a:schemeClr val="bg1">
                    <a:lumMod val="65000"/>
                  </a:schemeClr>
                </a:solidFill>
              </a:rPr>
              <a:t>Vide</a:t>
            </a:r>
          </a:p>
        </p:txBody>
      </p:sp>
      <p:sp>
        <p:nvSpPr>
          <p:cNvPr id="82" name="ZoneTexte 81"/>
          <p:cNvSpPr txBox="1"/>
          <p:nvPr/>
        </p:nvSpPr>
        <p:spPr>
          <a:xfrm>
            <a:off x="3275856" y="1050290"/>
            <a:ext cx="72008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0</a:t>
            </a:r>
          </a:p>
        </p:txBody>
      </p:sp>
      <p:sp>
        <p:nvSpPr>
          <p:cNvPr id="83" name="ZoneTexte 82"/>
          <p:cNvSpPr txBox="1"/>
          <p:nvPr/>
        </p:nvSpPr>
        <p:spPr>
          <a:xfrm>
            <a:off x="4932040" y="1059582"/>
            <a:ext cx="72008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FAUX</a:t>
            </a:r>
          </a:p>
        </p:txBody>
      </p:sp>
      <p:sp>
        <p:nvSpPr>
          <p:cNvPr id="84" name="ZoneTexte 83"/>
          <p:cNvSpPr txBox="1"/>
          <p:nvPr/>
        </p:nvSpPr>
        <p:spPr>
          <a:xfrm>
            <a:off x="5724128" y="1851670"/>
            <a:ext cx="720080"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FALSE</a:t>
            </a:r>
          </a:p>
        </p:txBody>
      </p:sp>
      <p:sp>
        <p:nvSpPr>
          <p:cNvPr id="85" name="ZoneTexte 84"/>
          <p:cNvSpPr txBox="1"/>
          <p:nvPr/>
        </p:nvSpPr>
        <p:spPr>
          <a:xfrm>
            <a:off x="1259632" y="1923678"/>
            <a:ext cx="720080" cy="369332"/>
          </a:xfrm>
          <a:prstGeom prst="rect">
            <a:avLst/>
          </a:prstGeom>
          <a:noFill/>
        </p:spPr>
        <p:txBody>
          <a:bodyPr wrap="square" rtlCol="0">
            <a:spAutoFit/>
          </a:bodyPr>
          <a:lstStyle/>
          <a:p>
            <a:r>
              <a:rPr lang="fr-FR" i="1" dirty="0">
                <a:solidFill>
                  <a:schemeClr val="tx2"/>
                </a:solidFill>
              </a:rPr>
              <a:t>If ....</a:t>
            </a:r>
          </a:p>
        </p:txBody>
      </p:sp>
      <p:sp>
        <p:nvSpPr>
          <p:cNvPr id="86" name="ZoneTexte 85"/>
          <p:cNvSpPr txBox="1"/>
          <p:nvPr/>
        </p:nvSpPr>
        <p:spPr>
          <a:xfrm>
            <a:off x="3131840" y="1923678"/>
            <a:ext cx="1008112" cy="369332"/>
          </a:xfrm>
          <a:prstGeom prst="rect">
            <a:avLst/>
          </a:prstGeom>
          <a:noFill/>
        </p:spPr>
        <p:txBody>
          <a:bodyPr wrap="square" rtlCol="0">
            <a:spAutoFit/>
          </a:bodyPr>
          <a:lstStyle/>
          <a:p>
            <a:r>
              <a:rPr lang="fr-FR" i="1" dirty="0" err="1">
                <a:solidFill>
                  <a:schemeClr val="tx2"/>
                </a:solidFill>
              </a:rPr>
              <a:t>Then</a:t>
            </a:r>
            <a:r>
              <a:rPr lang="fr-FR" i="1" dirty="0">
                <a:solidFill>
                  <a:schemeClr val="tx2"/>
                </a:solidFill>
              </a:rPr>
              <a:t> ....</a:t>
            </a:r>
          </a:p>
        </p:txBody>
      </p:sp>
      <p:sp>
        <p:nvSpPr>
          <p:cNvPr id="87" name="ZoneTexte 86"/>
          <p:cNvSpPr txBox="1"/>
          <p:nvPr/>
        </p:nvSpPr>
        <p:spPr>
          <a:xfrm>
            <a:off x="4932040" y="1923678"/>
            <a:ext cx="1008112" cy="369332"/>
          </a:xfrm>
          <a:prstGeom prst="rect">
            <a:avLst/>
          </a:prstGeom>
          <a:noFill/>
        </p:spPr>
        <p:txBody>
          <a:bodyPr wrap="square" rtlCol="0">
            <a:spAutoFit/>
          </a:bodyPr>
          <a:lstStyle/>
          <a:p>
            <a:r>
              <a:rPr lang="fr-FR" i="1" dirty="0" err="1">
                <a:solidFill>
                  <a:schemeClr val="tx2"/>
                </a:solidFill>
              </a:rPr>
              <a:t>Else</a:t>
            </a:r>
            <a:r>
              <a:rPr lang="fr-FR" i="1" dirty="0">
                <a:solidFill>
                  <a:schemeClr val="tx2"/>
                </a:solidFill>
              </a:rPr>
              <a:t> ....</a:t>
            </a:r>
          </a:p>
        </p:txBody>
      </p:sp>
      <p:cxnSp>
        <p:nvCxnSpPr>
          <p:cNvPr id="88" name="Connecteur droit 87"/>
          <p:cNvCxnSpPr/>
          <p:nvPr/>
        </p:nvCxnSpPr>
        <p:spPr>
          <a:xfrm>
            <a:off x="1331640" y="3457332"/>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 name="Connecteur droit 88"/>
          <p:cNvCxnSpPr/>
          <p:nvPr/>
        </p:nvCxnSpPr>
        <p:spPr>
          <a:xfrm>
            <a:off x="2015208" y="3457332"/>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Connecteur droit 89"/>
          <p:cNvCxnSpPr/>
          <p:nvPr/>
        </p:nvCxnSpPr>
        <p:spPr>
          <a:xfrm flipH="1">
            <a:off x="2699792" y="3457332"/>
            <a:ext cx="35496"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 name="Connecteur droit 90"/>
          <p:cNvCxnSpPr/>
          <p:nvPr/>
        </p:nvCxnSpPr>
        <p:spPr>
          <a:xfrm flipH="1">
            <a:off x="1295128" y="4033396"/>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flipH="1">
            <a:off x="1295128" y="3745364"/>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3" name="Rectangle 92"/>
          <p:cNvSpPr/>
          <p:nvPr/>
        </p:nvSpPr>
        <p:spPr>
          <a:xfrm>
            <a:off x="1331640" y="3097292"/>
            <a:ext cx="68356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4" name="Rectangle 93"/>
          <p:cNvSpPr/>
          <p:nvPr/>
        </p:nvSpPr>
        <p:spPr>
          <a:xfrm>
            <a:off x="2015208" y="3097292"/>
            <a:ext cx="72008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5" name="Rectangle 94"/>
          <p:cNvSpPr/>
          <p:nvPr/>
        </p:nvSpPr>
        <p:spPr>
          <a:xfrm>
            <a:off x="2735288" y="3097292"/>
            <a:ext cx="72008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6" name="ZoneTexte 95"/>
          <p:cNvSpPr txBox="1"/>
          <p:nvPr/>
        </p:nvSpPr>
        <p:spPr>
          <a:xfrm>
            <a:off x="1511152" y="3097292"/>
            <a:ext cx="288032" cy="369332"/>
          </a:xfrm>
          <a:prstGeom prst="rect">
            <a:avLst/>
          </a:prstGeom>
          <a:noFill/>
        </p:spPr>
        <p:txBody>
          <a:bodyPr wrap="square" rtlCol="0">
            <a:spAutoFit/>
          </a:bodyPr>
          <a:lstStyle/>
          <a:p>
            <a:r>
              <a:rPr lang="fr-FR" b="1" dirty="0"/>
              <a:t>A</a:t>
            </a:r>
          </a:p>
        </p:txBody>
      </p:sp>
      <p:sp>
        <p:nvSpPr>
          <p:cNvPr id="97" name="ZoneTexte 96"/>
          <p:cNvSpPr txBox="1"/>
          <p:nvPr/>
        </p:nvSpPr>
        <p:spPr>
          <a:xfrm>
            <a:off x="2231232" y="3097292"/>
            <a:ext cx="288032" cy="369332"/>
          </a:xfrm>
          <a:prstGeom prst="rect">
            <a:avLst/>
          </a:prstGeom>
          <a:noFill/>
        </p:spPr>
        <p:txBody>
          <a:bodyPr wrap="square" rtlCol="0">
            <a:spAutoFit/>
          </a:bodyPr>
          <a:lstStyle/>
          <a:p>
            <a:r>
              <a:rPr lang="fr-FR" b="1" dirty="0"/>
              <a:t>B</a:t>
            </a:r>
          </a:p>
        </p:txBody>
      </p:sp>
      <p:sp>
        <p:nvSpPr>
          <p:cNvPr id="98" name="ZoneTexte 97"/>
          <p:cNvSpPr txBox="1"/>
          <p:nvPr/>
        </p:nvSpPr>
        <p:spPr>
          <a:xfrm>
            <a:off x="2951312" y="3097292"/>
            <a:ext cx="288032" cy="369332"/>
          </a:xfrm>
          <a:prstGeom prst="rect">
            <a:avLst/>
          </a:prstGeom>
          <a:noFill/>
        </p:spPr>
        <p:txBody>
          <a:bodyPr wrap="square" rtlCol="0">
            <a:spAutoFit/>
          </a:bodyPr>
          <a:lstStyle/>
          <a:p>
            <a:r>
              <a:rPr lang="fr-FR" b="1" dirty="0"/>
              <a:t>C</a:t>
            </a:r>
          </a:p>
        </p:txBody>
      </p:sp>
      <p:sp>
        <p:nvSpPr>
          <p:cNvPr id="99" name="Rectangle 98"/>
          <p:cNvSpPr/>
          <p:nvPr/>
        </p:nvSpPr>
        <p:spPr>
          <a:xfrm>
            <a:off x="611560" y="3457332"/>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0" name="Rectangle 99"/>
          <p:cNvSpPr/>
          <p:nvPr/>
        </p:nvSpPr>
        <p:spPr>
          <a:xfrm>
            <a:off x="611560" y="3745364"/>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1" name="Rectangle 100"/>
          <p:cNvSpPr/>
          <p:nvPr/>
        </p:nvSpPr>
        <p:spPr>
          <a:xfrm>
            <a:off x="611560" y="4033396"/>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2" name="ZoneTexte 101"/>
          <p:cNvSpPr txBox="1"/>
          <p:nvPr/>
        </p:nvSpPr>
        <p:spPr>
          <a:xfrm>
            <a:off x="971600" y="3457332"/>
            <a:ext cx="288032" cy="338554"/>
          </a:xfrm>
          <a:prstGeom prst="rect">
            <a:avLst/>
          </a:prstGeom>
          <a:noFill/>
        </p:spPr>
        <p:txBody>
          <a:bodyPr wrap="square" rtlCol="0">
            <a:spAutoFit/>
          </a:bodyPr>
          <a:lstStyle/>
          <a:p>
            <a:r>
              <a:rPr lang="fr-FR" sz="1600" b="1" dirty="0"/>
              <a:t>1</a:t>
            </a:r>
          </a:p>
        </p:txBody>
      </p:sp>
      <p:sp>
        <p:nvSpPr>
          <p:cNvPr id="103" name="ZoneTexte 102"/>
          <p:cNvSpPr txBox="1"/>
          <p:nvPr/>
        </p:nvSpPr>
        <p:spPr>
          <a:xfrm>
            <a:off x="971600" y="3745364"/>
            <a:ext cx="288032" cy="338554"/>
          </a:xfrm>
          <a:prstGeom prst="rect">
            <a:avLst/>
          </a:prstGeom>
          <a:noFill/>
        </p:spPr>
        <p:txBody>
          <a:bodyPr wrap="square" rtlCol="0">
            <a:spAutoFit/>
          </a:bodyPr>
          <a:lstStyle/>
          <a:p>
            <a:r>
              <a:rPr lang="fr-FR" sz="1600" b="1" dirty="0"/>
              <a:t>2</a:t>
            </a:r>
          </a:p>
        </p:txBody>
      </p:sp>
      <p:sp>
        <p:nvSpPr>
          <p:cNvPr id="104" name="ZoneTexte 103"/>
          <p:cNvSpPr txBox="1"/>
          <p:nvPr/>
        </p:nvSpPr>
        <p:spPr>
          <a:xfrm>
            <a:off x="971600" y="4033396"/>
            <a:ext cx="288032" cy="338554"/>
          </a:xfrm>
          <a:prstGeom prst="rect">
            <a:avLst/>
          </a:prstGeom>
          <a:noFill/>
        </p:spPr>
        <p:txBody>
          <a:bodyPr wrap="square" rtlCol="0">
            <a:spAutoFit/>
          </a:bodyPr>
          <a:lstStyle/>
          <a:p>
            <a:r>
              <a:rPr lang="fr-FR" sz="1600" b="1" dirty="0"/>
              <a:t>3</a:t>
            </a:r>
          </a:p>
        </p:txBody>
      </p:sp>
      <p:cxnSp>
        <p:nvCxnSpPr>
          <p:cNvPr id="106" name="Connecteur droit 105"/>
          <p:cNvCxnSpPr/>
          <p:nvPr/>
        </p:nvCxnSpPr>
        <p:spPr>
          <a:xfrm>
            <a:off x="3419872" y="3529340"/>
            <a:ext cx="0" cy="7920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7" name="Connecteur droit 106"/>
          <p:cNvCxnSpPr/>
          <p:nvPr/>
        </p:nvCxnSpPr>
        <p:spPr>
          <a:xfrm flipH="1">
            <a:off x="1259632" y="4321428"/>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4" name="ZoneTexte 113"/>
          <p:cNvSpPr txBox="1"/>
          <p:nvPr/>
        </p:nvSpPr>
        <p:spPr>
          <a:xfrm>
            <a:off x="3635896" y="3363838"/>
            <a:ext cx="3528392" cy="338554"/>
          </a:xfrm>
          <a:prstGeom prst="rect">
            <a:avLst/>
          </a:prstGeom>
          <a:solidFill>
            <a:schemeClr val="bg1"/>
          </a:solidFill>
          <a:ln>
            <a:noFill/>
          </a:ln>
          <a:effectLst>
            <a:outerShdw blurRad="50800" dist="38100" dir="2700000" algn="tl" rotWithShape="0">
              <a:prstClr val="black">
                <a:alpha val="40000"/>
              </a:prstClr>
            </a:outerShdw>
          </a:effectLst>
        </p:spPr>
        <p:txBody>
          <a:bodyPr wrap="square" rtlCol="0">
            <a:spAutoFit/>
          </a:bodyPr>
          <a:lstStyle/>
          <a:p>
            <a:r>
              <a:rPr lang="fr-FR" sz="1600" dirty="0"/>
              <a:t>=Si(</a:t>
            </a:r>
            <a:r>
              <a:rPr lang="fr-FR" sz="1600" b="1" dirty="0">
                <a:solidFill>
                  <a:srgbClr val="3366CC"/>
                </a:solidFill>
              </a:rPr>
              <a:t>NB(A1:C1)&gt;0</a:t>
            </a:r>
            <a:r>
              <a:rPr lang="fr-FR" sz="1600" dirty="0"/>
              <a:t>; </a:t>
            </a:r>
            <a:r>
              <a:rPr lang="fr-FR" sz="1600" b="1" dirty="0">
                <a:solidFill>
                  <a:schemeClr val="accent3">
                    <a:lumMod val="50000"/>
                  </a:schemeClr>
                </a:solidFill>
              </a:rPr>
              <a:t>NB(A1:C1)</a:t>
            </a:r>
            <a:r>
              <a:rPr lang="fr-FR" sz="1600" dirty="0"/>
              <a:t>;)</a:t>
            </a:r>
          </a:p>
        </p:txBody>
      </p:sp>
      <p:sp>
        <p:nvSpPr>
          <p:cNvPr id="115" name="ZoneTexte 114"/>
          <p:cNvSpPr txBox="1"/>
          <p:nvPr/>
        </p:nvSpPr>
        <p:spPr>
          <a:xfrm>
            <a:off x="1331640" y="3445138"/>
            <a:ext cx="720080" cy="338554"/>
          </a:xfrm>
          <a:prstGeom prst="rect">
            <a:avLst/>
          </a:prstGeom>
          <a:noFill/>
        </p:spPr>
        <p:txBody>
          <a:bodyPr wrap="square" rtlCol="0">
            <a:spAutoFit/>
          </a:bodyPr>
          <a:lstStyle/>
          <a:p>
            <a:r>
              <a:rPr lang="fr-FR" sz="1600" dirty="0"/>
              <a:t>Anne</a:t>
            </a:r>
          </a:p>
        </p:txBody>
      </p:sp>
      <p:sp>
        <p:nvSpPr>
          <p:cNvPr id="116" name="ZoneTexte 115"/>
          <p:cNvSpPr txBox="1"/>
          <p:nvPr/>
        </p:nvSpPr>
        <p:spPr>
          <a:xfrm>
            <a:off x="1979712" y="3733170"/>
            <a:ext cx="720080" cy="338554"/>
          </a:xfrm>
          <a:prstGeom prst="rect">
            <a:avLst/>
          </a:prstGeom>
          <a:noFill/>
        </p:spPr>
        <p:txBody>
          <a:bodyPr wrap="square" rtlCol="0">
            <a:spAutoFit/>
          </a:bodyPr>
          <a:lstStyle/>
          <a:p>
            <a:pPr algn="r"/>
            <a:r>
              <a:rPr lang="fr-FR" sz="1600" dirty="0"/>
              <a:t>4</a:t>
            </a:r>
          </a:p>
        </p:txBody>
      </p:sp>
      <p:sp>
        <p:nvSpPr>
          <p:cNvPr id="117" name="ZoneTexte 116"/>
          <p:cNvSpPr txBox="1"/>
          <p:nvPr/>
        </p:nvSpPr>
        <p:spPr>
          <a:xfrm>
            <a:off x="1331640" y="4021202"/>
            <a:ext cx="720080" cy="338554"/>
          </a:xfrm>
          <a:prstGeom prst="rect">
            <a:avLst/>
          </a:prstGeom>
          <a:noFill/>
        </p:spPr>
        <p:txBody>
          <a:bodyPr wrap="square" rtlCol="0">
            <a:spAutoFit/>
          </a:bodyPr>
          <a:lstStyle/>
          <a:p>
            <a:pPr algn="r"/>
            <a:r>
              <a:rPr lang="fr-FR" sz="1600" dirty="0"/>
              <a:t>3</a:t>
            </a:r>
          </a:p>
        </p:txBody>
      </p:sp>
      <p:sp>
        <p:nvSpPr>
          <p:cNvPr id="118" name="ZoneTexte 117"/>
          <p:cNvSpPr txBox="1"/>
          <p:nvPr/>
        </p:nvSpPr>
        <p:spPr>
          <a:xfrm>
            <a:off x="3635896" y="3723878"/>
            <a:ext cx="3528392" cy="338554"/>
          </a:xfrm>
          <a:prstGeom prst="rect">
            <a:avLst/>
          </a:prstGeom>
          <a:solidFill>
            <a:schemeClr val="bg1"/>
          </a:solidFill>
          <a:ln>
            <a:noFill/>
          </a:ln>
          <a:effectLst>
            <a:outerShdw blurRad="50800" dist="38100" dir="2700000" algn="tl" rotWithShape="0">
              <a:prstClr val="black">
                <a:alpha val="40000"/>
              </a:prstClr>
            </a:outerShdw>
          </a:effectLst>
        </p:spPr>
        <p:txBody>
          <a:bodyPr wrap="square" rtlCol="0">
            <a:spAutoFit/>
          </a:bodyPr>
          <a:lstStyle/>
          <a:p>
            <a:r>
              <a:rPr lang="fr-FR" sz="1600" dirty="0"/>
              <a:t>=IF(</a:t>
            </a:r>
            <a:r>
              <a:rPr lang="fr-FR" sz="1600" b="1" dirty="0">
                <a:solidFill>
                  <a:srgbClr val="3366CC"/>
                </a:solidFill>
              </a:rPr>
              <a:t>COUNT(A1:C1)&gt;0</a:t>
            </a:r>
            <a:r>
              <a:rPr lang="fr-FR" sz="1600" dirty="0"/>
              <a:t>;</a:t>
            </a:r>
            <a:r>
              <a:rPr lang="fr-FR" sz="1600" b="1" dirty="0">
                <a:solidFill>
                  <a:schemeClr val="accent3">
                    <a:lumMod val="50000"/>
                  </a:schemeClr>
                </a:solidFill>
              </a:rPr>
              <a:t>’ COUNT(A1:C1)</a:t>
            </a:r>
            <a:r>
              <a:rPr lang="fr-FR" sz="1600" dirty="0"/>
              <a:t>;)</a:t>
            </a:r>
          </a:p>
        </p:txBody>
      </p:sp>
      <p:sp>
        <p:nvSpPr>
          <p:cNvPr id="120" name="ZoneTexte 119"/>
          <p:cNvSpPr txBox="1"/>
          <p:nvPr/>
        </p:nvSpPr>
        <p:spPr>
          <a:xfrm>
            <a:off x="3635896" y="2571750"/>
            <a:ext cx="3528392" cy="338554"/>
          </a:xfrm>
          <a:prstGeom prst="rect">
            <a:avLst/>
          </a:prstGeom>
          <a:solidFill>
            <a:schemeClr val="bg1"/>
          </a:solidFill>
          <a:ln>
            <a:noFill/>
          </a:ln>
          <a:effectLst>
            <a:outerShdw blurRad="50800" dist="38100" dir="2700000" algn="tl" rotWithShape="0">
              <a:prstClr val="black">
                <a:alpha val="40000"/>
              </a:prstClr>
            </a:outerShdw>
          </a:effectLst>
        </p:spPr>
        <p:txBody>
          <a:bodyPr wrap="square" rtlCol="0">
            <a:spAutoFit/>
          </a:bodyPr>
          <a:lstStyle/>
          <a:p>
            <a:r>
              <a:rPr lang="fr-FR" sz="1600" dirty="0"/>
              <a:t>=Si(</a:t>
            </a:r>
            <a:r>
              <a:rPr lang="fr-FR" sz="1600" b="1" dirty="0">
                <a:solidFill>
                  <a:srgbClr val="3366CC"/>
                </a:solidFill>
              </a:rPr>
              <a:t>A3&gt;=0</a:t>
            </a:r>
            <a:r>
              <a:rPr lang="fr-FR" sz="1600" dirty="0"/>
              <a:t>;</a:t>
            </a:r>
            <a:r>
              <a:rPr lang="fr-FR" sz="1600" b="1" dirty="0">
                <a:solidFill>
                  <a:schemeClr val="accent3">
                    <a:lumMod val="50000"/>
                  </a:schemeClr>
                </a:solidFill>
              </a:rPr>
              <a:t>’’Positif’</a:t>
            </a:r>
            <a:r>
              <a:rPr lang="fr-FR" sz="1600" dirty="0"/>
              <a:t>’;</a:t>
            </a:r>
            <a:r>
              <a:rPr lang="fr-FR" sz="1600" b="1" dirty="0">
                <a:solidFill>
                  <a:srgbClr val="C00000"/>
                </a:solidFill>
              </a:rPr>
              <a:t>’’négatif’</a:t>
            </a:r>
            <a:r>
              <a:rPr lang="fr-FR" sz="1600" dirty="0"/>
              <a:t>’)</a:t>
            </a:r>
          </a:p>
        </p:txBody>
      </p:sp>
      <p:sp>
        <p:nvSpPr>
          <p:cNvPr id="122" name="ZoneTexte 121"/>
          <p:cNvSpPr txBox="1"/>
          <p:nvPr/>
        </p:nvSpPr>
        <p:spPr>
          <a:xfrm>
            <a:off x="3635896" y="2931790"/>
            <a:ext cx="3528392" cy="338554"/>
          </a:xfrm>
          <a:prstGeom prst="rect">
            <a:avLst/>
          </a:prstGeom>
          <a:solidFill>
            <a:schemeClr val="bg1"/>
          </a:solidFill>
          <a:ln>
            <a:noFill/>
          </a:ln>
          <a:effectLst>
            <a:outerShdw blurRad="50800" dist="38100" dir="2700000" algn="tl" rotWithShape="0">
              <a:prstClr val="black">
                <a:alpha val="40000"/>
              </a:prstClr>
            </a:outerShdw>
          </a:effectLst>
        </p:spPr>
        <p:txBody>
          <a:bodyPr wrap="square" rtlCol="0">
            <a:spAutoFit/>
          </a:bodyPr>
          <a:lstStyle/>
          <a:p>
            <a:r>
              <a:rPr lang="fr-FR" sz="1600" dirty="0"/>
              <a:t>=IF(</a:t>
            </a:r>
            <a:r>
              <a:rPr lang="fr-FR" sz="1600" b="1" dirty="0">
                <a:solidFill>
                  <a:srgbClr val="3366CC"/>
                </a:solidFill>
              </a:rPr>
              <a:t>A3&gt;=0</a:t>
            </a:r>
            <a:r>
              <a:rPr lang="fr-FR" sz="1600" dirty="0"/>
              <a:t>;</a:t>
            </a:r>
            <a:r>
              <a:rPr lang="fr-FR" sz="1600" b="1" dirty="0">
                <a:solidFill>
                  <a:schemeClr val="accent3">
                    <a:lumMod val="50000"/>
                  </a:schemeClr>
                </a:solidFill>
              </a:rPr>
              <a:t>’’Positif’</a:t>
            </a:r>
            <a:r>
              <a:rPr lang="fr-FR" sz="1600" dirty="0"/>
              <a:t>’;</a:t>
            </a:r>
            <a:r>
              <a:rPr lang="fr-FR" sz="1600" b="1" dirty="0">
                <a:solidFill>
                  <a:srgbClr val="C00000"/>
                </a:solidFill>
              </a:rPr>
              <a:t>’’négatif’</a:t>
            </a:r>
            <a:r>
              <a:rPr lang="fr-FR" sz="1600" dirty="0"/>
              <a:t>’)</a:t>
            </a:r>
          </a:p>
        </p:txBody>
      </p:sp>
      <p:sp>
        <p:nvSpPr>
          <p:cNvPr id="123" name="ZoneTexte 122"/>
          <p:cNvSpPr txBox="1"/>
          <p:nvPr/>
        </p:nvSpPr>
        <p:spPr>
          <a:xfrm>
            <a:off x="7236296" y="2283718"/>
            <a:ext cx="864096" cy="369332"/>
          </a:xfrm>
          <a:prstGeom prst="rect">
            <a:avLst/>
          </a:prstGeom>
          <a:noFill/>
        </p:spPr>
        <p:txBody>
          <a:bodyPr wrap="square" rtlCol="0">
            <a:spAutoFit/>
          </a:bodyPr>
          <a:lstStyle/>
          <a:p>
            <a:r>
              <a:rPr lang="fr-FR" i="1" dirty="0">
                <a:solidFill>
                  <a:schemeClr val="tx2"/>
                </a:solidFill>
              </a:rPr>
              <a:t>Si Vrai</a:t>
            </a:r>
          </a:p>
        </p:txBody>
      </p:sp>
      <p:sp>
        <p:nvSpPr>
          <p:cNvPr id="124" name="ZoneTexte 123"/>
          <p:cNvSpPr txBox="1"/>
          <p:nvPr/>
        </p:nvSpPr>
        <p:spPr>
          <a:xfrm>
            <a:off x="8172400" y="2283718"/>
            <a:ext cx="864096" cy="369332"/>
          </a:xfrm>
          <a:prstGeom prst="rect">
            <a:avLst/>
          </a:prstGeom>
          <a:noFill/>
        </p:spPr>
        <p:txBody>
          <a:bodyPr wrap="square" rtlCol="0">
            <a:spAutoFit/>
          </a:bodyPr>
          <a:lstStyle/>
          <a:p>
            <a:r>
              <a:rPr lang="fr-FR" i="1" dirty="0">
                <a:solidFill>
                  <a:schemeClr val="tx2"/>
                </a:solidFill>
              </a:rPr>
              <a:t>Si Faux</a:t>
            </a:r>
          </a:p>
        </p:txBody>
      </p:sp>
      <p:sp>
        <p:nvSpPr>
          <p:cNvPr id="125" name="ZoneTexte 124"/>
          <p:cNvSpPr txBox="1"/>
          <p:nvPr/>
        </p:nvSpPr>
        <p:spPr>
          <a:xfrm>
            <a:off x="7236296" y="2787774"/>
            <a:ext cx="864096"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dirty="0"/>
              <a:t>Positif </a:t>
            </a:r>
          </a:p>
        </p:txBody>
      </p:sp>
      <p:sp>
        <p:nvSpPr>
          <p:cNvPr id="126" name="ZoneTexte 125"/>
          <p:cNvSpPr txBox="1"/>
          <p:nvPr/>
        </p:nvSpPr>
        <p:spPr>
          <a:xfrm>
            <a:off x="8172400" y="2787774"/>
            <a:ext cx="792088" cy="338554"/>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dirty="0"/>
              <a:t>Négatif</a:t>
            </a:r>
          </a:p>
        </p:txBody>
      </p:sp>
      <p:sp>
        <p:nvSpPr>
          <p:cNvPr id="128" name="ZoneTexte 127"/>
          <p:cNvSpPr txBox="1"/>
          <p:nvPr/>
        </p:nvSpPr>
        <p:spPr>
          <a:xfrm>
            <a:off x="7236296" y="3579862"/>
            <a:ext cx="864096" cy="338554"/>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i="1" dirty="0"/>
              <a:t>x</a:t>
            </a:r>
          </a:p>
        </p:txBody>
      </p:sp>
      <p:sp>
        <p:nvSpPr>
          <p:cNvPr id="129" name="ZoneTexte 128"/>
          <p:cNvSpPr txBox="1"/>
          <p:nvPr/>
        </p:nvSpPr>
        <p:spPr>
          <a:xfrm>
            <a:off x="8172400" y="3363838"/>
            <a:ext cx="864096"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dirty="0"/>
              <a:t>Faux </a:t>
            </a:r>
          </a:p>
        </p:txBody>
      </p:sp>
      <p:sp>
        <p:nvSpPr>
          <p:cNvPr id="130" name="ZoneTexte 129"/>
          <p:cNvSpPr txBox="1"/>
          <p:nvPr/>
        </p:nvSpPr>
        <p:spPr>
          <a:xfrm>
            <a:off x="8172400" y="3723878"/>
            <a:ext cx="864096"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dirty="0"/>
              <a:t>False</a:t>
            </a:r>
          </a:p>
        </p:txBody>
      </p:sp>
      <p:sp>
        <p:nvSpPr>
          <p:cNvPr id="133" name="ZoneTexte 132"/>
          <p:cNvSpPr txBox="1"/>
          <p:nvPr/>
        </p:nvSpPr>
        <p:spPr>
          <a:xfrm>
            <a:off x="3635896" y="4177412"/>
            <a:ext cx="3528392" cy="338554"/>
          </a:xfrm>
          <a:prstGeom prst="rect">
            <a:avLst/>
          </a:prstGeom>
          <a:solidFill>
            <a:schemeClr val="bg1"/>
          </a:solidFill>
          <a:ln>
            <a:noFill/>
          </a:ln>
          <a:effectLst>
            <a:outerShdw blurRad="50800" dist="38100" dir="2700000" algn="tl" rotWithShape="0">
              <a:prstClr val="black">
                <a:alpha val="40000"/>
              </a:prstClr>
            </a:outerShdw>
          </a:effectLst>
        </p:spPr>
        <p:txBody>
          <a:bodyPr wrap="square" rtlCol="0">
            <a:spAutoFit/>
          </a:bodyPr>
          <a:lstStyle/>
          <a:p>
            <a:r>
              <a:rPr lang="fr-FR" sz="1600" dirty="0"/>
              <a:t>=Si(</a:t>
            </a:r>
            <a:r>
              <a:rPr lang="fr-FR" sz="1600" b="1" dirty="0">
                <a:solidFill>
                  <a:srgbClr val="3366CC"/>
                </a:solidFill>
              </a:rPr>
              <a:t>A1=‘’Anne’’</a:t>
            </a:r>
            <a:r>
              <a:rPr lang="fr-FR" sz="1600" dirty="0"/>
              <a:t>;)</a:t>
            </a:r>
          </a:p>
        </p:txBody>
      </p:sp>
      <p:sp>
        <p:nvSpPr>
          <p:cNvPr id="134" name="ZoneTexte 133"/>
          <p:cNvSpPr txBox="1"/>
          <p:nvPr/>
        </p:nvSpPr>
        <p:spPr>
          <a:xfrm>
            <a:off x="3635896" y="4537452"/>
            <a:ext cx="3528392" cy="338554"/>
          </a:xfrm>
          <a:prstGeom prst="rect">
            <a:avLst/>
          </a:prstGeom>
          <a:solidFill>
            <a:schemeClr val="bg1"/>
          </a:solidFill>
          <a:ln>
            <a:noFill/>
          </a:ln>
          <a:effectLst>
            <a:outerShdw blurRad="50800" dist="38100" dir="2700000" algn="tl" rotWithShape="0">
              <a:prstClr val="black">
                <a:alpha val="40000"/>
              </a:prstClr>
            </a:outerShdw>
          </a:effectLst>
        </p:spPr>
        <p:txBody>
          <a:bodyPr wrap="square" rtlCol="0">
            <a:spAutoFit/>
          </a:bodyPr>
          <a:lstStyle/>
          <a:p>
            <a:r>
              <a:rPr lang="fr-FR" sz="1600" dirty="0"/>
              <a:t>=IF(</a:t>
            </a:r>
            <a:r>
              <a:rPr lang="fr-FR" sz="1600" b="1" dirty="0">
                <a:solidFill>
                  <a:srgbClr val="3366CC"/>
                </a:solidFill>
              </a:rPr>
              <a:t>A1=‘’Anne’’</a:t>
            </a:r>
            <a:r>
              <a:rPr lang="fr-FR" sz="1600" dirty="0"/>
              <a:t>;)</a:t>
            </a:r>
          </a:p>
        </p:txBody>
      </p:sp>
      <p:sp>
        <p:nvSpPr>
          <p:cNvPr id="135" name="ZoneTexte 134"/>
          <p:cNvSpPr txBox="1"/>
          <p:nvPr/>
        </p:nvSpPr>
        <p:spPr>
          <a:xfrm>
            <a:off x="7236296" y="4177412"/>
            <a:ext cx="864096"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dirty="0"/>
              <a:t>0</a:t>
            </a:r>
          </a:p>
        </p:txBody>
      </p:sp>
      <p:sp>
        <p:nvSpPr>
          <p:cNvPr id="136" name="ZoneTexte 135"/>
          <p:cNvSpPr txBox="1"/>
          <p:nvPr/>
        </p:nvSpPr>
        <p:spPr>
          <a:xfrm>
            <a:off x="7236296" y="4537452"/>
            <a:ext cx="864096"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endParaRPr lang="fr-FR" sz="1600" dirty="0"/>
          </a:p>
        </p:txBody>
      </p:sp>
      <p:sp>
        <p:nvSpPr>
          <p:cNvPr id="137" name="ZoneTexte 136"/>
          <p:cNvSpPr txBox="1"/>
          <p:nvPr/>
        </p:nvSpPr>
        <p:spPr>
          <a:xfrm>
            <a:off x="8172400" y="4177412"/>
            <a:ext cx="864096" cy="338554"/>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dirty="0"/>
              <a:t>Faux </a:t>
            </a:r>
          </a:p>
        </p:txBody>
      </p:sp>
      <p:sp>
        <p:nvSpPr>
          <p:cNvPr id="138" name="ZoneTexte 137"/>
          <p:cNvSpPr txBox="1"/>
          <p:nvPr/>
        </p:nvSpPr>
        <p:spPr>
          <a:xfrm>
            <a:off x="8172400" y="4537452"/>
            <a:ext cx="864096" cy="338554"/>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dirty="0"/>
              <a:t>False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9"/>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8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8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9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9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9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9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9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9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9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9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98"/>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9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0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0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0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0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04"/>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06"/>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107"/>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15"/>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16"/>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17"/>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123"/>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24"/>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20"/>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22"/>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25"/>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2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14"/>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18"/>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128"/>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129"/>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130"/>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133"/>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134"/>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135"/>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136"/>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137"/>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53" grpId="0" animBg="1"/>
      <p:bldP spid="73" grpId="0"/>
      <p:bldP spid="74" grpId="0"/>
      <p:bldP spid="75" grpId="0"/>
      <p:bldP spid="79" grpId="0" animBg="1"/>
      <p:bldP spid="82" grpId="0" animBg="1"/>
      <p:bldP spid="83" grpId="0" animBg="1"/>
      <p:bldP spid="84" grpId="0" animBg="1"/>
      <p:bldP spid="85" grpId="0"/>
      <p:bldP spid="86" grpId="0"/>
      <p:bldP spid="87" grpId="0"/>
      <p:bldP spid="93" grpId="0" animBg="1"/>
      <p:bldP spid="94" grpId="0" animBg="1"/>
      <p:bldP spid="95" grpId="0" animBg="1"/>
      <p:bldP spid="96" grpId="0"/>
      <p:bldP spid="97" grpId="0"/>
      <p:bldP spid="98" grpId="0"/>
      <p:bldP spid="99" grpId="0" animBg="1"/>
      <p:bldP spid="100" grpId="0" animBg="1"/>
      <p:bldP spid="101" grpId="0" animBg="1"/>
      <p:bldP spid="102" grpId="0"/>
      <p:bldP spid="103" grpId="0"/>
      <p:bldP spid="104" grpId="0"/>
      <p:bldP spid="114" grpId="0" animBg="1"/>
      <p:bldP spid="115" grpId="0"/>
      <p:bldP spid="116" grpId="0"/>
      <p:bldP spid="117" grpId="0"/>
      <p:bldP spid="118" grpId="0" animBg="1"/>
      <p:bldP spid="120" grpId="0" animBg="1"/>
      <p:bldP spid="122" grpId="0" animBg="1"/>
      <p:bldP spid="123" grpId="0"/>
      <p:bldP spid="124" grpId="0"/>
      <p:bldP spid="125" grpId="0" animBg="1"/>
      <p:bldP spid="126" grpId="0" animBg="1"/>
      <p:bldP spid="128" grpId="0" animBg="1"/>
      <p:bldP spid="129" grpId="0" animBg="1"/>
      <p:bldP spid="130" grpId="0" animBg="1"/>
      <p:bldP spid="133" grpId="0" animBg="1"/>
      <p:bldP spid="134" grpId="0" animBg="1"/>
      <p:bldP spid="135" grpId="0" animBg="1"/>
      <p:bldP spid="136" grpId="0" animBg="1"/>
      <p:bldP spid="137" grpId="0" animBg="1"/>
      <p:bldP spid="13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Formule conditionnelle (tests multiples)</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2b</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1187624" y="579333"/>
            <a:ext cx="468052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ET(Valeur_logique1;[Valeur_logique2]; …)</a:t>
            </a:r>
          </a:p>
        </p:txBody>
      </p:sp>
      <p:pic>
        <p:nvPicPr>
          <p:cNvPr id="19" name="Image 18"/>
          <p:cNvPicPr/>
          <p:nvPr/>
        </p:nvPicPr>
        <p:blipFill>
          <a:blip r:embed="rId3" cstate="print">
            <a:clrChange>
              <a:clrFrom>
                <a:srgbClr val="FEF9FB"/>
              </a:clrFrom>
              <a:clrTo>
                <a:srgbClr val="FEF9FB">
                  <a:alpha val="0"/>
                </a:srgbClr>
              </a:clrTo>
            </a:clrChange>
          </a:blip>
          <a:srcRect/>
          <a:stretch>
            <a:fillRect/>
          </a:stretch>
        </p:blipFill>
        <p:spPr bwMode="auto">
          <a:xfrm>
            <a:off x="755576" y="651341"/>
            <a:ext cx="360040" cy="432048"/>
          </a:xfrm>
          <a:prstGeom prst="rect">
            <a:avLst/>
          </a:prstGeom>
          <a:noFill/>
          <a:ln w="9525">
            <a:noFill/>
            <a:miter lim="800000"/>
            <a:headEnd/>
            <a:tailEnd/>
          </a:ln>
        </p:spPr>
      </p:pic>
      <p:pic>
        <p:nvPicPr>
          <p:cNvPr id="20" name="Image 19"/>
          <p:cNvPicPr/>
          <p:nvPr/>
        </p:nvPicPr>
        <p:blipFill>
          <a:blip r:embed="rId4" cstate="print"/>
          <a:srcRect/>
          <a:stretch>
            <a:fillRect/>
          </a:stretch>
        </p:blipFill>
        <p:spPr bwMode="auto">
          <a:xfrm>
            <a:off x="395536" y="690250"/>
            <a:ext cx="360040" cy="360040"/>
          </a:xfrm>
          <a:prstGeom prst="rect">
            <a:avLst/>
          </a:prstGeom>
          <a:noFill/>
          <a:ln w="9525">
            <a:noFill/>
            <a:miter lim="800000"/>
            <a:headEnd/>
            <a:tailEnd/>
          </a:ln>
        </p:spPr>
      </p:pic>
      <p:pic>
        <p:nvPicPr>
          <p:cNvPr id="22" name="Image 21"/>
          <p:cNvPicPr/>
          <p:nvPr/>
        </p:nvPicPr>
        <p:blipFill>
          <a:blip r:embed="rId5" cstate="print"/>
          <a:srcRect/>
          <a:stretch>
            <a:fillRect/>
          </a:stretch>
        </p:blipFill>
        <p:spPr bwMode="auto">
          <a:xfrm>
            <a:off x="755576" y="1194306"/>
            <a:ext cx="360040" cy="360040"/>
          </a:xfrm>
          <a:prstGeom prst="rect">
            <a:avLst/>
          </a:prstGeom>
          <a:noFill/>
          <a:ln w="9525">
            <a:noFill/>
            <a:miter lim="800000"/>
            <a:headEnd/>
            <a:tailEnd/>
          </a:ln>
        </p:spPr>
      </p:pic>
      <p:cxnSp>
        <p:nvCxnSpPr>
          <p:cNvPr id="88" name="Connecteur droit 87"/>
          <p:cNvCxnSpPr/>
          <p:nvPr/>
        </p:nvCxnSpPr>
        <p:spPr>
          <a:xfrm>
            <a:off x="6876256" y="1203598"/>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 name="Connecteur droit 88"/>
          <p:cNvCxnSpPr/>
          <p:nvPr/>
        </p:nvCxnSpPr>
        <p:spPr>
          <a:xfrm>
            <a:off x="7559824" y="1203598"/>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0" name="Connecteur droit 89"/>
          <p:cNvCxnSpPr/>
          <p:nvPr/>
        </p:nvCxnSpPr>
        <p:spPr>
          <a:xfrm flipH="1">
            <a:off x="8244408" y="1203598"/>
            <a:ext cx="35496"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 name="Connecteur droit 90"/>
          <p:cNvCxnSpPr/>
          <p:nvPr/>
        </p:nvCxnSpPr>
        <p:spPr>
          <a:xfrm flipH="1">
            <a:off x="6839744" y="1779662"/>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flipH="1">
            <a:off x="6839744" y="1491630"/>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3" name="Rectangle 92"/>
          <p:cNvSpPr/>
          <p:nvPr/>
        </p:nvSpPr>
        <p:spPr>
          <a:xfrm>
            <a:off x="6876256" y="843558"/>
            <a:ext cx="68356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4" name="Rectangle 93"/>
          <p:cNvSpPr/>
          <p:nvPr/>
        </p:nvSpPr>
        <p:spPr>
          <a:xfrm>
            <a:off x="7559824" y="843558"/>
            <a:ext cx="72008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5" name="Rectangle 94"/>
          <p:cNvSpPr/>
          <p:nvPr/>
        </p:nvSpPr>
        <p:spPr>
          <a:xfrm>
            <a:off x="8279904" y="843558"/>
            <a:ext cx="72008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6" name="ZoneTexte 95"/>
          <p:cNvSpPr txBox="1"/>
          <p:nvPr/>
        </p:nvSpPr>
        <p:spPr>
          <a:xfrm>
            <a:off x="7055768" y="843558"/>
            <a:ext cx="288032" cy="369332"/>
          </a:xfrm>
          <a:prstGeom prst="rect">
            <a:avLst/>
          </a:prstGeom>
          <a:noFill/>
        </p:spPr>
        <p:txBody>
          <a:bodyPr wrap="square" rtlCol="0">
            <a:spAutoFit/>
          </a:bodyPr>
          <a:lstStyle/>
          <a:p>
            <a:r>
              <a:rPr lang="fr-FR" b="1" dirty="0"/>
              <a:t>A</a:t>
            </a:r>
          </a:p>
        </p:txBody>
      </p:sp>
      <p:sp>
        <p:nvSpPr>
          <p:cNvPr id="97" name="ZoneTexte 96"/>
          <p:cNvSpPr txBox="1"/>
          <p:nvPr/>
        </p:nvSpPr>
        <p:spPr>
          <a:xfrm>
            <a:off x="7775848" y="843558"/>
            <a:ext cx="288032" cy="369332"/>
          </a:xfrm>
          <a:prstGeom prst="rect">
            <a:avLst/>
          </a:prstGeom>
          <a:noFill/>
        </p:spPr>
        <p:txBody>
          <a:bodyPr wrap="square" rtlCol="0">
            <a:spAutoFit/>
          </a:bodyPr>
          <a:lstStyle/>
          <a:p>
            <a:r>
              <a:rPr lang="fr-FR" b="1" dirty="0"/>
              <a:t>B</a:t>
            </a:r>
          </a:p>
        </p:txBody>
      </p:sp>
      <p:sp>
        <p:nvSpPr>
          <p:cNvPr id="98" name="ZoneTexte 97"/>
          <p:cNvSpPr txBox="1"/>
          <p:nvPr/>
        </p:nvSpPr>
        <p:spPr>
          <a:xfrm>
            <a:off x="8495928" y="843558"/>
            <a:ext cx="288032" cy="369332"/>
          </a:xfrm>
          <a:prstGeom prst="rect">
            <a:avLst/>
          </a:prstGeom>
          <a:noFill/>
        </p:spPr>
        <p:txBody>
          <a:bodyPr wrap="square" rtlCol="0">
            <a:spAutoFit/>
          </a:bodyPr>
          <a:lstStyle/>
          <a:p>
            <a:r>
              <a:rPr lang="fr-FR" b="1" dirty="0"/>
              <a:t>C</a:t>
            </a:r>
          </a:p>
        </p:txBody>
      </p:sp>
      <p:sp>
        <p:nvSpPr>
          <p:cNvPr id="99" name="Rectangle 98"/>
          <p:cNvSpPr/>
          <p:nvPr/>
        </p:nvSpPr>
        <p:spPr>
          <a:xfrm>
            <a:off x="6156176" y="1203598"/>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0" name="Rectangle 99"/>
          <p:cNvSpPr/>
          <p:nvPr/>
        </p:nvSpPr>
        <p:spPr>
          <a:xfrm>
            <a:off x="6156176" y="1491630"/>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1" name="Rectangle 100"/>
          <p:cNvSpPr/>
          <p:nvPr/>
        </p:nvSpPr>
        <p:spPr>
          <a:xfrm>
            <a:off x="6156176" y="1779662"/>
            <a:ext cx="72008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2" name="ZoneTexte 101"/>
          <p:cNvSpPr txBox="1"/>
          <p:nvPr/>
        </p:nvSpPr>
        <p:spPr>
          <a:xfrm>
            <a:off x="6516216" y="1203598"/>
            <a:ext cx="288032" cy="338554"/>
          </a:xfrm>
          <a:prstGeom prst="rect">
            <a:avLst/>
          </a:prstGeom>
          <a:noFill/>
        </p:spPr>
        <p:txBody>
          <a:bodyPr wrap="square" rtlCol="0">
            <a:spAutoFit/>
          </a:bodyPr>
          <a:lstStyle/>
          <a:p>
            <a:r>
              <a:rPr lang="fr-FR" sz="1600" b="1" dirty="0"/>
              <a:t>1</a:t>
            </a:r>
          </a:p>
        </p:txBody>
      </p:sp>
      <p:sp>
        <p:nvSpPr>
          <p:cNvPr id="103" name="ZoneTexte 102"/>
          <p:cNvSpPr txBox="1"/>
          <p:nvPr/>
        </p:nvSpPr>
        <p:spPr>
          <a:xfrm>
            <a:off x="6516216" y="1491630"/>
            <a:ext cx="288032" cy="338554"/>
          </a:xfrm>
          <a:prstGeom prst="rect">
            <a:avLst/>
          </a:prstGeom>
          <a:noFill/>
        </p:spPr>
        <p:txBody>
          <a:bodyPr wrap="square" rtlCol="0">
            <a:spAutoFit/>
          </a:bodyPr>
          <a:lstStyle/>
          <a:p>
            <a:r>
              <a:rPr lang="fr-FR" sz="1600" b="1" dirty="0"/>
              <a:t>2</a:t>
            </a:r>
          </a:p>
        </p:txBody>
      </p:sp>
      <p:sp>
        <p:nvSpPr>
          <p:cNvPr id="104" name="ZoneTexte 103"/>
          <p:cNvSpPr txBox="1"/>
          <p:nvPr/>
        </p:nvSpPr>
        <p:spPr>
          <a:xfrm>
            <a:off x="6516216" y="1779662"/>
            <a:ext cx="288032" cy="338554"/>
          </a:xfrm>
          <a:prstGeom prst="rect">
            <a:avLst/>
          </a:prstGeom>
          <a:noFill/>
        </p:spPr>
        <p:txBody>
          <a:bodyPr wrap="square" rtlCol="0">
            <a:spAutoFit/>
          </a:bodyPr>
          <a:lstStyle/>
          <a:p>
            <a:r>
              <a:rPr lang="fr-FR" sz="1600" b="1" dirty="0"/>
              <a:t>3</a:t>
            </a:r>
          </a:p>
        </p:txBody>
      </p:sp>
      <p:cxnSp>
        <p:nvCxnSpPr>
          <p:cNvPr id="106" name="Connecteur droit 105"/>
          <p:cNvCxnSpPr/>
          <p:nvPr/>
        </p:nvCxnSpPr>
        <p:spPr>
          <a:xfrm>
            <a:off x="8964488" y="1275606"/>
            <a:ext cx="0" cy="7920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7" name="Connecteur droit 106"/>
          <p:cNvCxnSpPr/>
          <p:nvPr/>
        </p:nvCxnSpPr>
        <p:spPr>
          <a:xfrm flipH="1">
            <a:off x="6804248" y="2067694"/>
            <a:ext cx="212474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4" name="ZoneTexte 113"/>
          <p:cNvSpPr txBox="1"/>
          <p:nvPr/>
        </p:nvSpPr>
        <p:spPr>
          <a:xfrm>
            <a:off x="467544" y="3363838"/>
            <a:ext cx="6696744" cy="338554"/>
          </a:xfrm>
          <a:prstGeom prst="rect">
            <a:avLst/>
          </a:prstGeom>
          <a:solidFill>
            <a:schemeClr val="bg1"/>
          </a:solidFill>
          <a:ln>
            <a:noFill/>
          </a:ln>
          <a:effectLst>
            <a:outerShdw blurRad="50800" dist="38100" dir="2700000" algn="tl" rotWithShape="0">
              <a:prstClr val="black">
                <a:alpha val="40000"/>
              </a:prstClr>
            </a:outerShdw>
          </a:effectLst>
        </p:spPr>
        <p:txBody>
          <a:bodyPr wrap="square" rtlCol="0">
            <a:spAutoFit/>
          </a:bodyPr>
          <a:lstStyle/>
          <a:p>
            <a:r>
              <a:rPr lang="fr-FR" sz="1600" dirty="0"/>
              <a:t>=Si(</a:t>
            </a:r>
            <a:r>
              <a:rPr lang="fr-FR" sz="1600" b="1" dirty="0">
                <a:solidFill>
                  <a:srgbClr val="3366CC"/>
                </a:solidFill>
              </a:rPr>
              <a:t>ET(</a:t>
            </a:r>
            <a:r>
              <a:rPr lang="fr-FR" sz="1600" b="1" dirty="0">
                <a:solidFill>
                  <a:schemeClr val="accent5">
                    <a:lumMod val="75000"/>
                  </a:schemeClr>
                </a:solidFill>
              </a:rPr>
              <a:t>NBVAL(A1:B3)&gt;3;A1=‘’Anne’’;ESTNA(B1))</a:t>
            </a:r>
            <a:r>
              <a:rPr lang="fr-FR" sz="1600" dirty="0"/>
              <a:t>; </a:t>
            </a:r>
            <a:r>
              <a:rPr lang="fr-FR" sz="1600" b="1" dirty="0">
                <a:solidFill>
                  <a:schemeClr val="accent3">
                    <a:lumMod val="50000"/>
                  </a:schemeClr>
                </a:solidFill>
              </a:rPr>
              <a:t>’’OK’</a:t>
            </a:r>
            <a:r>
              <a:rPr lang="fr-FR" sz="1600" dirty="0"/>
              <a:t>’;</a:t>
            </a:r>
            <a:r>
              <a:rPr lang="fr-FR" sz="1600" dirty="0">
                <a:solidFill>
                  <a:srgbClr val="C00000"/>
                </a:solidFill>
              </a:rPr>
              <a:t>’’KO’’</a:t>
            </a:r>
            <a:r>
              <a:rPr lang="fr-FR" sz="1600" dirty="0"/>
              <a:t>)</a:t>
            </a:r>
          </a:p>
        </p:txBody>
      </p:sp>
      <p:sp>
        <p:nvSpPr>
          <p:cNvPr id="115" name="ZoneTexte 114"/>
          <p:cNvSpPr txBox="1"/>
          <p:nvPr/>
        </p:nvSpPr>
        <p:spPr>
          <a:xfrm>
            <a:off x="6876256" y="1191404"/>
            <a:ext cx="720080" cy="338554"/>
          </a:xfrm>
          <a:prstGeom prst="rect">
            <a:avLst/>
          </a:prstGeom>
          <a:noFill/>
        </p:spPr>
        <p:txBody>
          <a:bodyPr wrap="square" rtlCol="0">
            <a:spAutoFit/>
          </a:bodyPr>
          <a:lstStyle/>
          <a:p>
            <a:r>
              <a:rPr lang="fr-FR" sz="1600" dirty="0"/>
              <a:t>Anne</a:t>
            </a:r>
          </a:p>
        </p:txBody>
      </p:sp>
      <p:sp>
        <p:nvSpPr>
          <p:cNvPr id="116" name="ZoneTexte 115"/>
          <p:cNvSpPr txBox="1"/>
          <p:nvPr/>
        </p:nvSpPr>
        <p:spPr>
          <a:xfrm>
            <a:off x="7524328" y="1479436"/>
            <a:ext cx="720080" cy="338554"/>
          </a:xfrm>
          <a:prstGeom prst="rect">
            <a:avLst/>
          </a:prstGeom>
          <a:noFill/>
        </p:spPr>
        <p:txBody>
          <a:bodyPr wrap="square" rtlCol="0">
            <a:spAutoFit/>
          </a:bodyPr>
          <a:lstStyle/>
          <a:p>
            <a:pPr algn="r"/>
            <a:r>
              <a:rPr lang="fr-FR" sz="1600" dirty="0"/>
              <a:t>4</a:t>
            </a:r>
          </a:p>
        </p:txBody>
      </p:sp>
      <p:sp>
        <p:nvSpPr>
          <p:cNvPr id="117" name="ZoneTexte 116"/>
          <p:cNvSpPr txBox="1"/>
          <p:nvPr/>
        </p:nvSpPr>
        <p:spPr>
          <a:xfrm>
            <a:off x="6876256" y="1767468"/>
            <a:ext cx="720080" cy="338554"/>
          </a:xfrm>
          <a:prstGeom prst="rect">
            <a:avLst/>
          </a:prstGeom>
          <a:noFill/>
        </p:spPr>
        <p:txBody>
          <a:bodyPr wrap="square" rtlCol="0">
            <a:spAutoFit/>
          </a:bodyPr>
          <a:lstStyle/>
          <a:p>
            <a:pPr algn="r"/>
            <a:r>
              <a:rPr lang="fr-FR" sz="1600" dirty="0"/>
              <a:t>3</a:t>
            </a:r>
          </a:p>
        </p:txBody>
      </p:sp>
      <p:sp>
        <p:nvSpPr>
          <p:cNvPr id="123" name="ZoneTexte 122"/>
          <p:cNvSpPr txBox="1"/>
          <p:nvPr/>
        </p:nvSpPr>
        <p:spPr>
          <a:xfrm>
            <a:off x="7236296" y="3066514"/>
            <a:ext cx="864096" cy="369332"/>
          </a:xfrm>
          <a:prstGeom prst="rect">
            <a:avLst/>
          </a:prstGeom>
          <a:noFill/>
        </p:spPr>
        <p:txBody>
          <a:bodyPr wrap="square" rtlCol="0">
            <a:spAutoFit/>
          </a:bodyPr>
          <a:lstStyle/>
          <a:p>
            <a:r>
              <a:rPr lang="fr-FR" i="1" dirty="0">
                <a:solidFill>
                  <a:schemeClr val="tx2"/>
                </a:solidFill>
              </a:rPr>
              <a:t>Si Vrai</a:t>
            </a:r>
          </a:p>
        </p:txBody>
      </p:sp>
      <p:sp>
        <p:nvSpPr>
          <p:cNvPr id="124" name="ZoneTexte 123"/>
          <p:cNvSpPr txBox="1"/>
          <p:nvPr/>
        </p:nvSpPr>
        <p:spPr>
          <a:xfrm>
            <a:off x="8172400" y="3066514"/>
            <a:ext cx="864096" cy="369332"/>
          </a:xfrm>
          <a:prstGeom prst="rect">
            <a:avLst/>
          </a:prstGeom>
          <a:noFill/>
        </p:spPr>
        <p:txBody>
          <a:bodyPr wrap="square" rtlCol="0">
            <a:spAutoFit/>
          </a:bodyPr>
          <a:lstStyle/>
          <a:p>
            <a:r>
              <a:rPr lang="fr-FR" i="1" dirty="0">
                <a:solidFill>
                  <a:schemeClr val="tx2"/>
                </a:solidFill>
              </a:rPr>
              <a:t>Si Faux</a:t>
            </a:r>
          </a:p>
        </p:txBody>
      </p:sp>
      <p:sp>
        <p:nvSpPr>
          <p:cNvPr id="129" name="ZoneTexte 128"/>
          <p:cNvSpPr txBox="1"/>
          <p:nvPr/>
        </p:nvSpPr>
        <p:spPr>
          <a:xfrm>
            <a:off x="8172400" y="3601348"/>
            <a:ext cx="864096"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dirty="0"/>
              <a:t>KO</a:t>
            </a:r>
          </a:p>
        </p:txBody>
      </p:sp>
      <p:sp>
        <p:nvSpPr>
          <p:cNvPr id="135" name="ZoneTexte 134"/>
          <p:cNvSpPr txBox="1"/>
          <p:nvPr/>
        </p:nvSpPr>
        <p:spPr>
          <a:xfrm>
            <a:off x="7236296" y="4465444"/>
            <a:ext cx="864096"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dirty="0"/>
              <a:t>OK</a:t>
            </a:r>
          </a:p>
        </p:txBody>
      </p:sp>
      <p:sp>
        <p:nvSpPr>
          <p:cNvPr id="137" name="ZoneTexte 136"/>
          <p:cNvSpPr txBox="1"/>
          <p:nvPr/>
        </p:nvSpPr>
        <p:spPr>
          <a:xfrm>
            <a:off x="7236296" y="3601348"/>
            <a:ext cx="864096" cy="338554"/>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dirty="0"/>
              <a:t>OK</a:t>
            </a:r>
          </a:p>
        </p:txBody>
      </p:sp>
      <p:sp>
        <p:nvSpPr>
          <p:cNvPr id="138" name="ZoneTexte 137"/>
          <p:cNvSpPr txBox="1"/>
          <p:nvPr/>
        </p:nvSpPr>
        <p:spPr>
          <a:xfrm>
            <a:off x="8172400" y="4465444"/>
            <a:ext cx="864096" cy="338554"/>
          </a:xfrm>
          <a:prstGeom prst="rect">
            <a:avLst/>
          </a:prstGeom>
          <a:solidFill>
            <a:schemeClr val="bg1">
              <a:lumMod val="85000"/>
            </a:schemeClr>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dirty="0"/>
              <a:t>KO</a:t>
            </a:r>
          </a:p>
        </p:txBody>
      </p:sp>
      <p:sp>
        <p:nvSpPr>
          <p:cNvPr id="60" name="ZoneTexte 59"/>
          <p:cNvSpPr txBox="1"/>
          <p:nvPr/>
        </p:nvSpPr>
        <p:spPr>
          <a:xfrm>
            <a:off x="1187624" y="1122298"/>
            <a:ext cx="468052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AND(Valeur_logique1;[Valeur_logique2]; …)</a:t>
            </a:r>
          </a:p>
        </p:txBody>
      </p:sp>
      <p:sp>
        <p:nvSpPr>
          <p:cNvPr id="61" name="ZoneTexte 60"/>
          <p:cNvSpPr txBox="1"/>
          <p:nvPr/>
        </p:nvSpPr>
        <p:spPr>
          <a:xfrm>
            <a:off x="1187624" y="1563638"/>
            <a:ext cx="4824536" cy="369332"/>
          </a:xfrm>
          <a:prstGeom prst="rect">
            <a:avLst/>
          </a:prstGeom>
          <a:noFill/>
        </p:spPr>
        <p:txBody>
          <a:bodyPr wrap="square" rtlCol="0">
            <a:spAutoFit/>
          </a:bodyPr>
          <a:lstStyle/>
          <a:p>
            <a:r>
              <a:rPr lang="fr-FR" dirty="0"/>
              <a:t>Toutes les conditions doivent être réunies</a:t>
            </a:r>
          </a:p>
        </p:txBody>
      </p:sp>
      <p:sp>
        <p:nvSpPr>
          <p:cNvPr id="62" name="ZoneTexte 61"/>
          <p:cNvSpPr txBox="1"/>
          <p:nvPr/>
        </p:nvSpPr>
        <p:spPr>
          <a:xfrm>
            <a:off x="1187624" y="1947485"/>
            <a:ext cx="468052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OU(Valeur_logique1;[Valeur_logique2]; …)</a:t>
            </a:r>
          </a:p>
        </p:txBody>
      </p:sp>
      <p:pic>
        <p:nvPicPr>
          <p:cNvPr id="63" name="Image 62"/>
          <p:cNvPicPr/>
          <p:nvPr/>
        </p:nvPicPr>
        <p:blipFill>
          <a:blip r:embed="rId3" cstate="print"/>
          <a:srcRect/>
          <a:stretch>
            <a:fillRect/>
          </a:stretch>
        </p:blipFill>
        <p:spPr bwMode="auto">
          <a:xfrm>
            <a:off x="755576" y="1986394"/>
            <a:ext cx="360040" cy="432048"/>
          </a:xfrm>
          <a:prstGeom prst="rect">
            <a:avLst/>
          </a:prstGeom>
          <a:noFill/>
          <a:ln w="9525">
            <a:noFill/>
            <a:miter lim="800000"/>
            <a:headEnd/>
            <a:tailEnd/>
          </a:ln>
        </p:spPr>
      </p:pic>
      <p:pic>
        <p:nvPicPr>
          <p:cNvPr id="64" name="Image 63"/>
          <p:cNvPicPr/>
          <p:nvPr/>
        </p:nvPicPr>
        <p:blipFill>
          <a:blip r:embed="rId4" cstate="print"/>
          <a:srcRect/>
          <a:stretch>
            <a:fillRect/>
          </a:stretch>
        </p:blipFill>
        <p:spPr bwMode="auto">
          <a:xfrm>
            <a:off x="395536" y="2058402"/>
            <a:ext cx="360040" cy="360040"/>
          </a:xfrm>
          <a:prstGeom prst="rect">
            <a:avLst/>
          </a:prstGeom>
          <a:noFill/>
          <a:ln w="9525">
            <a:noFill/>
            <a:miter lim="800000"/>
            <a:headEnd/>
            <a:tailEnd/>
          </a:ln>
        </p:spPr>
      </p:pic>
      <p:pic>
        <p:nvPicPr>
          <p:cNvPr id="65" name="Image 64"/>
          <p:cNvPicPr/>
          <p:nvPr/>
        </p:nvPicPr>
        <p:blipFill>
          <a:blip r:embed="rId5" cstate="print"/>
          <a:srcRect/>
          <a:stretch>
            <a:fillRect/>
          </a:stretch>
        </p:blipFill>
        <p:spPr bwMode="auto">
          <a:xfrm>
            <a:off x="755576" y="2562458"/>
            <a:ext cx="360040" cy="360040"/>
          </a:xfrm>
          <a:prstGeom prst="rect">
            <a:avLst/>
          </a:prstGeom>
          <a:noFill/>
          <a:ln w="9525">
            <a:noFill/>
            <a:miter lim="800000"/>
            <a:headEnd/>
            <a:tailEnd/>
          </a:ln>
        </p:spPr>
      </p:pic>
      <p:sp>
        <p:nvSpPr>
          <p:cNvPr id="66" name="ZoneTexte 65"/>
          <p:cNvSpPr txBox="1"/>
          <p:nvPr/>
        </p:nvSpPr>
        <p:spPr>
          <a:xfrm>
            <a:off x="1187624" y="2490450"/>
            <a:ext cx="468052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OR(Valeur_logique1;[Valeur_logique2]; …)</a:t>
            </a:r>
          </a:p>
        </p:txBody>
      </p:sp>
      <p:sp>
        <p:nvSpPr>
          <p:cNvPr id="67" name="ZoneTexte 66"/>
          <p:cNvSpPr txBox="1"/>
          <p:nvPr/>
        </p:nvSpPr>
        <p:spPr>
          <a:xfrm>
            <a:off x="1187624" y="2931790"/>
            <a:ext cx="4824536" cy="369332"/>
          </a:xfrm>
          <a:prstGeom prst="rect">
            <a:avLst/>
          </a:prstGeom>
          <a:noFill/>
        </p:spPr>
        <p:txBody>
          <a:bodyPr wrap="square" rtlCol="0">
            <a:spAutoFit/>
          </a:bodyPr>
          <a:lstStyle/>
          <a:p>
            <a:r>
              <a:rPr lang="fr-FR" dirty="0"/>
              <a:t>Au moins une condition doit être réalisée</a:t>
            </a:r>
          </a:p>
        </p:txBody>
      </p:sp>
      <p:sp>
        <p:nvSpPr>
          <p:cNvPr id="68" name="ZoneTexte 67"/>
          <p:cNvSpPr txBox="1"/>
          <p:nvPr/>
        </p:nvSpPr>
        <p:spPr>
          <a:xfrm>
            <a:off x="467544" y="3745364"/>
            <a:ext cx="6696744" cy="338554"/>
          </a:xfrm>
          <a:prstGeom prst="rect">
            <a:avLst/>
          </a:prstGeom>
          <a:solidFill>
            <a:schemeClr val="bg1"/>
          </a:solidFill>
          <a:ln>
            <a:noFill/>
          </a:ln>
          <a:effectLst>
            <a:outerShdw blurRad="50800" dist="38100" dir="2700000" algn="tl" rotWithShape="0">
              <a:prstClr val="black">
                <a:alpha val="40000"/>
              </a:prstClr>
            </a:outerShdw>
          </a:effectLst>
        </p:spPr>
        <p:txBody>
          <a:bodyPr wrap="square" rtlCol="0">
            <a:spAutoFit/>
          </a:bodyPr>
          <a:lstStyle/>
          <a:p>
            <a:r>
              <a:rPr lang="fr-FR" sz="1600" dirty="0"/>
              <a:t>=IF(</a:t>
            </a:r>
            <a:r>
              <a:rPr lang="fr-FR" sz="1600" b="1" dirty="0">
                <a:solidFill>
                  <a:srgbClr val="3366CC"/>
                </a:solidFill>
              </a:rPr>
              <a:t>AND(</a:t>
            </a:r>
            <a:r>
              <a:rPr lang="fr-FR" sz="1600" b="1" dirty="0">
                <a:solidFill>
                  <a:schemeClr val="accent5">
                    <a:lumMod val="75000"/>
                  </a:schemeClr>
                </a:solidFill>
              </a:rPr>
              <a:t>COUNTA(A1:B3)&gt;3;A1=‘’Anne’’;ISNA(B1))</a:t>
            </a:r>
            <a:r>
              <a:rPr lang="fr-FR" sz="1600" dirty="0"/>
              <a:t>; </a:t>
            </a:r>
            <a:r>
              <a:rPr lang="fr-FR" sz="1600" b="1" dirty="0">
                <a:solidFill>
                  <a:schemeClr val="accent3">
                    <a:lumMod val="50000"/>
                  </a:schemeClr>
                </a:solidFill>
              </a:rPr>
              <a:t>’’OK’</a:t>
            </a:r>
            <a:r>
              <a:rPr lang="fr-FR" sz="1600" dirty="0"/>
              <a:t>’;</a:t>
            </a:r>
            <a:r>
              <a:rPr lang="fr-FR" sz="1600" dirty="0">
                <a:solidFill>
                  <a:srgbClr val="C00000"/>
                </a:solidFill>
              </a:rPr>
              <a:t>’’KO’’</a:t>
            </a:r>
            <a:r>
              <a:rPr lang="fr-FR" sz="1600" dirty="0"/>
              <a:t>)</a:t>
            </a:r>
          </a:p>
        </p:txBody>
      </p:sp>
      <p:sp>
        <p:nvSpPr>
          <p:cNvPr id="69" name="ZoneTexte 68"/>
          <p:cNvSpPr txBox="1"/>
          <p:nvPr/>
        </p:nvSpPr>
        <p:spPr>
          <a:xfrm>
            <a:off x="467544" y="4227934"/>
            <a:ext cx="6696744" cy="338554"/>
          </a:xfrm>
          <a:prstGeom prst="rect">
            <a:avLst/>
          </a:prstGeom>
          <a:solidFill>
            <a:schemeClr val="bg1"/>
          </a:solidFill>
          <a:ln>
            <a:noFill/>
          </a:ln>
          <a:effectLst>
            <a:outerShdw blurRad="50800" dist="38100" dir="2700000" algn="tl" rotWithShape="0">
              <a:prstClr val="black">
                <a:alpha val="40000"/>
              </a:prstClr>
            </a:outerShdw>
          </a:effectLst>
        </p:spPr>
        <p:txBody>
          <a:bodyPr wrap="square" rtlCol="0">
            <a:spAutoFit/>
          </a:bodyPr>
          <a:lstStyle/>
          <a:p>
            <a:r>
              <a:rPr lang="fr-FR" sz="1600" dirty="0"/>
              <a:t>=Si(</a:t>
            </a:r>
            <a:r>
              <a:rPr lang="fr-FR" sz="1600" b="1" dirty="0">
                <a:solidFill>
                  <a:srgbClr val="3366CC"/>
                </a:solidFill>
              </a:rPr>
              <a:t>OU(</a:t>
            </a:r>
            <a:r>
              <a:rPr lang="fr-FR" sz="1600" b="1" dirty="0">
                <a:solidFill>
                  <a:schemeClr val="accent5">
                    <a:lumMod val="75000"/>
                  </a:schemeClr>
                </a:solidFill>
              </a:rPr>
              <a:t>NBVAL(A1:B3)&gt;3;A1=‘’Anne’’;ESTNA(B1))</a:t>
            </a:r>
            <a:r>
              <a:rPr lang="fr-FR" sz="1600" dirty="0"/>
              <a:t>; </a:t>
            </a:r>
            <a:r>
              <a:rPr lang="fr-FR" sz="1600" b="1" dirty="0">
                <a:solidFill>
                  <a:schemeClr val="accent3">
                    <a:lumMod val="50000"/>
                  </a:schemeClr>
                </a:solidFill>
              </a:rPr>
              <a:t>’’OK’</a:t>
            </a:r>
            <a:r>
              <a:rPr lang="fr-FR" sz="1600" dirty="0"/>
              <a:t>’;</a:t>
            </a:r>
            <a:r>
              <a:rPr lang="fr-FR" sz="1600" dirty="0">
                <a:solidFill>
                  <a:srgbClr val="C00000"/>
                </a:solidFill>
              </a:rPr>
              <a:t>’’KO’’</a:t>
            </a:r>
            <a:r>
              <a:rPr lang="fr-FR" sz="1600" dirty="0"/>
              <a:t>)</a:t>
            </a:r>
          </a:p>
        </p:txBody>
      </p:sp>
      <p:sp>
        <p:nvSpPr>
          <p:cNvPr id="70" name="ZoneTexte 69"/>
          <p:cNvSpPr txBox="1"/>
          <p:nvPr/>
        </p:nvSpPr>
        <p:spPr>
          <a:xfrm>
            <a:off x="467544" y="4609460"/>
            <a:ext cx="6696744" cy="338554"/>
          </a:xfrm>
          <a:prstGeom prst="rect">
            <a:avLst/>
          </a:prstGeom>
          <a:solidFill>
            <a:schemeClr val="bg1"/>
          </a:solidFill>
          <a:ln>
            <a:noFill/>
          </a:ln>
          <a:effectLst>
            <a:outerShdw blurRad="50800" dist="38100" dir="2700000" algn="tl" rotWithShape="0">
              <a:prstClr val="black">
                <a:alpha val="40000"/>
              </a:prstClr>
            </a:outerShdw>
          </a:effectLst>
        </p:spPr>
        <p:txBody>
          <a:bodyPr wrap="square" rtlCol="0">
            <a:spAutoFit/>
          </a:bodyPr>
          <a:lstStyle/>
          <a:p>
            <a:r>
              <a:rPr lang="fr-FR" sz="1600" dirty="0"/>
              <a:t>=IF(</a:t>
            </a:r>
            <a:r>
              <a:rPr lang="fr-FR" sz="1600" b="1" dirty="0">
                <a:solidFill>
                  <a:srgbClr val="3366CC"/>
                </a:solidFill>
              </a:rPr>
              <a:t>OR(</a:t>
            </a:r>
            <a:r>
              <a:rPr lang="fr-FR" sz="1600" b="1" dirty="0">
                <a:solidFill>
                  <a:schemeClr val="accent5">
                    <a:lumMod val="75000"/>
                  </a:schemeClr>
                </a:solidFill>
              </a:rPr>
              <a:t>COUNTA(A1:B3)&gt;3;A1=‘’Anne’’;ISNA(B1))</a:t>
            </a:r>
            <a:r>
              <a:rPr lang="fr-FR" sz="1600" dirty="0"/>
              <a:t>; </a:t>
            </a:r>
            <a:r>
              <a:rPr lang="fr-FR" sz="1600" b="1" dirty="0">
                <a:solidFill>
                  <a:schemeClr val="accent3">
                    <a:lumMod val="50000"/>
                  </a:schemeClr>
                </a:solidFill>
              </a:rPr>
              <a:t>’’OK’</a:t>
            </a:r>
            <a:r>
              <a:rPr lang="fr-FR" sz="1600" dirty="0"/>
              <a:t>’;</a:t>
            </a:r>
            <a:r>
              <a:rPr lang="fr-FR" sz="1600" dirty="0">
                <a:solidFill>
                  <a:srgbClr val="C00000"/>
                </a:solidFill>
              </a:rPr>
              <a:t>’’KO’’</a:t>
            </a:r>
            <a:r>
              <a:rPr lang="fr-FR" sz="1600" dirty="0"/>
              <a:t>)</a:t>
            </a:r>
          </a:p>
        </p:txBody>
      </p:sp>
      <p:sp>
        <p:nvSpPr>
          <p:cNvPr id="50" name="ZoneTexte 49"/>
          <p:cNvSpPr txBox="1"/>
          <p:nvPr/>
        </p:nvSpPr>
        <p:spPr>
          <a:xfrm>
            <a:off x="4355976" y="2274426"/>
            <a:ext cx="792088"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TRUE</a:t>
            </a:r>
          </a:p>
        </p:txBody>
      </p:sp>
      <p:sp>
        <p:nvSpPr>
          <p:cNvPr id="51" name="ZoneTexte 50"/>
          <p:cNvSpPr txBox="1"/>
          <p:nvPr/>
        </p:nvSpPr>
        <p:spPr>
          <a:xfrm>
            <a:off x="5220072" y="2274426"/>
            <a:ext cx="792088"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FALSE</a:t>
            </a:r>
          </a:p>
        </p:txBody>
      </p:sp>
      <p:sp>
        <p:nvSpPr>
          <p:cNvPr id="52" name="ZoneTexte 51"/>
          <p:cNvSpPr txBox="1"/>
          <p:nvPr/>
        </p:nvSpPr>
        <p:spPr>
          <a:xfrm>
            <a:off x="4355976" y="915566"/>
            <a:ext cx="792088"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VRAI</a:t>
            </a:r>
          </a:p>
        </p:txBody>
      </p:sp>
      <p:sp>
        <p:nvSpPr>
          <p:cNvPr id="53" name="ZoneTexte 52"/>
          <p:cNvSpPr txBox="1"/>
          <p:nvPr/>
        </p:nvSpPr>
        <p:spPr>
          <a:xfrm>
            <a:off x="5220072" y="915566"/>
            <a:ext cx="792088" cy="369332"/>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dirty="0"/>
              <a:t>FAUX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8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90"/>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91"/>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92"/>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93"/>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9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9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9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9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9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99"/>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0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0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0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03"/>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04"/>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06"/>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07"/>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15"/>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16"/>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1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14"/>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68"/>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23"/>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24"/>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37"/>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29"/>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69"/>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70"/>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135"/>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93" grpId="0" animBg="1"/>
      <p:bldP spid="94" grpId="0" animBg="1"/>
      <p:bldP spid="95" grpId="0" animBg="1"/>
      <p:bldP spid="96" grpId="0"/>
      <p:bldP spid="97" grpId="0"/>
      <p:bldP spid="98" grpId="0"/>
      <p:bldP spid="99" grpId="0" animBg="1"/>
      <p:bldP spid="100" grpId="0" animBg="1"/>
      <p:bldP spid="101" grpId="0" animBg="1"/>
      <p:bldP spid="102" grpId="0"/>
      <p:bldP spid="103" grpId="0"/>
      <p:bldP spid="104" grpId="0"/>
      <p:bldP spid="114" grpId="0" animBg="1"/>
      <p:bldP spid="115" grpId="0"/>
      <p:bldP spid="116" grpId="0"/>
      <p:bldP spid="117" grpId="0"/>
      <p:bldP spid="123" grpId="0"/>
      <p:bldP spid="124" grpId="0"/>
      <p:bldP spid="129" grpId="0" animBg="1"/>
      <p:bldP spid="135" grpId="0" animBg="1"/>
      <p:bldP spid="137" grpId="0" animBg="1"/>
      <p:bldP spid="138" grpId="0" animBg="1"/>
      <p:bldP spid="60" grpId="0" animBg="1"/>
      <p:bldP spid="61" grpId="0"/>
      <p:bldP spid="62" grpId="0" animBg="1"/>
      <p:bldP spid="66" grpId="0" animBg="1"/>
      <p:bldP spid="67" grpId="0"/>
      <p:bldP spid="68" grpId="0" animBg="1"/>
      <p:bldP spid="69" grpId="0" animBg="1"/>
      <p:bldP spid="70" grpId="0" animBg="1"/>
      <p:bldP spid="50" grpId="0" animBg="1"/>
      <p:bldP spid="51" grpId="0" animBg="1"/>
      <p:bldP spid="52" grpId="0" animBg="1"/>
      <p:bldP spid="5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Rectangle 156"/>
          <p:cNvSpPr/>
          <p:nvPr/>
        </p:nvSpPr>
        <p:spPr>
          <a:xfrm rot="16200000">
            <a:off x="4175956" y="3133297"/>
            <a:ext cx="1080120" cy="432048"/>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1" name="Rectangle 160"/>
          <p:cNvSpPr/>
          <p:nvPr/>
        </p:nvSpPr>
        <p:spPr>
          <a:xfrm rot="16200000">
            <a:off x="4680012" y="3133297"/>
            <a:ext cx="1080120" cy="432048"/>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3" name="Rectangle 162"/>
          <p:cNvSpPr/>
          <p:nvPr/>
        </p:nvSpPr>
        <p:spPr>
          <a:xfrm rot="16200000">
            <a:off x="5184068" y="3133298"/>
            <a:ext cx="1080120" cy="43204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4" name="Rectangle 163"/>
          <p:cNvSpPr/>
          <p:nvPr/>
        </p:nvSpPr>
        <p:spPr>
          <a:xfrm rot="16200000">
            <a:off x="5688124" y="3133298"/>
            <a:ext cx="1080120" cy="43204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5" name="Rectangle 164"/>
          <p:cNvSpPr/>
          <p:nvPr/>
        </p:nvSpPr>
        <p:spPr>
          <a:xfrm rot="16200000">
            <a:off x="6192180" y="3133297"/>
            <a:ext cx="1080120" cy="43204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6" name="Rectangle 165"/>
          <p:cNvSpPr/>
          <p:nvPr/>
        </p:nvSpPr>
        <p:spPr>
          <a:xfrm rot="16200000">
            <a:off x="6696236" y="3133297"/>
            <a:ext cx="1080120" cy="43204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7" name="Rectangle 166"/>
          <p:cNvSpPr/>
          <p:nvPr/>
        </p:nvSpPr>
        <p:spPr>
          <a:xfrm rot="16200000">
            <a:off x="7200292" y="3133297"/>
            <a:ext cx="1080120" cy="432048"/>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22"/>
          <p:cNvSpPr/>
          <p:nvPr/>
        </p:nvSpPr>
        <p:spPr>
          <a:xfrm>
            <a:off x="0" y="339502"/>
            <a:ext cx="6588224" cy="14401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Formule conditionnelle (sur index)</a:t>
            </a:r>
          </a:p>
          <a:p>
            <a:r>
              <a:rPr lang="fr-FR" sz="1400" dirty="0">
                <a:latin typeface="Arial Black" pitchFamily="34" charset="0"/>
              </a:rPr>
              <a:t>Principes</a:t>
            </a:r>
          </a:p>
        </p:txBody>
      </p:sp>
      <p:sp>
        <p:nvSpPr>
          <p:cNvPr id="25" name="ZoneTexte 2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3</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3a</a:t>
            </a:r>
            <a:endParaRPr lang="fr-FR" sz="2800" dirty="0">
              <a:solidFill>
                <a:schemeClr val="tx2"/>
              </a:solidFill>
              <a:latin typeface="Arial Black" pitchFamily="34" charset="0"/>
            </a:endParaRPr>
          </a:p>
        </p:txBody>
      </p:sp>
      <p:cxnSp>
        <p:nvCxnSpPr>
          <p:cNvPr id="27" name="Connecteur droit 26"/>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1187624" y="930081"/>
            <a:ext cx="468052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CHOISIR(</a:t>
            </a:r>
            <a:r>
              <a:rPr lang="fr-FR" b="1" dirty="0">
                <a:solidFill>
                  <a:srgbClr val="3366CC"/>
                </a:solidFill>
              </a:rPr>
              <a:t>no_index</a:t>
            </a:r>
            <a:r>
              <a:rPr lang="fr-FR" b="1" dirty="0"/>
              <a:t>;Valeur1;[Valeur2]; …)</a:t>
            </a:r>
          </a:p>
        </p:txBody>
      </p:sp>
      <p:pic>
        <p:nvPicPr>
          <p:cNvPr id="19" name="Image 18"/>
          <p:cNvPicPr/>
          <p:nvPr/>
        </p:nvPicPr>
        <p:blipFill>
          <a:blip r:embed="rId3" cstate="print">
            <a:clrChange>
              <a:clrFrom>
                <a:srgbClr val="FEF9FB"/>
              </a:clrFrom>
              <a:clrTo>
                <a:srgbClr val="FEF9FB">
                  <a:alpha val="0"/>
                </a:srgbClr>
              </a:clrTo>
            </a:clrChange>
          </a:blip>
          <a:srcRect/>
          <a:stretch>
            <a:fillRect/>
          </a:stretch>
        </p:blipFill>
        <p:spPr bwMode="auto">
          <a:xfrm>
            <a:off x="755576" y="1002089"/>
            <a:ext cx="360040" cy="432048"/>
          </a:xfrm>
          <a:prstGeom prst="rect">
            <a:avLst/>
          </a:prstGeom>
          <a:noFill/>
          <a:ln w="9525">
            <a:noFill/>
            <a:miter lim="800000"/>
            <a:headEnd/>
            <a:tailEnd/>
          </a:ln>
        </p:spPr>
      </p:pic>
      <p:pic>
        <p:nvPicPr>
          <p:cNvPr id="20" name="Image 19"/>
          <p:cNvPicPr/>
          <p:nvPr/>
        </p:nvPicPr>
        <p:blipFill>
          <a:blip r:embed="rId4" cstate="print"/>
          <a:srcRect/>
          <a:stretch>
            <a:fillRect/>
          </a:stretch>
        </p:blipFill>
        <p:spPr bwMode="auto">
          <a:xfrm>
            <a:off x="395536" y="1040998"/>
            <a:ext cx="360040" cy="360040"/>
          </a:xfrm>
          <a:prstGeom prst="rect">
            <a:avLst/>
          </a:prstGeom>
          <a:noFill/>
          <a:ln w="9525">
            <a:noFill/>
            <a:miter lim="800000"/>
            <a:headEnd/>
            <a:tailEnd/>
          </a:ln>
        </p:spPr>
      </p:pic>
      <p:pic>
        <p:nvPicPr>
          <p:cNvPr id="22" name="Image 21"/>
          <p:cNvPicPr/>
          <p:nvPr/>
        </p:nvPicPr>
        <p:blipFill>
          <a:blip r:embed="rId5" cstate="print"/>
          <a:srcRect/>
          <a:stretch>
            <a:fillRect/>
          </a:stretch>
        </p:blipFill>
        <p:spPr bwMode="auto">
          <a:xfrm>
            <a:off x="755576" y="1545054"/>
            <a:ext cx="360040" cy="360040"/>
          </a:xfrm>
          <a:prstGeom prst="rect">
            <a:avLst/>
          </a:prstGeom>
          <a:noFill/>
          <a:ln w="9525">
            <a:noFill/>
            <a:miter lim="800000"/>
            <a:headEnd/>
            <a:tailEnd/>
          </a:ln>
        </p:spPr>
      </p:pic>
      <p:sp>
        <p:nvSpPr>
          <p:cNvPr id="60" name="ZoneTexte 59"/>
          <p:cNvSpPr txBox="1"/>
          <p:nvPr/>
        </p:nvSpPr>
        <p:spPr>
          <a:xfrm>
            <a:off x="1187624" y="1473046"/>
            <a:ext cx="468052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CHOOSE(</a:t>
            </a:r>
            <a:r>
              <a:rPr lang="fr-FR" b="1" dirty="0" err="1">
                <a:solidFill>
                  <a:srgbClr val="3366CC"/>
                </a:solidFill>
              </a:rPr>
              <a:t>index</a:t>
            </a:r>
            <a:r>
              <a:rPr lang="fr-FR" b="1" dirty="0" err="1"/>
              <a:t>;choix1</a:t>
            </a:r>
            <a:r>
              <a:rPr lang="fr-FR" b="1" dirty="0"/>
              <a:t>;[choix2]; …)</a:t>
            </a:r>
          </a:p>
        </p:txBody>
      </p:sp>
      <p:sp>
        <p:nvSpPr>
          <p:cNvPr id="61" name="ZoneTexte 60"/>
          <p:cNvSpPr txBox="1"/>
          <p:nvPr/>
        </p:nvSpPr>
        <p:spPr>
          <a:xfrm>
            <a:off x="1187624" y="1914386"/>
            <a:ext cx="4824536" cy="369332"/>
          </a:xfrm>
          <a:prstGeom prst="rect">
            <a:avLst/>
          </a:prstGeom>
          <a:noFill/>
        </p:spPr>
        <p:txBody>
          <a:bodyPr wrap="square" rtlCol="0">
            <a:spAutoFit/>
          </a:bodyPr>
          <a:lstStyle/>
          <a:p>
            <a:r>
              <a:rPr lang="fr-FR" dirty="0"/>
              <a:t>L’index est un nombre entier positif</a:t>
            </a:r>
          </a:p>
        </p:txBody>
      </p:sp>
      <p:cxnSp>
        <p:nvCxnSpPr>
          <p:cNvPr id="87" name="Connecteur droit 86"/>
          <p:cNvCxnSpPr/>
          <p:nvPr/>
        </p:nvCxnSpPr>
        <p:spPr>
          <a:xfrm flipH="1">
            <a:off x="827584" y="3334802"/>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 name="Connecteur droit 104"/>
          <p:cNvCxnSpPr/>
          <p:nvPr/>
        </p:nvCxnSpPr>
        <p:spPr>
          <a:xfrm flipH="1">
            <a:off x="827584" y="3046770"/>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8" name="Rectangle 107"/>
          <p:cNvSpPr/>
          <p:nvPr/>
        </p:nvSpPr>
        <p:spPr>
          <a:xfrm>
            <a:off x="899592" y="2706474"/>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9" name="Rectangle 108"/>
          <p:cNvSpPr/>
          <p:nvPr/>
        </p:nvSpPr>
        <p:spPr>
          <a:xfrm>
            <a:off x="2051720" y="2706474"/>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10" name="ZoneTexte 109"/>
          <p:cNvSpPr txBox="1"/>
          <p:nvPr/>
        </p:nvSpPr>
        <p:spPr>
          <a:xfrm>
            <a:off x="1403648" y="2706474"/>
            <a:ext cx="288032" cy="369332"/>
          </a:xfrm>
          <a:prstGeom prst="rect">
            <a:avLst/>
          </a:prstGeom>
          <a:noFill/>
        </p:spPr>
        <p:txBody>
          <a:bodyPr wrap="square" rtlCol="0">
            <a:spAutoFit/>
          </a:bodyPr>
          <a:lstStyle/>
          <a:p>
            <a:r>
              <a:rPr lang="fr-FR" b="1" dirty="0"/>
              <a:t>E</a:t>
            </a:r>
          </a:p>
        </p:txBody>
      </p:sp>
      <p:sp>
        <p:nvSpPr>
          <p:cNvPr id="111" name="ZoneTexte 110"/>
          <p:cNvSpPr txBox="1"/>
          <p:nvPr/>
        </p:nvSpPr>
        <p:spPr>
          <a:xfrm>
            <a:off x="2483768" y="2706474"/>
            <a:ext cx="288032" cy="369332"/>
          </a:xfrm>
          <a:prstGeom prst="rect">
            <a:avLst/>
          </a:prstGeom>
          <a:noFill/>
        </p:spPr>
        <p:txBody>
          <a:bodyPr wrap="square" rtlCol="0">
            <a:spAutoFit/>
          </a:bodyPr>
          <a:lstStyle/>
          <a:p>
            <a:r>
              <a:rPr lang="fr-FR" b="1" dirty="0"/>
              <a:t>F</a:t>
            </a:r>
          </a:p>
        </p:txBody>
      </p:sp>
      <p:sp>
        <p:nvSpPr>
          <p:cNvPr id="120" name="ZoneTexte 119"/>
          <p:cNvSpPr txBox="1"/>
          <p:nvPr/>
        </p:nvSpPr>
        <p:spPr>
          <a:xfrm>
            <a:off x="899592" y="3334802"/>
            <a:ext cx="1152128" cy="338554"/>
          </a:xfrm>
          <a:prstGeom prst="rect">
            <a:avLst/>
          </a:prstGeom>
          <a:noFill/>
        </p:spPr>
        <p:txBody>
          <a:bodyPr wrap="square" rtlCol="0">
            <a:spAutoFit/>
          </a:bodyPr>
          <a:lstStyle/>
          <a:p>
            <a:pPr algn="r"/>
            <a:r>
              <a:rPr lang="fr-FR" sz="1600" dirty="0"/>
              <a:t>Guy TOON</a:t>
            </a:r>
          </a:p>
        </p:txBody>
      </p:sp>
      <p:sp>
        <p:nvSpPr>
          <p:cNvPr id="121" name="ZoneTexte 120"/>
          <p:cNvSpPr txBox="1"/>
          <p:nvPr/>
        </p:nvSpPr>
        <p:spPr>
          <a:xfrm>
            <a:off x="899592" y="3046770"/>
            <a:ext cx="1152128" cy="307777"/>
          </a:xfrm>
          <a:prstGeom prst="rect">
            <a:avLst/>
          </a:prstGeom>
          <a:noFill/>
        </p:spPr>
        <p:txBody>
          <a:bodyPr wrap="square" rtlCol="0">
            <a:spAutoFit/>
          </a:bodyPr>
          <a:lstStyle/>
          <a:p>
            <a:pPr algn="r"/>
            <a:r>
              <a:rPr lang="fr-FR" sz="1400" b="1" dirty="0"/>
              <a:t>Client</a:t>
            </a:r>
          </a:p>
        </p:txBody>
      </p:sp>
      <p:sp>
        <p:nvSpPr>
          <p:cNvPr id="122" name="ZoneTexte 121"/>
          <p:cNvSpPr txBox="1"/>
          <p:nvPr/>
        </p:nvSpPr>
        <p:spPr>
          <a:xfrm>
            <a:off x="2051720" y="3046770"/>
            <a:ext cx="1080120" cy="307777"/>
          </a:xfrm>
          <a:prstGeom prst="rect">
            <a:avLst/>
          </a:prstGeom>
          <a:noFill/>
        </p:spPr>
        <p:txBody>
          <a:bodyPr wrap="square" rtlCol="0">
            <a:spAutoFit/>
          </a:bodyPr>
          <a:lstStyle/>
          <a:p>
            <a:r>
              <a:rPr lang="fr-FR" sz="1400" b="1" dirty="0"/>
              <a:t>Ancienneté</a:t>
            </a:r>
          </a:p>
        </p:txBody>
      </p:sp>
      <p:sp>
        <p:nvSpPr>
          <p:cNvPr id="125" name="ZoneTexte 124"/>
          <p:cNvSpPr txBox="1"/>
          <p:nvPr/>
        </p:nvSpPr>
        <p:spPr>
          <a:xfrm>
            <a:off x="3347864" y="2881268"/>
            <a:ext cx="5472608" cy="338554"/>
          </a:xfrm>
          <a:prstGeom prst="rect">
            <a:avLst/>
          </a:prstGeom>
          <a:noFill/>
        </p:spPr>
        <p:txBody>
          <a:bodyPr wrap="square" rtlCol="0">
            <a:spAutoFit/>
          </a:bodyPr>
          <a:lstStyle/>
          <a:p>
            <a:r>
              <a:rPr lang="fr-FR" sz="1600" dirty="0"/>
              <a:t>=CHOISIR(</a:t>
            </a:r>
            <a:r>
              <a:rPr lang="fr-FR" sz="1600" b="1" dirty="0">
                <a:solidFill>
                  <a:srgbClr val="3366CC"/>
                </a:solidFill>
              </a:rPr>
              <a:t>F2</a:t>
            </a:r>
            <a:r>
              <a:rPr lang="fr-FR" sz="1600" dirty="0"/>
              <a:t>;</a:t>
            </a:r>
            <a:r>
              <a:rPr lang="fr-FR" sz="1600" b="1" dirty="0">
                <a:solidFill>
                  <a:schemeClr val="accent3">
                    <a:lumMod val="50000"/>
                  </a:schemeClr>
                </a:solidFill>
              </a:rPr>
              <a:t>$B$2;$B$2</a:t>
            </a:r>
            <a:r>
              <a:rPr lang="fr-FR" sz="1600" b="1" dirty="0">
                <a:solidFill>
                  <a:schemeClr val="accent4">
                    <a:lumMod val="50000"/>
                  </a:schemeClr>
                </a:solidFill>
              </a:rPr>
              <a:t>;$B$3;$B$3</a:t>
            </a:r>
            <a:r>
              <a:rPr lang="fr-FR" sz="1600" b="1" dirty="0">
                <a:solidFill>
                  <a:schemeClr val="accent2">
                    <a:lumMod val="50000"/>
                  </a:schemeClr>
                </a:solidFill>
              </a:rPr>
              <a:t>;$B$4;$B$4</a:t>
            </a:r>
            <a:r>
              <a:rPr lang="fr-FR" sz="1600" b="1" dirty="0">
                <a:solidFill>
                  <a:schemeClr val="accent6">
                    <a:lumMod val="50000"/>
                  </a:schemeClr>
                </a:solidFill>
              </a:rPr>
              <a:t>;$B$5</a:t>
            </a:r>
            <a:r>
              <a:rPr lang="fr-FR" sz="1600" dirty="0"/>
              <a:t>)</a:t>
            </a:r>
          </a:p>
        </p:txBody>
      </p:sp>
      <p:cxnSp>
        <p:nvCxnSpPr>
          <p:cNvPr id="132" name="Connecteur droit 131"/>
          <p:cNvCxnSpPr/>
          <p:nvPr/>
        </p:nvCxnSpPr>
        <p:spPr>
          <a:xfrm>
            <a:off x="791072" y="3118778"/>
            <a:ext cx="0" cy="50405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4" name="Connecteur droit 133"/>
          <p:cNvCxnSpPr/>
          <p:nvPr/>
        </p:nvCxnSpPr>
        <p:spPr>
          <a:xfrm>
            <a:off x="2051720" y="3097292"/>
            <a:ext cx="0" cy="50405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0" name="ZoneTexte 149"/>
          <p:cNvSpPr txBox="1"/>
          <p:nvPr/>
        </p:nvSpPr>
        <p:spPr>
          <a:xfrm>
            <a:off x="2375248" y="3334802"/>
            <a:ext cx="720080" cy="338554"/>
          </a:xfrm>
          <a:prstGeom prst="rect">
            <a:avLst/>
          </a:prstGeom>
          <a:noFill/>
        </p:spPr>
        <p:txBody>
          <a:bodyPr wrap="square" rtlCol="0">
            <a:spAutoFit/>
          </a:bodyPr>
          <a:lstStyle/>
          <a:p>
            <a:pPr algn="r"/>
            <a:r>
              <a:rPr lang="fr-FR" sz="1600" b="1" dirty="0">
                <a:solidFill>
                  <a:srgbClr val="3366CC"/>
                </a:solidFill>
              </a:rPr>
              <a:t>3</a:t>
            </a:r>
          </a:p>
        </p:txBody>
      </p:sp>
      <p:sp>
        <p:nvSpPr>
          <p:cNvPr id="156" name="ZoneTexte 155"/>
          <p:cNvSpPr txBox="1"/>
          <p:nvPr/>
        </p:nvSpPr>
        <p:spPr>
          <a:xfrm>
            <a:off x="3347864" y="3169300"/>
            <a:ext cx="5472608" cy="338554"/>
          </a:xfrm>
          <a:prstGeom prst="rect">
            <a:avLst/>
          </a:prstGeom>
          <a:noFill/>
        </p:spPr>
        <p:txBody>
          <a:bodyPr wrap="square" rtlCol="0">
            <a:spAutoFit/>
          </a:bodyPr>
          <a:lstStyle/>
          <a:p>
            <a:r>
              <a:rPr lang="fr-FR" sz="1600" dirty="0"/>
              <a:t>=CHOOSE(</a:t>
            </a:r>
            <a:r>
              <a:rPr lang="fr-FR" sz="1600" b="1" dirty="0">
                <a:solidFill>
                  <a:srgbClr val="3366CC"/>
                </a:solidFill>
              </a:rPr>
              <a:t>F2</a:t>
            </a:r>
            <a:r>
              <a:rPr lang="fr-FR" sz="1600" dirty="0"/>
              <a:t>;</a:t>
            </a:r>
            <a:r>
              <a:rPr lang="fr-FR" sz="1600" b="1" dirty="0">
                <a:solidFill>
                  <a:schemeClr val="accent3">
                    <a:lumMod val="50000"/>
                  </a:schemeClr>
                </a:solidFill>
              </a:rPr>
              <a:t>$B$2;$B$2</a:t>
            </a:r>
            <a:r>
              <a:rPr lang="fr-FR" sz="1600" b="1" dirty="0">
                <a:solidFill>
                  <a:schemeClr val="accent4">
                    <a:lumMod val="50000"/>
                  </a:schemeClr>
                </a:solidFill>
              </a:rPr>
              <a:t>;$B$3;$B$3</a:t>
            </a:r>
            <a:r>
              <a:rPr lang="fr-FR" sz="1600" b="1" dirty="0">
                <a:solidFill>
                  <a:schemeClr val="accent2">
                    <a:lumMod val="50000"/>
                  </a:schemeClr>
                </a:solidFill>
              </a:rPr>
              <a:t>;$B$4;$B$4</a:t>
            </a:r>
            <a:r>
              <a:rPr lang="fr-FR" sz="1600" b="1" dirty="0">
                <a:solidFill>
                  <a:schemeClr val="accent6">
                    <a:lumMod val="50000"/>
                  </a:schemeClr>
                </a:solidFill>
              </a:rPr>
              <a:t>;$B$5</a:t>
            </a:r>
            <a:r>
              <a:rPr lang="fr-FR" sz="1600" dirty="0"/>
              <a:t>)</a:t>
            </a:r>
          </a:p>
        </p:txBody>
      </p:sp>
      <p:sp>
        <p:nvSpPr>
          <p:cNvPr id="168" name="Rectangle 167"/>
          <p:cNvSpPr/>
          <p:nvPr/>
        </p:nvSpPr>
        <p:spPr>
          <a:xfrm>
            <a:off x="7668344" y="1419622"/>
            <a:ext cx="1080120" cy="288032"/>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9" name="Rectangle 168"/>
          <p:cNvSpPr/>
          <p:nvPr/>
        </p:nvSpPr>
        <p:spPr>
          <a:xfrm>
            <a:off x="7668344" y="1707654"/>
            <a:ext cx="1080120" cy="2880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0" name="Rectangle 169"/>
          <p:cNvSpPr/>
          <p:nvPr/>
        </p:nvSpPr>
        <p:spPr>
          <a:xfrm>
            <a:off x="7668344" y="1995686"/>
            <a:ext cx="1080120" cy="28803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1" name="Rectangle 170"/>
          <p:cNvSpPr/>
          <p:nvPr/>
        </p:nvSpPr>
        <p:spPr>
          <a:xfrm>
            <a:off x="7668344" y="2283718"/>
            <a:ext cx="1080120" cy="288032"/>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2" name="Connecteur droit 171"/>
          <p:cNvCxnSpPr/>
          <p:nvPr/>
        </p:nvCxnSpPr>
        <p:spPr>
          <a:xfrm>
            <a:off x="6516216" y="1131590"/>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3" name="Connecteur droit 172"/>
          <p:cNvCxnSpPr/>
          <p:nvPr/>
        </p:nvCxnSpPr>
        <p:spPr>
          <a:xfrm>
            <a:off x="7668344" y="1131590"/>
            <a:ext cx="0"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4" name="Connecteur droit 173"/>
          <p:cNvCxnSpPr/>
          <p:nvPr/>
        </p:nvCxnSpPr>
        <p:spPr>
          <a:xfrm>
            <a:off x="8711952" y="1131590"/>
            <a:ext cx="36512" cy="144016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5" name="Connecteur droit 174"/>
          <p:cNvCxnSpPr/>
          <p:nvPr/>
        </p:nvCxnSpPr>
        <p:spPr>
          <a:xfrm flipH="1">
            <a:off x="6479704" y="1707654"/>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6" name="Connecteur droit 175"/>
          <p:cNvCxnSpPr/>
          <p:nvPr/>
        </p:nvCxnSpPr>
        <p:spPr>
          <a:xfrm flipH="1">
            <a:off x="6479704" y="1419622"/>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77" name="Rectangle 176"/>
          <p:cNvSpPr/>
          <p:nvPr/>
        </p:nvSpPr>
        <p:spPr>
          <a:xfrm>
            <a:off x="6516216" y="771550"/>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78" name="Rectangle 177"/>
          <p:cNvSpPr/>
          <p:nvPr/>
        </p:nvSpPr>
        <p:spPr>
          <a:xfrm>
            <a:off x="7668344" y="771550"/>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79" name="ZoneTexte 178"/>
          <p:cNvSpPr txBox="1"/>
          <p:nvPr/>
        </p:nvSpPr>
        <p:spPr>
          <a:xfrm>
            <a:off x="7020272" y="771550"/>
            <a:ext cx="288032" cy="369332"/>
          </a:xfrm>
          <a:prstGeom prst="rect">
            <a:avLst/>
          </a:prstGeom>
          <a:noFill/>
        </p:spPr>
        <p:txBody>
          <a:bodyPr wrap="square" rtlCol="0">
            <a:spAutoFit/>
          </a:bodyPr>
          <a:lstStyle/>
          <a:p>
            <a:r>
              <a:rPr lang="fr-FR" b="1" dirty="0"/>
              <a:t>A</a:t>
            </a:r>
          </a:p>
        </p:txBody>
      </p:sp>
      <p:sp>
        <p:nvSpPr>
          <p:cNvPr id="180" name="ZoneTexte 179"/>
          <p:cNvSpPr txBox="1"/>
          <p:nvPr/>
        </p:nvSpPr>
        <p:spPr>
          <a:xfrm>
            <a:off x="8100392" y="771550"/>
            <a:ext cx="288032" cy="369332"/>
          </a:xfrm>
          <a:prstGeom prst="rect">
            <a:avLst/>
          </a:prstGeom>
          <a:noFill/>
        </p:spPr>
        <p:txBody>
          <a:bodyPr wrap="square" rtlCol="0">
            <a:spAutoFit/>
          </a:bodyPr>
          <a:lstStyle/>
          <a:p>
            <a:r>
              <a:rPr lang="fr-FR" b="1" dirty="0"/>
              <a:t>B</a:t>
            </a:r>
          </a:p>
        </p:txBody>
      </p:sp>
      <p:sp>
        <p:nvSpPr>
          <p:cNvPr id="181" name="Rectangle 180"/>
          <p:cNvSpPr/>
          <p:nvPr/>
        </p:nvSpPr>
        <p:spPr>
          <a:xfrm>
            <a:off x="6156176" y="113159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82" name="Rectangle 181"/>
          <p:cNvSpPr/>
          <p:nvPr/>
        </p:nvSpPr>
        <p:spPr>
          <a:xfrm>
            <a:off x="6156176" y="141962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83" name="Rectangle 182"/>
          <p:cNvSpPr/>
          <p:nvPr/>
        </p:nvSpPr>
        <p:spPr>
          <a:xfrm>
            <a:off x="6156176" y="170765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84" name="ZoneTexte 183"/>
          <p:cNvSpPr txBox="1"/>
          <p:nvPr/>
        </p:nvSpPr>
        <p:spPr>
          <a:xfrm>
            <a:off x="6156176" y="1131590"/>
            <a:ext cx="288032" cy="338554"/>
          </a:xfrm>
          <a:prstGeom prst="rect">
            <a:avLst/>
          </a:prstGeom>
          <a:noFill/>
        </p:spPr>
        <p:txBody>
          <a:bodyPr wrap="square" rtlCol="0">
            <a:spAutoFit/>
          </a:bodyPr>
          <a:lstStyle/>
          <a:p>
            <a:r>
              <a:rPr lang="fr-FR" sz="1600" b="1" dirty="0"/>
              <a:t>1</a:t>
            </a:r>
          </a:p>
        </p:txBody>
      </p:sp>
      <p:sp>
        <p:nvSpPr>
          <p:cNvPr id="185" name="ZoneTexte 184"/>
          <p:cNvSpPr txBox="1"/>
          <p:nvPr/>
        </p:nvSpPr>
        <p:spPr>
          <a:xfrm>
            <a:off x="6156176" y="1419622"/>
            <a:ext cx="288032" cy="338554"/>
          </a:xfrm>
          <a:prstGeom prst="rect">
            <a:avLst/>
          </a:prstGeom>
          <a:noFill/>
        </p:spPr>
        <p:txBody>
          <a:bodyPr wrap="square" rtlCol="0">
            <a:spAutoFit/>
          </a:bodyPr>
          <a:lstStyle/>
          <a:p>
            <a:r>
              <a:rPr lang="fr-FR" sz="1600" b="1" dirty="0"/>
              <a:t>2</a:t>
            </a:r>
          </a:p>
        </p:txBody>
      </p:sp>
      <p:sp>
        <p:nvSpPr>
          <p:cNvPr id="186" name="ZoneTexte 185"/>
          <p:cNvSpPr txBox="1"/>
          <p:nvPr/>
        </p:nvSpPr>
        <p:spPr>
          <a:xfrm>
            <a:off x="6156176" y="1707654"/>
            <a:ext cx="288032" cy="338554"/>
          </a:xfrm>
          <a:prstGeom prst="rect">
            <a:avLst/>
          </a:prstGeom>
          <a:noFill/>
        </p:spPr>
        <p:txBody>
          <a:bodyPr wrap="square" rtlCol="0">
            <a:spAutoFit/>
          </a:bodyPr>
          <a:lstStyle/>
          <a:p>
            <a:r>
              <a:rPr lang="fr-FR" sz="1600" b="1" dirty="0"/>
              <a:t>3</a:t>
            </a:r>
          </a:p>
        </p:txBody>
      </p:sp>
      <p:cxnSp>
        <p:nvCxnSpPr>
          <p:cNvPr id="187" name="Connecteur droit 186"/>
          <p:cNvCxnSpPr/>
          <p:nvPr/>
        </p:nvCxnSpPr>
        <p:spPr>
          <a:xfrm flipH="1">
            <a:off x="6444208" y="1995686"/>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8" name="ZoneTexte 187"/>
          <p:cNvSpPr txBox="1"/>
          <p:nvPr/>
        </p:nvSpPr>
        <p:spPr>
          <a:xfrm>
            <a:off x="6588224" y="1419622"/>
            <a:ext cx="1080120" cy="338554"/>
          </a:xfrm>
          <a:prstGeom prst="rect">
            <a:avLst/>
          </a:prstGeom>
          <a:noFill/>
        </p:spPr>
        <p:txBody>
          <a:bodyPr wrap="square" rtlCol="0">
            <a:spAutoFit/>
          </a:bodyPr>
          <a:lstStyle/>
          <a:p>
            <a:pPr algn="r"/>
            <a:r>
              <a:rPr lang="fr-FR" sz="1600" dirty="0"/>
              <a:t>1 à 2 ans</a:t>
            </a:r>
          </a:p>
        </p:txBody>
      </p:sp>
      <p:sp>
        <p:nvSpPr>
          <p:cNvPr id="189" name="ZoneTexte 188"/>
          <p:cNvSpPr txBox="1"/>
          <p:nvPr/>
        </p:nvSpPr>
        <p:spPr>
          <a:xfrm>
            <a:off x="6732240" y="1707654"/>
            <a:ext cx="936104" cy="338554"/>
          </a:xfrm>
          <a:prstGeom prst="rect">
            <a:avLst/>
          </a:prstGeom>
          <a:noFill/>
        </p:spPr>
        <p:txBody>
          <a:bodyPr wrap="square" rtlCol="0">
            <a:spAutoFit/>
          </a:bodyPr>
          <a:lstStyle/>
          <a:p>
            <a:pPr algn="r"/>
            <a:r>
              <a:rPr lang="fr-FR" sz="1600" dirty="0"/>
              <a:t>3 à 4 ans</a:t>
            </a:r>
          </a:p>
        </p:txBody>
      </p:sp>
      <p:sp>
        <p:nvSpPr>
          <p:cNvPr id="190" name="ZoneTexte 189"/>
          <p:cNvSpPr txBox="1"/>
          <p:nvPr/>
        </p:nvSpPr>
        <p:spPr>
          <a:xfrm>
            <a:off x="6516216" y="1131590"/>
            <a:ext cx="1152128" cy="307777"/>
          </a:xfrm>
          <a:prstGeom prst="rect">
            <a:avLst/>
          </a:prstGeom>
          <a:noFill/>
        </p:spPr>
        <p:txBody>
          <a:bodyPr wrap="square" rtlCol="0">
            <a:spAutoFit/>
          </a:bodyPr>
          <a:lstStyle/>
          <a:p>
            <a:pPr algn="r"/>
            <a:r>
              <a:rPr lang="fr-FR" sz="1400" b="1" dirty="0"/>
              <a:t>Ancienneté</a:t>
            </a:r>
          </a:p>
        </p:txBody>
      </p:sp>
      <p:sp>
        <p:nvSpPr>
          <p:cNvPr id="191" name="ZoneTexte 190"/>
          <p:cNvSpPr txBox="1"/>
          <p:nvPr/>
        </p:nvSpPr>
        <p:spPr>
          <a:xfrm>
            <a:off x="7668344" y="1131590"/>
            <a:ext cx="1080120" cy="307777"/>
          </a:xfrm>
          <a:prstGeom prst="rect">
            <a:avLst/>
          </a:prstGeom>
          <a:noFill/>
        </p:spPr>
        <p:txBody>
          <a:bodyPr wrap="square" rtlCol="0">
            <a:spAutoFit/>
          </a:bodyPr>
          <a:lstStyle/>
          <a:p>
            <a:r>
              <a:rPr lang="fr-FR" sz="1400" b="1" dirty="0"/>
              <a:t>réduction</a:t>
            </a:r>
          </a:p>
        </p:txBody>
      </p:sp>
      <p:sp>
        <p:nvSpPr>
          <p:cNvPr id="192" name="ZoneTexte 191"/>
          <p:cNvSpPr txBox="1"/>
          <p:nvPr/>
        </p:nvSpPr>
        <p:spPr>
          <a:xfrm>
            <a:off x="7668344" y="1419622"/>
            <a:ext cx="1080120" cy="338554"/>
          </a:xfrm>
          <a:prstGeom prst="rect">
            <a:avLst/>
          </a:prstGeom>
          <a:noFill/>
        </p:spPr>
        <p:txBody>
          <a:bodyPr wrap="square" rtlCol="0">
            <a:spAutoFit/>
          </a:bodyPr>
          <a:lstStyle/>
          <a:p>
            <a:pPr algn="r"/>
            <a:r>
              <a:rPr lang="fr-FR" sz="1600" dirty="0"/>
              <a:t>5,0%</a:t>
            </a:r>
          </a:p>
        </p:txBody>
      </p:sp>
      <p:cxnSp>
        <p:nvCxnSpPr>
          <p:cNvPr id="193" name="Connecteur droit 192"/>
          <p:cNvCxnSpPr/>
          <p:nvPr/>
        </p:nvCxnSpPr>
        <p:spPr>
          <a:xfrm flipH="1">
            <a:off x="6479704" y="1995686"/>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4" name="Rectangle 193"/>
          <p:cNvSpPr/>
          <p:nvPr/>
        </p:nvSpPr>
        <p:spPr>
          <a:xfrm>
            <a:off x="6156176" y="199568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95" name="ZoneTexte 194"/>
          <p:cNvSpPr txBox="1"/>
          <p:nvPr/>
        </p:nvSpPr>
        <p:spPr>
          <a:xfrm>
            <a:off x="6156176" y="1995686"/>
            <a:ext cx="288032" cy="338554"/>
          </a:xfrm>
          <a:prstGeom prst="rect">
            <a:avLst/>
          </a:prstGeom>
          <a:noFill/>
        </p:spPr>
        <p:txBody>
          <a:bodyPr wrap="square" rtlCol="0">
            <a:spAutoFit/>
          </a:bodyPr>
          <a:lstStyle/>
          <a:p>
            <a:r>
              <a:rPr lang="fr-FR" sz="1600" b="1" dirty="0"/>
              <a:t>4</a:t>
            </a:r>
          </a:p>
        </p:txBody>
      </p:sp>
      <p:cxnSp>
        <p:nvCxnSpPr>
          <p:cNvPr id="196" name="Connecteur droit 195"/>
          <p:cNvCxnSpPr/>
          <p:nvPr/>
        </p:nvCxnSpPr>
        <p:spPr>
          <a:xfrm flipH="1">
            <a:off x="6444208" y="2283718"/>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7" name="ZoneTexte 196"/>
          <p:cNvSpPr txBox="1"/>
          <p:nvPr/>
        </p:nvSpPr>
        <p:spPr>
          <a:xfrm>
            <a:off x="6732240" y="1995686"/>
            <a:ext cx="936104" cy="338554"/>
          </a:xfrm>
          <a:prstGeom prst="rect">
            <a:avLst/>
          </a:prstGeom>
          <a:noFill/>
        </p:spPr>
        <p:txBody>
          <a:bodyPr wrap="square" rtlCol="0">
            <a:spAutoFit/>
          </a:bodyPr>
          <a:lstStyle/>
          <a:p>
            <a:pPr algn="r"/>
            <a:r>
              <a:rPr lang="fr-FR" sz="1600" dirty="0"/>
              <a:t>5 à 6 ans</a:t>
            </a:r>
          </a:p>
        </p:txBody>
      </p:sp>
      <p:cxnSp>
        <p:nvCxnSpPr>
          <p:cNvPr id="198" name="Connecteur droit 197"/>
          <p:cNvCxnSpPr/>
          <p:nvPr/>
        </p:nvCxnSpPr>
        <p:spPr>
          <a:xfrm flipH="1">
            <a:off x="6479704" y="2283718"/>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99" name="Rectangle 198"/>
          <p:cNvSpPr/>
          <p:nvPr/>
        </p:nvSpPr>
        <p:spPr>
          <a:xfrm>
            <a:off x="6156176" y="228371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00" name="ZoneTexte 199"/>
          <p:cNvSpPr txBox="1"/>
          <p:nvPr/>
        </p:nvSpPr>
        <p:spPr>
          <a:xfrm>
            <a:off x="6156176" y="2283718"/>
            <a:ext cx="288032" cy="338554"/>
          </a:xfrm>
          <a:prstGeom prst="rect">
            <a:avLst/>
          </a:prstGeom>
          <a:noFill/>
        </p:spPr>
        <p:txBody>
          <a:bodyPr wrap="square" rtlCol="0">
            <a:spAutoFit/>
          </a:bodyPr>
          <a:lstStyle/>
          <a:p>
            <a:r>
              <a:rPr lang="fr-FR" sz="1600" b="1" dirty="0"/>
              <a:t>5</a:t>
            </a:r>
          </a:p>
        </p:txBody>
      </p:sp>
      <p:cxnSp>
        <p:nvCxnSpPr>
          <p:cNvPr id="201" name="Connecteur droit 200"/>
          <p:cNvCxnSpPr/>
          <p:nvPr/>
        </p:nvCxnSpPr>
        <p:spPr>
          <a:xfrm flipH="1">
            <a:off x="6444208" y="2571750"/>
            <a:ext cx="2304256"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02" name="ZoneTexte 201"/>
          <p:cNvSpPr txBox="1"/>
          <p:nvPr/>
        </p:nvSpPr>
        <p:spPr>
          <a:xfrm>
            <a:off x="6516216" y="2283718"/>
            <a:ext cx="1224136" cy="338554"/>
          </a:xfrm>
          <a:prstGeom prst="rect">
            <a:avLst/>
          </a:prstGeom>
          <a:noFill/>
        </p:spPr>
        <p:txBody>
          <a:bodyPr wrap="square" rtlCol="0">
            <a:spAutoFit/>
          </a:bodyPr>
          <a:lstStyle/>
          <a:p>
            <a:pPr algn="r"/>
            <a:r>
              <a:rPr lang="fr-FR" sz="1600" dirty="0"/>
              <a:t>7 ans et plus</a:t>
            </a:r>
          </a:p>
        </p:txBody>
      </p:sp>
      <p:sp>
        <p:nvSpPr>
          <p:cNvPr id="203" name="ZoneTexte 202"/>
          <p:cNvSpPr txBox="1"/>
          <p:nvPr/>
        </p:nvSpPr>
        <p:spPr>
          <a:xfrm>
            <a:off x="8028384" y="1707654"/>
            <a:ext cx="720080" cy="338554"/>
          </a:xfrm>
          <a:prstGeom prst="rect">
            <a:avLst/>
          </a:prstGeom>
          <a:noFill/>
        </p:spPr>
        <p:txBody>
          <a:bodyPr wrap="square" rtlCol="0">
            <a:spAutoFit/>
          </a:bodyPr>
          <a:lstStyle/>
          <a:p>
            <a:pPr algn="r"/>
            <a:r>
              <a:rPr lang="fr-FR" sz="1600" dirty="0"/>
              <a:t>8,5%</a:t>
            </a:r>
          </a:p>
        </p:txBody>
      </p:sp>
      <p:sp>
        <p:nvSpPr>
          <p:cNvPr id="204" name="ZoneTexte 203"/>
          <p:cNvSpPr txBox="1"/>
          <p:nvPr/>
        </p:nvSpPr>
        <p:spPr>
          <a:xfrm>
            <a:off x="8028384" y="1995686"/>
            <a:ext cx="720080" cy="338554"/>
          </a:xfrm>
          <a:prstGeom prst="rect">
            <a:avLst/>
          </a:prstGeom>
          <a:noFill/>
        </p:spPr>
        <p:txBody>
          <a:bodyPr wrap="square" rtlCol="0">
            <a:spAutoFit/>
          </a:bodyPr>
          <a:lstStyle/>
          <a:p>
            <a:pPr algn="r"/>
            <a:r>
              <a:rPr lang="fr-FR" sz="1600" dirty="0"/>
              <a:t>11,5%</a:t>
            </a:r>
          </a:p>
        </p:txBody>
      </p:sp>
      <p:sp>
        <p:nvSpPr>
          <p:cNvPr id="205" name="ZoneTexte 204"/>
          <p:cNvSpPr txBox="1"/>
          <p:nvPr/>
        </p:nvSpPr>
        <p:spPr>
          <a:xfrm>
            <a:off x="8028384" y="2283718"/>
            <a:ext cx="720080" cy="338554"/>
          </a:xfrm>
          <a:prstGeom prst="rect">
            <a:avLst/>
          </a:prstGeom>
          <a:noFill/>
        </p:spPr>
        <p:txBody>
          <a:bodyPr wrap="square" rtlCol="0">
            <a:spAutoFit/>
          </a:bodyPr>
          <a:lstStyle/>
          <a:p>
            <a:pPr algn="r"/>
            <a:r>
              <a:rPr lang="fr-FR" sz="1600" dirty="0"/>
              <a:t>13,5%</a:t>
            </a:r>
          </a:p>
        </p:txBody>
      </p:sp>
      <p:sp>
        <p:nvSpPr>
          <p:cNvPr id="206" name="Rectangle 205"/>
          <p:cNvSpPr/>
          <p:nvPr/>
        </p:nvSpPr>
        <p:spPr>
          <a:xfrm>
            <a:off x="539552" y="304677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07" name="Rectangle 206"/>
          <p:cNvSpPr/>
          <p:nvPr/>
        </p:nvSpPr>
        <p:spPr>
          <a:xfrm>
            <a:off x="539552" y="333480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08" name="ZoneTexte 207"/>
          <p:cNvSpPr txBox="1"/>
          <p:nvPr/>
        </p:nvSpPr>
        <p:spPr>
          <a:xfrm>
            <a:off x="539552" y="3046770"/>
            <a:ext cx="288032" cy="338554"/>
          </a:xfrm>
          <a:prstGeom prst="rect">
            <a:avLst/>
          </a:prstGeom>
          <a:noFill/>
        </p:spPr>
        <p:txBody>
          <a:bodyPr wrap="square" rtlCol="0">
            <a:spAutoFit/>
          </a:bodyPr>
          <a:lstStyle/>
          <a:p>
            <a:r>
              <a:rPr lang="fr-FR" sz="1600" b="1" dirty="0"/>
              <a:t>1</a:t>
            </a:r>
          </a:p>
        </p:txBody>
      </p:sp>
      <p:sp>
        <p:nvSpPr>
          <p:cNvPr id="209" name="ZoneTexte 208"/>
          <p:cNvSpPr txBox="1"/>
          <p:nvPr/>
        </p:nvSpPr>
        <p:spPr>
          <a:xfrm>
            <a:off x="539552" y="3334802"/>
            <a:ext cx="288032" cy="338554"/>
          </a:xfrm>
          <a:prstGeom prst="rect">
            <a:avLst/>
          </a:prstGeom>
          <a:noFill/>
        </p:spPr>
        <p:txBody>
          <a:bodyPr wrap="square" rtlCol="0">
            <a:spAutoFit/>
          </a:bodyPr>
          <a:lstStyle/>
          <a:p>
            <a:r>
              <a:rPr lang="fr-FR" sz="1600" b="1" dirty="0"/>
              <a:t>2</a:t>
            </a:r>
          </a:p>
        </p:txBody>
      </p:sp>
      <p:sp>
        <p:nvSpPr>
          <p:cNvPr id="210" name="ZoneTexte 209"/>
          <p:cNvSpPr txBox="1"/>
          <p:nvPr/>
        </p:nvSpPr>
        <p:spPr>
          <a:xfrm>
            <a:off x="4572000" y="3457332"/>
            <a:ext cx="288032" cy="461665"/>
          </a:xfrm>
          <a:prstGeom prst="rect">
            <a:avLst/>
          </a:prstGeom>
          <a:noFill/>
        </p:spPr>
        <p:txBody>
          <a:bodyPr wrap="square" rtlCol="0">
            <a:spAutoFit/>
          </a:bodyPr>
          <a:lstStyle/>
          <a:p>
            <a:pPr algn="r"/>
            <a:r>
              <a:rPr lang="fr-FR" sz="2400" b="1" dirty="0">
                <a:solidFill>
                  <a:schemeClr val="bg1"/>
                </a:solidFill>
              </a:rPr>
              <a:t>1</a:t>
            </a:r>
          </a:p>
        </p:txBody>
      </p:sp>
      <p:sp>
        <p:nvSpPr>
          <p:cNvPr id="211" name="ZoneTexte 210"/>
          <p:cNvSpPr txBox="1"/>
          <p:nvPr/>
        </p:nvSpPr>
        <p:spPr>
          <a:xfrm>
            <a:off x="5076056" y="3457332"/>
            <a:ext cx="288032" cy="461665"/>
          </a:xfrm>
          <a:prstGeom prst="rect">
            <a:avLst/>
          </a:prstGeom>
          <a:noFill/>
        </p:spPr>
        <p:txBody>
          <a:bodyPr wrap="square" rtlCol="0">
            <a:spAutoFit/>
          </a:bodyPr>
          <a:lstStyle/>
          <a:p>
            <a:pPr algn="r"/>
            <a:r>
              <a:rPr lang="fr-FR" sz="2400" b="1" dirty="0">
                <a:solidFill>
                  <a:schemeClr val="bg1"/>
                </a:solidFill>
              </a:rPr>
              <a:t>2</a:t>
            </a:r>
          </a:p>
        </p:txBody>
      </p:sp>
      <p:sp>
        <p:nvSpPr>
          <p:cNvPr id="212" name="ZoneTexte 211"/>
          <p:cNvSpPr txBox="1"/>
          <p:nvPr/>
        </p:nvSpPr>
        <p:spPr>
          <a:xfrm>
            <a:off x="5580112" y="3457332"/>
            <a:ext cx="288032" cy="461665"/>
          </a:xfrm>
          <a:prstGeom prst="rect">
            <a:avLst/>
          </a:prstGeom>
          <a:noFill/>
        </p:spPr>
        <p:txBody>
          <a:bodyPr wrap="square" rtlCol="0">
            <a:spAutoFit/>
          </a:bodyPr>
          <a:lstStyle/>
          <a:p>
            <a:pPr algn="r"/>
            <a:r>
              <a:rPr lang="fr-FR" sz="2400" b="1" dirty="0">
                <a:solidFill>
                  <a:schemeClr val="bg1"/>
                </a:solidFill>
              </a:rPr>
              <a:t>3</a:t>
            </a:r>
          </a:p>
        </p:txBody>
      </p:sp>
      <p:sp>
        <p:nvSpPr>
          <p:cNvPr id="213" name="ZoneTexte 212"/>
          <p:cNvSpPr txBox="1"/>
          <p:nvPr/>
        </p:nvSpPr>
        <p:spPr>
          <a:xfrm>
            <a:off x="6084168" y="3457332"/>
            <a:ext cx="288032" cy="461665"/>
          </a:xfrm>
          <a:prstGeom prst="rect">
            <a:avLst/>
          </a:prstGeom>
          <a:noFill/>
        </p:spPr>
        <p:txBody>
          <a:bodyPr wrap="square" rtlCol="0">
            <a:spAutoFit/>
          </a:bodyPr>
          <a:lstStyle/>
          <a:p>
            <a:pPr algn="r"/>
            <a:r>
              <a:rPr lang="fr-FR" sz="2400" b="1" dirty="0">
                <a:solidFill>
                  <a:schemeClr val="bg1"/>
                </a:solidFill>
              </a:rPr>
              <a:t>4</a:t>
            </a:r>
          </a:p>
        </p:txBody>
      </p:sp>
      <p:sp>
        <p:nvSpPr>
          <p:cNvPr id="214" name="ZoneTexte 213"/>
          <p:cNvSpPr txBox="1"/>
          <p:nvPr/>
        </p:nvSpPr>
        <p:spPr>
          <a:xfrm>
            <a:off x="6588224" y="3457332"/>
            <a:ext cx="288032" cy="461665"/>
          </a:xfrm>
          <a:prstGeom prst="rect">
            <a:avLst/>
          </a:prstGeom>
          <a:noFill/>
        </p:spPr>
        <p:txBody>
          <a:bodyPr wrap="square" rtlCol="0">
            <a:spAutoFit/>
          </a:bodyPr>
          <a:lstStyle/>
          <a:p>
            <a:pPr algn="r"/>
            <a:r>
              <a:rPr lang="fr-FR" sz="2400" b="1" dirty="0">
                <a:solidFill>
                  <a:schemeClr val="bg1"/>
                </a:solidFill>
              </a:rPr>
              <a:t>5</a:t>
            </a:r>
          </a:p>
        </p:txBody>
      </p:sp>
      <p:sp>
        <p:nvSpPr>
          <p:cNvPr id="215" name="ZoneTexte 214"/>
          <p:cNvSpPr txBox="1"/>
          <p:nvPr/>
        </p:nvSpPr>
        <p:spPr>
          <a:xfrm>
            <a:off x="7092280" y="3457332"/>
            <a:ext cx="288032" cy="461665"/>
          </a:xfrm>
          <a:prstGeom prst="rect">
            <a:avLst/>
          </a:prstGeom>
          <a:noFill/>
        </p:spPr>
        <p:txBody>
          <a:bodyPr wrap="square" rtlCol="0">
            <a:spAutoFit/>
          </a:bodyPr>
          <a:lstStyle/>
          <a:p>
            <a:pPr algn="r"/>
            <a:r>
              <a:rPr lang="fr-FR" sz="2400" b="1" dirty="0">
                <a:solidFill>
                  <a:schemeClr val="bg1"/>
                </a:solidFill>
              </a:rPr>
              <a:t>6</a:t>
            </a:r>
          </a:p>
        </p:txBody>
      </p:sp>
      <p:sp>
        <p:nvSpPr>
          <p:cNvPr id="216" name="ZoneTexte 215"/>
          <p:cNvSpPr txBox="1"/>
          <p:nvPr/>
        </p:nvSpPr>
        <p:spPr>
          <a:xfrm>
            <a:off x="7596336" y="3457332"/>
            <a:ext cx="288032" cy="461665"/>
          </a:xfrm>
          <a:prstGeom prst="rect">
            <a:avLst/>
          </a:prstGeom>
          <a:noFill/>
        </p:spPr>
        <p:txBody>
          <a:bodyPr wrap="square" rtlCol="0">
            <a:spAutoFit/>
          </a:bodyPr>
          <a:lstStyle/>
          <a:p>
            <a:pPr algn="r"/>
            <a:r>
              <a:rPr lang="fr-FR" sz="2400" b="1" dirty="0">
                <a:solidFill>
                  <a:schemeClr val="bg1"/>
                </a:solidFill>
              </a:rPr>
              <a:t>7</a:t>
            </a:r>
          </a:p>
        </p:txBody>
      </p:sp>
      <p:cxnSp>
        <p:nvCxnSpPr>
          <p:cNvPr id="217" name="Connecteur droit 216"/>
          <p:cNvCxnSpPr/>
          <p:nvPr/>
        </p:nvCxnSpPr>
        <p:spPr>
          <a:xfrm flipH="1">
            <a:off x="827584" y="4496222"/>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8" name="Connecteur droit 217"/>
          <p:cNvCxnSpPr/>
          <p:nvPr/>
        </p:nvCxnSpPr>
        <p:spPr>
          <a:xfrm flipH="1">
            <a:off x="827584" y="4208190"/>
            <a:ext cx="226876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19" name="Rectangle 218"/>
          <p:cNvSpPr/>
          <p:nvPr/>
        </p:nvSpPr>
        <p:spPr>
          <a:xfrm>
            <a:off x="899592" y="3867894"/>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20" name="Rectangle 219"/>
          <p:cNvSpPr/>
          <p:nvPr/>
        </p:nvSpPr>
        <p:spPr>
          <a:xfrm>
            <a:off x="2051720" y="3867894"/>
            <a:ext cx="1080120"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21" name="ZoneTexte 220"/>
          <p:cNvSpPr txBox="1"/>
          <p:nvPr/>
        </p:nvSpPr>
        <p:spPr>
          <a:xfrm>
            <a:off x="1403648" y="3867894"/>
            <a:ext cx="288032" cy="369332"/>
          </a:xfrm>
          <a:prstGeom prst="rect">
            <a:avLst/>
          </a:prstGeom>
          <a:noFill/>
        </p:spPr>
        <p:txBody>
          <a:bodyPr wrap="square" rtlCol="0">
            <a:spAutoFit/>
          </a:bodyPr>
          <a:lstStyle/>
          <a:p>
            <a:r>
              <a:rPr lang="fr-FR" b="1" dirty="0"/>
              <a:t>E</a:t>
            </a:r>
          </a:p>
        </p:txBody>
      </p:sp>
      <p:sp>
        <p:nvSpPr>
          <p:cNvPr id="222" name="ZoneTexte 221"/>
          <p:cNvSpPr txBox="1"/>
          <p:nvPr/>
        </p:nvSpPr>
        <p:spPr>
          <a:xfrm>
            <a:off x="2483768" y="3867894"/>
            <a:ext cx="288032" cy="369332"/>
          </a:xfrm>
          <a:prstGeom prst="rect">
            <a:avLst/>
          </a:prstGeom>
          <a:noFill/>
        </p:spPr>
        <p:txBody>
          <a:bodyPr wrap="square" rtlCol="0">
            <a:spAutoFit/>
          </a:bodyPr>
          <a:lstStyle/>
          <a:p>
            <a:r>
              <a:rPr lang="fr-FR" b="1" dirty="0"/>
              <a:t>F</a:t>
            </a:r>
          </a:p>
        </p:txBody>
      </p:sp>
      <p:sp>
        <p:nvSpPr>
          <p:cNvPr id="223" name="ZoneTexte 222"/>
          <p:cNvSpPr txBox="1"/>
          <p:nvPr/>
        </p:nvSpPr>
        <p:spPr>
          <a:xfrm>
            <a:off x="755576" y="4496222"/>
            <a:ext cx="1296144" cy="338554"/>
          </a:xfrm>
          <a:prstGeom prst="rect">
            <a:avLst/>
          </a:prstGeom>
          <a:noFill/>
        </p:spPr>
        <p:txBody>
          <a:bodyPr wrap="square" rtlCol="0">
            <a:spAutoFit/>
          </a:bodyPr>
          <a:lstStyle/>
          <a:p>
            <a:pPr algn="r"/>
            <a:r>
              <a:rPr lang="fr-FR" sz="1600" dirty="0"/>
              <a:t>Tony TRUAN</a:t>
            </a:r>
          </a:p>
        </p:txBody>
      </p:sp>
      <p:sp>
        <p:nvSpPr>
          <p:cNvPr id="224" name="ZoneTexte 223"/>
          <p:cNvSpPr txBox="1"/>
          <p:nvPr/>
        </p:nvSpPr>
        <p:spPr>
          <a:xfrm>
            <a:off x="899592" y="4208190"/>
            <a:ext cx="1152128" cy="307777"/>
          </a:xfrm>
          <a:prstGeom prst="rect">
            <a:avLst/>
          </a:prstGeom>
          <a:noFill/>
        </p:spPr>
        <p:txBody>
          <a:bodyPr wrap="square" rtlCol="0">
            <a:spAutoFit/>
          </a:bodyPr>
          <a:lstStyle/>
          <a:p>
            <a:pPr algn="r"/>
            <a:r>
              <a:rPr lang="fr-FR" sz="1400" b="1" dirty="0"/>
              <a:t>Client</a:t>
            </a:r>
          </a:p>
        </p:txBody>
      </p:sp>
      <p:sp>
        <p:nvSpPr>
          <p:cNvPr id="225" name="ZoneTexte 224"/>
          <p:cNvSpPr txBox="1"/>
          <p:nvPr/>
        </p:nvSpPr>
        <p:spPr>
          <a:xfrm>
            <a:off x="2051720" y="4208190"/>
            <a:ext cx="1080120" cy="307777"/>
          </a:xfrm>
          <a:prstGeom prst="rect">
            <a:avLst/>
          </a:prstGeom>
          <a:noFill/>
        </p:spPr>
        <p:txBody>
          <a:bodyPr wrap="square" rtlCol="0">
            <a:spAutoFit/>
          </a:bodyPr>
          <a:lstStyle/>
          <a:p>
            <a:r>
              <a:rPr lang="fr-FR" sz="1400" b="1" dirty="0"/>
              <a:t>Ancienneté</a:t>
            </a:r>
          </a:p>
        </p:txBody>
      </p:sp>
      <p:cxnSp>
        <p:nvCxnSpPr>
          <p:cNvPr id="226" name="Connecteur droit 225"/>
          <p:cNvCxnSpPr/>
          <p:nvPr/>
        </p:nvCxnSpPr>
        <p:spPr>
          <a:xfrm>
            <a:off x="791072" y="4280198"/>
            <a:ext cx="0" cy="50405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27" name="Connecteur droit 226"/>
          <p:cNvCxnSpPr/>
          <p:nvPr/>
        </p:nvCxnSpPr>
        <p:spPr>
          <a:xfrm>
            <a:off x="2051720" y="4258712"/>
            <a:ext cx="0" cy="50405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28" name="ZoneTexte 227"/>
          <p:cNvSpPr txBox="1"/>
          <p:nvPr/>
        </p:nvSpPr>
        <p:spPr>
          <a:xfrm>
            <a:off x="2375248" y="4496222"/>
            <a:ext cx="720080" cy="338554"/>
          </a:xfrm>
          <a:prstGeom prst="rect">
            <a:avLst/>
          </a:prstGeom>
          <a:noFill/>
        </p:spPr>
        <p:txBody>
          <a:bodyPr wrap="square" rtlCol="0">
            <a:spAutoFit/>
          </a:bodyPr>
          <a:lstStyle/>
          <a:p>
            <a:pPr algn="r"/>
            <a:r>
              <a:rPr lang="fr-FR" sz="1600" b="1" dirty="0">
                <a:solidFill>
                  <a:srgbClr val="3366CC"/>
                </a:solidFill>
              </a:rPr>
              <a:t>8</a:t>
            </a:r>
          </a:p>
        </p:txBody>
      </p:sp>
      <p:sp>
        <p:nvSpPr>
          <p:cNvPr id="229" name="Rectangle 228"/>
          <p:cNvSpPr/>
          <p:nvPr/>
        </p:nvSpPr>
        <p:spPr>
          <a:xfrm>
            <a:off x="539552" y="420819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30" name="Rectangle 229"/>
          <p:cNvSpPr/>
          <p:nvPr/>
        </p:nvSpPr>
        <p:spPr>
          <a:xfrm>
            <a:off x="539552" y="449622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31" name="ZoneTexte 230"/>
          <p:cNvSpPr txBox="1"/>
          <p:nvPr/>
        </p:nvSpPr>
        <p:spPr>
          <a:xfrm>
            <a:off x="539552" y="4208190"/>
            <a:ext cx="432048" cy="338554"/>
          </a:xfrm>
          <a:prstGeom prst="rect">
            <a:avLst/>
          </a:prstGeom>
          <a:noFill/>
        </p:spPr>
        <p:txBody>
          <a:bodyPr wrap="square" rtlCol="0">
            <a:spAutoFit/>
          </a:bodyPr>
          <a:lstStyle/>
          <a:p>
            <a:r>
              <a:rPr lang="fr-FR" sz="1600" b="1" dirty="0"/>
              <a:t>1</a:t>
            </a:r>
          </a:p>
        </p:txBody>
      </p:sp>
      <p:sp>
        <p:nvSpPr>
          <p:cNvPr id="232" name="ZoneTexte 231"/>
          <p:cNvSpPr txBox="1"/>
          <p:nvPr/>
        </p:nvSpPr>
        <p:spPr>
          <a:xfrm>
            <a:off x="539552" y="4496222"/>
            <a:ext cx="432048" cy="338554"/>
          </a:xfrm>
          <a:prstGeom prst="rect">
            <a:avLst/>
          </a:prstGeom>
          <a:noFill/>
        </p:spPr>
        <p:txBody>
          <a:bodyPr wrap="square" rtlCol="0">
            <a:spAutoFit/>
          </a:bodyPr>
          <a:lstStyle/>
          <a:p>
            <a:r>
              <a:rPr lang="fr-FR" sz="1600" b="1" dirty="0"/>
              <a:t>2</a:t>
            </a:r>
          </a:p>
        </p:txBody>
      </p:sp>
      <p:sp>
        <p:nvSpPr>
          <p:cNvPr id="233" name="ZoneTexte 232"/>
          <p:cNvSpPr txBox="1"/>
          <p:nvPr/>
        </p:nvSpPr>
        <p:spPr>
          <a:xfrm>
            <a:off x="3059832" y="4587974"/>
            <a:ext cx="1224136"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b="1" dirty="0">
                <a:solidFill>
                  <a:srgbClr val="FF0000"/>
                </a:solidFill>
              </a:rPr>
              <a:t>#VALEUR!</a:t>
            </a:r>
          </a:p>
        </p:txBody>
      </p:sp>
      <p:sp>
        <p:nvSpPr>
          <p:cNvPr id="135" name="ZoneTexte 134"/>
          <p:cNvSpPr txBox="1"/>
          <p:nvPr/>
        </p:nvSpPr>
        <p:spPr>
          <a:xfrm>
            <a:off x="3059832" y="3601348"/>
            <a:ext cx="1152128" cy="338554"/>
          </a:xfrm>
          <a:prstGeom prst="rect">
            <a:avLst/>
          </a:prstGeom>
          <a:solidFill>
            <a:schemeClr val="bg1"/>
          </a:solidFill>
          <a:ln w="28575">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fr-FR" sz="1600" dirty="0"/>
              <a:t>8,5%</a:t>
            </a:r>
          </a:p>
        </p:txBody>
      </p:sp>
      <p:sp>
        <p:nvSpPr>
          <p:cNvPr id="234" name="ZoneTexte 233"/>
          <p:cNvSpPr txBox="1"/>
          <p:nvPr/>
        </p:nvSpPr>
        <p:spPr>
          <a:xfrm>
            <a:off x="3203848" y="4155926"/>
            <a:ext cx="4824536" cy="369332"/>
          </a:xfrm>
          <a:prstGeom prst="rect">
            <a:avLst/>
          </a:prstGeom>
          <a:noFill/>
        </p:spPr>
        <p:txBody>
          <a:bodyPr wrap="square" rtlCol="0">
            <a:spAutoFit/>
          </a:bodyPr>
          <a:lstStyle/>
          <a:p>
            <a:r>
              <a:rPr lang="fr-FR" dirty="0">
                <a:solidFill>
                  <a:srgbClr val="FF0000"/>
                </a:solidFill>
              </a:rPr>
              <a:t>Attention au hors plage!</a:t>
            </a:r>
          </a:p>
        </p:txBody>
      </p:sp>
      <p:sp>
        <p:nvSpPr>
          <p:cNvPr id="235" name="ZoneTexte 234"/>
          <p:cNvSpPr txBox="1"/>
          <p:nvPr/>
        </p:nvSpPr>
        <p:spPr>
          <a:xfrm>
            <a:off x="4644008" y="4506674"/>
            <a:ext cx="3960440" cy="369332"/>
          </a:xfrm>
          <a:prstGeom prst="rect">
            <a:avLst/>
          </a:prstGeom>
          <a:noFill/>
        </p:spPr>
        <p:txBody>
          <a:bodyPr wrap="square" rtlCol="0">
            <a:spAutoFit/>
          </a:bodyPr>
          <a:lstStyle/>
          <a:p>
            <a:r>
              <a:rPr lang="fr-FR" dirty="0"/>
              <a:t>=</a:t>
            </a:r>
            <a:r>
              <a:rPr lang="fr-FR" b="1" dirty="0">
                <a:solidFill>
                  <a:srgbClr val="3366CC"/>
                </a:solidFill>
              </a:rPr>
              <a:t>SI(</a:t>
            </a:r>
            <a:r>
              <a:rPr lang="fr-FR" b="1" dirty="0">
                <a:solidFill>
                  <a:schemeClr val="accent3">
                    <a:lumMod val="50000"/>
                  </a:schemeClr>
                </a:solidFill>
              </a:rPr>
              <a:t>F2&gt;7</a:t>
            </a:r>
            <a:r>
              <a:rPr lang="fr-FR" dirty="0"/>
              <a:t>;13,5%;CHOISIR(...)</a:t>
            </a:r>
            <a:r>
              <a:rPr lang="fr-FR" b="1" dirty="0">
                <a:solidFill>
                  <a:srgbClr val="3366CC"/>
                </a:solidFill>
              </a:rPr>
              <a:t>)</a:t>
            </a:r>
          </a:p>
        </p:txBody>
      </p:sp>
      <p:sp>
        <p:nvSpPr>
          <p:cNvPr id="236" name="ZoneTexte 235"/>
          <p:cNvSpPr txBox="1"/>
          <p:nvPr/>
        </p:nvSpPr>
        <p:spPr>
          <a:xfrm>
            <a:off x="4644008" y="4722698"/>
            <a:ext cx="3960440" cy="369332"/>
          </a:xfrm>
          <a:prstGeom prst="rect">
            <a:avLst/>
          </a:prstGeom>
          <a:noFill/>
        </p:spPr>
        <p:txBody>
          <a:bodyPr wrap="square" rtlCol="0">
            <a:spAutoFit/>
          </a:bodyPr>
          <a:lstStyle/>
          <a:p>
            <a:r>
              <a:rPr lang="fr-FR" dirty="0"/>
              <a:t>=</a:t>
            </a:r>
            <a:r>
              <a:rPr lang="fr-FR" b="1" dirty="0">
                <a:solidFill>
                  <a:srgbClr val="3366CC"/>
                </a:solidFill>
              </a:rPr>
              <a:t>IF(</a:t>
            </a:r>
            <a:r>
              <a:rPr lang="fr-FR" b="1" dirty="0">
                <a:solidFill>
                  <a:schemeClr val="accent3">
                    <a:lumMod val="50000"/>
                  </a:schemeClr>
                </a:solidFill>
              </a:rPr>
              <a:t>F2&gt;7</a:t>
            </a:r>
            <a:r>
              <a:rPr lang="fr-FR" dirty="0"/>
              <a:t>;13,5%;CHOOSE(...)</a:t>
            </a:r>
            <a:r>
              <a:rPr lang="fr-FR" b="1" dirty="0">
                <a:solidFill>
                  <a:srgbClr val="3366CC"/>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3"/>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7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7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8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8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8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8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8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8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8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8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8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9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9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92"/>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9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9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95"/>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9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97"/>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98"/>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99"/>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200"/>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201"/>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202"/>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203"/>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204"/>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20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87"/>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105"/>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08"/>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09"/>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10"/>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11"/>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120"/>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21"/>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122"/>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132"/>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134"/>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150"/>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206"/>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207"/>
                                        </p:tgtEl>
                                        <p:attrNameLst>
                                          <p:attrName>style.visibility</p:attrName>
                                        </p:attrNameLst>
                                      </p:cBhvr>
                                      <p:to>
                                        <p:strVal val="visible"/>
                                      </p:to>
                                    </p:set>
                                  </p:childTnLst>
                                </p:cTn>
                              </p:par>
                              <p:par>
                                <p:cTn id="125" presetID="1" presetClass="entr" presetSubtype="0" fill="hold" grpId="0" nodeType="withEffect">
                                  <p:stCondLst>
                                    <p:cond delay="0"/>
                                  </p:stCondLst>
                                  <p:childTnLst>
                                    <p:set>
                                      <p:cBhvr>
                                        <p:cTn id="126" dur="1" fill="hold">
                                          <p:stCondLst>
                                            <p:cond delay="0"/>
                                          </p:stCondLst>
                                        </p:cTn>
                                        <p:tgtEl>
                                          <p:spTgt spid="208"/>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209"/>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135"/>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157"/>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161"/>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163"/>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164"/>
                                        </p:tgtEl>
                                        <p:attrNameLst>
                                          <p:attrName>style.visibility</p:attrName>
                                        </p:attrNameLst>
                                      </p:cBhvr>
                                      <p:to>
                                        <p:strVal val="visible"/>
                                      </p:to>
                                    </p:set>
                                  </p:childTnLst>
                                </p:cTn>
                              </p:par>
                              <p:par>
                                <p:cTn id="143" presetID="1" presetClass="entr" presetSubtype="0" fill="hold" grpId="0" nodeType="withEffect">
                                  <p:stCondLst>
                                    <p:cond delay="0"/>
                                  </p:stCondLst>
                                  <p:childTnLst>
                                    <p:set>
                                      <p:cBhvr>
                                        <p:cTn id="144" dur="1" fill="hold">
                                          <p:stCondLst>
                                            <p:cond delay="0"/>
                                          </p:stCondLst>
                                        </p:cTn>
                                        <p:tgtEl>
                                          <p:spTgt spid="165"/>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166"/>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167"/>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210"/>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211"/>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212"/>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213"/>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214"/>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215"/>
                                        </p:tgtEl>
                                        <p:attrNameLst>
                                          <p:attrName>style.visibility</p:attrName>
                                        </p:attrNameLst>
                                      </p:cBhvr>
                                      <p:to>
                                        <p:strVal val="visible"/>
                                      </p:to>
                                    </p:set>
                                  </p:childTnLst>
                                </p:cTn>
                              </p:par>
                              <p:par>
                                <p:cTn id="161" presetID="1" presetClass="entr" presetSubtype="0" fill="hold" grpId="0" nodeType="withEffect">
                                  <p:stCondLst>
                                    <p:cond delay="0"/>
                                  </p:stCondLst>
                                  <p:childTnLst>
                                    <p:set>
                                      <p:cBhvr>
                                        <p:cTn id="162" dur="1" fill="hold">
                                          <p:stCondLst>
                                            <p:cond delay="0"/>
                                          </p:stCondLst>
                                        </p:cTn>
                                        <p:tgtEl>
                                          <p:spTgt spid="216"/>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125"/>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156"/>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nodeType="clickEffect">
                                  <p:stCondLst>
                                    <p:cond delay="0"/>
                                  </p:stCondLst>
                                  <p:childTnLst>
                                    <p:set>
                                      <p:cBhvr>
                                        <p:cTn id="170" dur="1" fill="hold">
                                          <p:stCondLst>
                                            <p:cond delay="0"/>
                                          </p:stCondLst>
                                        </p:cTn>
                                        <p:tgtEl>
                                          <p:spTgt spid="217"/>
                                        </p:tgtEl>
                                        <p:attrNameLst>
                                          <p:attrName>style.visibility</p:attrName>
                                        </p:attrNameLst>
                                      </p:cBhvr>
                                      <p:to>
                                        <p:strVal val="visible"/>
                                      </p:to>
                                    </p:set>
                                  </p:childTnLst>
                                </p:cTn>
                              </p:par>
                              <p:par>
                                <p:cTn id="171" presetID="1" presetClass="entr" presetSubtype="0" fill="hold" nodeType="withEffect">
                                  <p:stCondLst>
                                    <p:cond delay="0"/>
                                  </p:stCondLst>
                                  <p:childTnLst>
                                    <p:set>
                                      <p:cBhvr>
                                        <p:cTn id="172" dur="1" fill="hold">
                                          <p:stCondLst>
                                            <p:cond delay="0"/>
                                          </p:stCondLst>
                                        </p:cTn>
                                        <p:tgtEl>
                                          <p:spTgt spid="218"/>
                                        </p:tgtEl>
                                        <p:attrNameLst>
                                          <p:attrName>style.visibility</p:attrName>
                                        </p:attrNameLst>
                                      </p:cBhvr>
                                      <p:to>
                                        <p:strVal val="visible"/>
                                      </p:to>
                                    </p:set>
                                  </p:childTnLst>
                                </p:cTn>
                              </p:par>
                              <p:par>
                                <p:cTn id="173" presetID="1" presetClass="entr" presetSubtype="0" fill="hold" grpId="0" nodeType="withEffect">
                                  <p:stCondLst>
                                    <p:cond delay="0"/>
                                  </p:stCondLst>
                                  <p:childTnLst>
                                    <p:set>
                                      <p:cBhvr>
                                        <p:cTn id="174" dur="1" fill="hold">
                                          <p:stCondLst>
                                            <p:cond delay="0"/>
                                          </p:stCondLst>
                                        </p:cTn>
                                        <p:tgtEl>
                                          <p:spTgt spid="219"/>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220"/>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221"/>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222"/>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223"/>
                                        </p:tgtEl>
                                        <p:attrNameLst>
                                          <p:attrName>style.visibility</p:attrName>
                                        </p:attrNameLst>
                                      </p:cBhvr>
                                      <p:to>
                                        <p:strVal val="visible"/>
                                      </p:to>
                                    </p:set>
                                  </p:childTnLst>
                                </p:cTn>
                              </p:par>
                              <p:par>
                                <p:cTn id="183" presetID="1" presetClass="entr" presetSubtype="0" fill="hold" grpId="0" nodeType="withEffect">
                                  <p:stCondLst>
                                    <p:cond delay="0"/>
                                  </p:stCondLst>
                                  <p:childTnLst>
                                    <p:set>
                                      <p:cBhvr>
                                        <p:cTn id="184" dur="1" fill="hold">
                                          <p:stCondLst>
                                            <p:cond delay="0"/>
                                          </p:stCondLst>
                                        </p:cTn>
                                        <p:tgtEl>
                                          <p:spTgt spid="224"/>
                                        </p:tgtEl>
                                        <p:attrNameLst>
                                          <p:attrName>style.visibility</p:attrName>
                                        </p:attrNameLst>
                                      </p:cBhvr>
                                      <p:to>
                                        <p:strVal val="visible"/>
                                      </p:to>
                                    </p:set>
                                  </p:childTnLst>
                                </p:cTn>
                              </p:par>
                              <p:par>
                                <p:cTn id="185" presetID="1" presetClass="entr" presetSubtype="0" fill="hold" grpId="0" nodeType="withEffect">
                                  <p:stCondLst>
                                    <p:cond delay="0"/>
                                  </p:stCondLst>
                                  <p:childTnLst>
                                    <p:set>
                                      <p:cBhvr>
                                        <p:cTn id="186" dur="1" fill="hold">
                                          <p:stCondLst>
                                            <p:cond delay="0"/>
                                          </p:stCondLst>
                                        </p:cTn>
                                        <p:tgtEl>
                                          <p:spTgt spid="225"/>
                                        </p:tgtEl>
                                        <p:attrNameLst>
                                          <p:attrName>style.visibility</p:attrName>
                                        </p:attrNameLst>
                                      </p:cBhvr>
                                      <p:to>
                                        <p:strVal val="visible"/>
                                      </p:to>
                                    </p:set>
                                  </p:childTnLst>
                                </p:cTn>
                              </p:par>
                              <p:par>
                                <p:cTn id="187" presetID="1" presetClass="entr" presetSubtype="0" fill="hold" nodeType="withEffect">
                                  <p:stCondLst>
                                    <p:cond delay="0"/>
                                  </p:stCondLst>
                                  <p:childTnLst>
                                    <p:set>
                                      <p:cBhvr>
                                        <p:cTn id="188" dur="1" fill="hold">
                                          <p:stCondLst>
                                            <p:cond delay="0"/>
                                          </p:stCondLst>
                                        </p:cTn>
                                        <p:tgtEl>
                                          <p:spTgt spid="226"/>
                                        </p:tgtEl>
                                        <p:attrNameLst>
                                          <p:attrName>style.visibility</p:attrName>
                                        </p:attrNameLst>
                                      </p:cBhvr>
                                      <p:to>
                                        <p:strVal val="visible"/>
                                      </p:to>
                                    </p:set>
                                  </p:childTnLst>
                                </p:cTn>
                              </p:par>
                              <p:par>
                                <p:cTn id="189" presetID="1" presetClass="entr" presetSubtype="0" fill="hold" nodeType="withEffect">
                                  <p:stCondLst>
                                    <p:cond delay="0"/>
                                  </p:stCondLst>
                                  <p:childTnLst>
                                    <p:set>
                                      <p:cBhvr>
                                        <p:cTn id="190" dur="1" fill="hold">
                                          <p:stCondLst>
                                            <p:cond delay="0"/>
                                          </p:stCondLst>
                                        </p:cTn>
                                        <p:tgtEl>
                                          <p:spTgt spid="227"/>
                                        </p:tgtEl>
                                        <p:attrNameLst>
                                          <p:attrName>style.visibility</p:attrName>
                                        </p:attrNameLst>
                                      </p:cBhvr>
                                      <p:to>
                                        <p:strVal val="visible"/>
                                      </p:to>
                                    </p:set>
                                  </p:childTnLst>
                                </p:cTn>
                              </p:par>
                              <p:par>
                                <p:cTn id="191" presetID="1" presetClass="entr" presetSubtype="0" fill="hold" grpId="0" nodeType="withEffect">
                                  <p:stCondLst>
                                    <p:cond delay="0"/>
                                  </p:stCondLst>
                                  <p:childTnLst>
                                    <p:set>
                                      <p:cBhvr>
                                        <p:cTn id="192" dur="1" fill="hold">
                                          <p:stCondLst>
                                            <p:cond delay="0"/>
                                          </p:stCondLst>
                                        </p:cTn>
                                        <p:tgtEl>
                                          <p:spTgt spid="228"/>
                                        </p:tgtEl>
                                        <p:attrNameLst>
                                          <p:attrName>style.visibility</p:attrName>
                                        </p:attrNameLst>
                                      </p:cBhvr>
                                      <p:to>
                                        <p:strVal val="visible"/>
                                      </p:to>
                                    </p:set>
                                  </p:childTnLst>
                                </p:cTn>
                              </p:par>
                              <p:par>
                                <p:cTn id="193" presetID="1" presetClass="entr" presetSubtype="0" fill="hold" grpId="0" nodeType="withEffect">
                                  <p:stCondLst>
                                    <p:cond delay="0"/>
                                  </p:stCondLst>
                                  <p:childTnLst>
                                    <p:set>
                                      <p:cBhvr>
                                        <p:cTn id="194" dur="1" fill="hold">
                                          <p:stCondLst>
                                            <p:cond delay="0"/>
                                          </p:stCondLst>
                                        </p:cTn>
                                        <p:tgtEl>
                                          <p:spTgt spid="229"/>
                                        </p:tgtEl>
                                        <p:attrNameLst>
                                          <p:attrName>style.visibility</p:attrName>
                                        </p:attrNameLst>
                                      </p:cBhvr>
                                      <p:to>
                                        <p:strVal val="visible"/>
                                      </p:to>
                                    </p:set>
                                  </p:childTnLst>
                                </p:cTn>
                              </p:par>
                              <p:par>
                                <p:cTn id="195" presetID="1" presetClass="entr" presetSubtype="0" fill="hold" grpId="0" nodeType="withEffect">
                                  <p:stCondLst>
                                    <p:cond delay="0"/>
                                  </p:stCondLst>
                                  <p:childTnLst>
                                    <p:set>
                                      <p:cBhvr>
                                        <p:cTn id="196" dur="1" fill="hold">
                                          <p:stCondLst>
                                            <p:cond delay="0"/>
                                          </p:stCondLst>
                                        </p:cTn>
                                        <p:tgtEl>
                                          <p:spTgt spid="230"/>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231"/>
                                        </p:tgtEl>
                                        <p:attrNameLst>
                                          <p:attrName>style.visibility</p:attrName>
                                        </p:attrNameLst>
                                      </p:cBhvr>
                                      <p:to>
                                        <p:strVal val="visible"/>
                                      </p:to>
                                    </p:set>
                                  </p:childTnLst>
                                </p:cTn>
                              </p:par>
                              <p:par>
                                <p:cTn id="199" presetID="1" presetClass="entr" presetSubtype="0" fill="hold" grpId="0" nodeType="withEffect">
                                  <p:stCondLst>
                                    <p:cond delay="0"/>
                                  </p:stCondLst>
                                  <p:childTnLst>
                                    <p:set>
                                      <p:cBhvr>
                                        <p:cTn id="200" dur="1" fill="hold">
                                          <p:stCondLst>
                                            <p:cond delay="0"/>
                                          </p:stCondLst>
                                        </p:cTn>
                                        <p:tgtEl>
                                          <p:spTgt spid="232"/>
                                        </p:tgtEl>
                                        <p:attrNameLst>
                                          <p:attrName>style.visibility</p:attrName>
                                        </p:attrNameLst>
                                      </p:cBhvr>
                                      <p:to>
                                        <p:strVal val="visible"/>
                                      </p:to>
                                    </p:set>
                                  </p:childTnLst>
                                </p:cTn>
                              </p:par>
                              <p:par>
                                <p:cTn id="201" presetID="1" presetClass="entr" presetSubtype="0" fill="hold" grpId="0" nodeType="withEffect">
                                  <p:stCondLst>
                                    <p:cond delay="0"/>
                                  </p:stCondLst>
                                  <p:childTnLst>
                                    <p:set>
                                      <p:cBhvr>
                                        <p:cTn id="202" dur="1" fill="hold">
                                          <p:stCondLst>
                                            <p:cond delay="0"/>
                                          </p:stCondLst>
                                        </p:cTn>
                                        <p:tgtEl>
                                          <p:spTgt spid="234"/>
                                        </p:tgtEl>
                                        <p:attrNameLst>
                                          <p:attrName>style.visibility</p:attrName>
                                        </p:attrNameLst>
                                      </p:cBhvr>
                                      <p:to>
                                        <p:strVal val="visible"/>
                                      </p:to>
                                    </p:set>
                                  </p:childTnLst>
                                </p:cTn>
                              </p:par>
                              <p:par>
                                <p:cTn id="203" presetID="1" presetClass="entr" presetSubtype="0" fill="hold" grpId="0" nodeType="withEffect">
                                  <p:stCondLst>
                                    <p:cond delay="0"/>
                                  </p:stCondLst>
                                  <p:childTnLst>
                                    <p:set>
                                      <p:cBhvr>
                                        <p:cTn id="204" dur="1" fill="hold">
                                          <p:stCondLst>
                                            <p:cond delay="0"/>
                                          </p:stCondLst>
                                        </p:cTn>
                                        <p:tgtEl>
                                          <p:spTgt spid="233"/>
                                        </p:tgtEl>
                                        <p:attrNameLst>
                                          <p:attrName>style.visibility</p:attrName>
                                        </p:attrNameLst>
                                      </p:cBhvr>
                                      <p:to>
                                        <p:strVal val="visible"/>
                                      </p:to>
                                    </p:set>
                                  </p:childTnLst>
                                </p:cTn>
                              </p:par>
                            </p:childTnLst>
                          </p:cTn>
                        </p:par>
                      </p:childTnLst>
                    </p:cTn>
                  </p:par>
                  <p:par>
                    <p:cTn id="205" fill="hold">
                      <p:stCondLst>
                        <p:cond delay="indefinite"/>
                      </p:stCondLst>
                      <p:childTnLst>
                        <p:par>
                          <p:cTn id="206" fill="hold">
                            <p:stCondLst>
                              <p:cond delay="0"/>
                            </p:stCondLst>
                            <p:childTnLst>
                              <p:par>
                                <p:cTn id="207" presetID="1" presetClass="entr" presetSubtype="0" fill="hold" grpId="0" nodeType="clickEffect">
                                  <p:stCondLst>
                                    <p:cond delay="0"/>
                                  </p:stCondLst>
                                  <p:childTnLst>
                                    <p:set>
                                      <p:cBhvr>
                                        <p:cTn id="208" dur="1" fill="hold">
                                          <p:stCondLst>
                                            <p:cond delay="0"/>
                                          </p:stCondLst>
                                        </p:cTn>
                                        <p:tgtEl>
                                          <p:spTgt spid="235"/>
                                        </p:tgtEl>
                                        <p:attrNameLst>
                                          <p:attrName>style.visibility</p:attrName>
                                        </p:attrNameLst>
                                      </p:cBhvr>
                                      <p:to>
                                        <p:strVal val="visible"/>
                                      </p:to>
                                    </p:set>
                                  </p:childTnLst>
                                </p:cTn>
                              </p:par>
                              <p:par>
                                <p:cTn id="209" presetID="1" presetClass="entr" presetSubtype="0" fill="hold" grpId="0" nodeType="withEffect">
                                  <p:stCondLst>
                                    <p:cond delay="0"/>
                                  </p:stCondLst>
                                  <p:childTnLst>
                                    <p:set>
                                      <p:cBhvr>
                                        <p:cTn id="210" dur="1" fill="hold">
                                          <p:stCondLst>
                                            <p:cond delay="0"/>
                                          </p:stCondLst>
                                        </p:cTn>
                                        <p:tgtEl>
                                          <p:spTgt spid="2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 grpId="0" animBg="1"/>
      <p:bldP spid="161" grpId="0" animBg="1"/>
      <p:bldP spid="163" grpId="0" animBg="1"/>
      <p:bldP spid="164" grpId="0" animBg="1"/>
      <p:bldP spid="165" grpId="0" animBg="1"/>
      <p:bldP spid="166" grpId="0" animBg="1"/>
      <p:bldP spid="167" grpId="0" animBg="1"/>
      <p:bldP spid="18" grpId="0" animBg="1"/>
      <p:bldP spid="60" grpId="0" animBg="1"/>
      <p:bldP spid="61" grpId="0"/>
      <p:bldP spid="108" grpId="0" animBg="1"/>
      <p:bldP spid="109" grpId="0" animBg="1"/>
      <p:bldP spid="110" grpId="0"/>
      <p:bldP spid="111" grpId="0"/>
      <p:bldP spid="120" grpId="0"/>
      <p:bldP spid="121" grpId="0"/>
      <p:bldP spid="122" grpId="0"/>
      <p:bldP spid="125" grpId="0"/>
      <p:bldP spid="150" grpId="0"/>
      <p:bldP spid="156" grpId="0"/>
      <p:bldP spid="168" grpId="0" animBg="1"/>
      <p:bldP spid="169" grpId="0" animBg="1"/>
      <p:bldP spid="170" grpId="0" animBg="1"/>
      <p:bldP spid="171" grpId="0" animBg="1"/>
      <p:bldP spid="177" grpId="0" animBg="1"/>
      <p:bldP spid="178" grpId="0" animBg="1"/>
      <p:bldP spid="179" grpId="0"/>
      <p:bldP spid="180" grpId="0"/>
      <p:bldP spid="181" grpId="0" animBg="1"/>
      <p:bldP spid="182" grpId="0" animBg="1"/>
      <p:bldP spid="183" grpId="0" animBg="1"/>
      <p:bldP spid="184" grpId="0"/>
      <p:bldP spid="185" grpId="0"/>
      <p:bldP spid="186" grpId="0"/>
      <p:bldP spid="188" grpId="0"/>
      <p:bldP spid="189" grpId="0"/>
      <p:bldP spid="190" grpId="0"/>
      <p:bldP spid="191" grpId="0"/>
      <p:bldP spid="192" grpId="0"/>
      <p:bldP spid="194" grpId="0" animBg="1"/>
      <p:bldP spid="195" grpId="0"/>
      <p:bldP spid="197" grpId="0"/>
      <p:bldP spid="199" grpId="0" animBg="1"/>
      <p:bldP spid="200" grpId="0"/>
      <p:bldP spid="202" grpId="0"/>
      <p:bldP spid="203" grpId="0"/>
      <p:bldP spid="204" grpId="0"/>
      <p:bldP spid="205" grpId="0"/>
      <p:bldP spid="206" grpId="0" animBg="1"/>
      <p:bldP spid="207" grpId="0" animBg="1"/>
      <p:bldP spid="208" grpId="0"/>
      <p:bldP spid="209" grpId="0"/>
      <p:bldP spid="210" grpId="0"/>
      <p:bldP spid="211" grpId="0"/>
      <p:bldP spid="212" grpId="0"/>
      <p:bldP spid="213" grpId="0"/>
      <p:bldP spid="214" grpId="0"/>
      <p:bldP spid="215" grpId="0"/>
      <p:bldP spid="216" grpId="0"/>
      <p:bldP spid="219" grpId="0" animBg="1"/>
      <p:bldP spid="220" grpId="0" animBg="1"/>
      <p:bldP spid="221" grpId="0"/>
      <p:bldP spid="222" grpId="0"/>
      <p:bldP spid="223" grpId="0"/>
      <p:bldP spid="224" grpId="0"/>
      <p:bldP spid="225" grpId="0"/>
      <p:bldP spid="228" grpId="0"/>
      <p:bldP spid="229" grpId="0" animBg="1"/>
      <p:bldP spid="230" grpId="0" animBg="1"/>
      <p:bldP spid="231" grpId="0"/>
      <p:bldP spid="232" grpId="0"/>
      <p:bldP spid="233" grpId="0" animBg="1"/>
      <p:bldP spid="135" grpId="0" animBg="1"/>
      <p:bldP spid="234" grpId="0"/>
      <p:bldP spid="235" grpId="0"/>
      <p:bldP spid="236"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14595</TotalTime>
  <Words>5053</Words>
  <Application>Microsoft Office PowerPoint</Application>
  <PresentationFormat>Affichage à l'écran (16:9)</PresentationFormat>
  <Paragraphs>1092</Paragraphs>
  <Slides>37</Slides>
  <Notes>31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37</vt:i4>
      </vt:variant>
    </vt:vector>
  </HeadingPairs>
  <TitlesOfParts>
    <vt:vector size="41" baseType="lpstr">
      <vt:lpstr>Arial</vt:lpstr>
      <vt:lpstr>Arial Black</vt:lpstr>
      <vt:lpstr>Calibri</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srolland</dc:creator>
  <cp:lastModifiedBy>Stéphane  ROLLAND</cp:lastModifiedBy>
  <cp:revision>1273</cp:revision>
  <dcterms:created xsi:type="dcterms:W3CDTF">2014-09-02T13:06:46Z</dcterms:created>
  <dcterms:modified xsi:type="dcterms:W3CDTF">2022-10-23T15:54:09Z</dcterms:modified>
</cp:coreProperties>
</file>