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85" r:id="rId2"/>
    <p:sldId id="328" r:id="rId3"/>
    <p:sldId id="330" r:id="rId4"/>
    <p:sldId id="331" r:id="rId5"/>
    <p:sldId id="332" r:id="rId6"/>
    <p:sldId id="333" r:id="rId7"/>
    <p:sldId id="334" r:id="rId8"/>
    <p:sldId id="335" r:id="rId9"/>
    <p:sldId id="336" r:id="rId10"/>
    <p:sldId id="337" r:id="rId11"/>
    <p:sldId id="317" r:id="rId12"/>
    <p:sldId id="338" r:id="rId13"/>
    <p:sldId id="339" r:id="rId14"/>
    <p:sldId id="340" r:id="rId15"/>
    <p:sldId id="341" r:id="rId16"/>
    <p:sldId id="342" r:id="rId17"/>
    <p:sldId id="343" r:id="rId18"/>
    <p:sldId id="344" r:id="rId19"/>
    <p:sldId id="348" r:id="rId20"/>
    <p:sldId id="345" r:id="rId21"/>
    <p:sldId id="346" r:id="rId22"/>
    <p:sldId id="347" r:id="rId23"/>
  </p:sldIdLst>
  <p:sldSz cx="9144000" cy="5143500" type="screen16x9"/>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CC"/>
    <a:srgbClr val="008000"/>
    <a:srgbClr val="C5E3ED"/>
    <a:srgbClr val="4F81BD"/>
    <a:srgbClr val="C00000"/>
    <a:srgbClr val="CC9900"/>
    <a:srgbClr val="FFFFCC"/>
    <a:srgbClr val="00CC00"/>
    <a:srgbClr val="C5E2FF"/>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84" autoAdjust="0"/>
    <p:restoredTop sz="87592" autoAdjust="0"/>
  </p:normalViewPr>
  <p:slideViewPr>
    <p:cSldViewPr>
      <p:cViewPr varScale="1">
        <p:scale>
          <a:sx n="123" d="100"/>
          <a:sy n="123" d="100"/>
        </p:scale>
        <p:origin x="1122" y="108"/>
      </p:cViewPr>
      <p:guideLst>
        <p:guide orient="horz" pos="1620"/>
        <p:guide pos="2880"/>
      </p:guideLst>
    </p:cSldViewPr>
  </p:slideViewPr>
  <p:notesTextViewPr>
    <p:cViewPr>
      <p:scale>
        <a:sx n="100" d="100"/>
        <a:sy n="100" d="100"/>
      </p:scale>
      <p:origin x="0" y="0"/>
    </p:cViewPr>
  </p:notesTextViewPr>
  <p:notesViewPr>
    <p:cSldViewPr>
      <p:cViewPr varScale="1">
        <p:scale>
          <a:sx n="82" d="100"/>
          <a:sy n="82" d="100"/>
        </p:scale>
        <p:origin x="-2064"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B446906-4F38-406C-B25F-D15186D7ECD1}" type="datetimeFigureOut">
              <a:rPr lang="fr-FR" smtClean="0"/>
              <a:pPr/>
              <a:t>17/11/2022</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ADE6DB7-9273-421E-ACBA-E269E5C13C93}" type="slidenum">
              <a:rPr lang="fr-FR" smtClean="0"/>
              <a:pPr/>
              <a:t>‹N°›</a:t>
            </a:fld>
            <a:endParaRPr lang="fr-F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CAE1DD-BF72-4A80-869D-F5C1C43BF8DF}" type="datetimeFigureOut">
              <a:rPr lang="fr-FR" smtClean="0"/>
              <a:pPr/>
              <a:t>17/11/2022</a:t>
            </a:fld>
            <a:endParaRPr lang="fr-FR" dirty="0"/>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D6D89A-D2C2-4B88-9A33-8E20B2E148F6}" type="slidenum">
              <a:rPr lang="fr-FR" smtClean="0"/>
              <a:pPr/>
              <a:t>‹N°›</a:t>
            </a:fld>
            <a:endParaRPr lang="fr-F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64D6D89A-D2C2-4B88-9A33-8E20B2E148F6}" type="slidenum">
              <a:rPr lang="fr-FR" smtClean="0"/>
              <a:pPr/>
              <a:t>2</a:t>
            </a:fld>
            <a:endParaRPr lang="fr-FR" dirty="0"/>
          </a:p>
        </p:txBody>
      </p:sp>
    </p:spTree>
    <p:extLst>
      <p:ext uri="{BB962C8B-B14F-4D97-AF65-F5344CB8AC3E}">
        <p14:creationId xmlns:p14="http://schemas.microsoft.com/office/powerpoint/2010/main" val="4617097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C’est un outil qui permet de synthétiser plusieurs hypothèses en fonctions de cellules à faire varier.</a:t>
            </a:r>
          </a:p>
          <a:p>
            <a:r>
              <a:rPr lang="fr-FR" dirty="0"/>
              <a:t>C’est un gain de temps incontestable quand vous définissez ces hypothèses en réunion avec d’autres collègues car le temps de construction d’un tableau de synthèse vous est épargné. Cependant, un tableau classique fera aussi bien le travail si ce sont des hypothèses à reprendre de temps à autre.</a:t>
            </a:r>
          </a:p>
        </p:txBody>
      </p:sp>
      <p:sp>
        <p:nvSpPr>
          <p:cNvPr id="4" name="Espace réservé du numéro de diapositive 3"/>
          <p:cNvSpPr>
            <a:spLocks noGrp="1"/>
          </p:cNvSpPr>
          <p:nvPr>
            <p:ph type="sldNum" sz="quarter" idx="5"/>
          </p:nvPr>
        </p:nvSpPr>
        <p:spPr/>
        <p:txBody>
          <a:bodyPr/>
          <a:lstStyle/>
          <a:p>
            <a:fld id="{64D6D89A-D2C2-4B88-9A33-8E20B2E148F6}" type="slidenum">
              <a:rPr lang="fr-FR" smtClean="0"/>
              <a:pPr/>
              <a:t>20</a:t>
            </a:fld>
            <a:endParaRPr lang="fr-FR" dirty="0"/>
          </a:p>
        </p:txBody>
      </p:sp>
    </p:spTree>
    <p:extLst>
      <p:ext uri="{BB962C8B-B14F-4D97-AF65-F5344CB8AC3E}">
        <p14:creationId xmlns:p14="http://schemas.microsoft.com/office/powerpoint/2010/main" val="36383736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Cette fonction permet plus facilement qu’une formule de rechercher une valeur à atteindre en fonction des règles de calcul d’un tableau. C’est pourquoi la cellule à définir doit contenir la formule qui influence la cellule à modifier (cette dernière est une valeur).</a:t>
            </a:r>
          </a:p>
        </p:txBody>
      </p:sp>
      <p:sp>
        <p:nvSpPr>
          <p:cNvPr id="4" name="Espace réservé du numéro de diapositive 3"/>
          <p:cNvSpPr>
            <a:spLocks noGrp="1"/>
          </p:cNvSpPr>
          <p:nvPr>
            <p:ph type="sldNum" sz="quarter" idx="5"/>
          </p:nvPr>
        </p:nvSpPr>
        <p:spPr/>
        <p:txBody>
          <a:bodyPr/>
          <a:lstStyle/>
          <a:p>
            <a:fld id="{64D6D89A-D2C2-4B88-9A33-8E20B2E148F6}" type="slidenum">
              <a:rPr lang="fr-FR" smtClean="0"/>
              <a:pPr/>
              <a:t>21</a:t>
            </a:fld>
            <a:endParaRPr lang="fr-FR" dirty="0"/>
          </a:p>
        </p:txBody>
      </p:sp>
    </p:spTree>
    <p:extLst>
      <p:ext uri="{BB962C8B-B14F-4D97-AF65-F5344CB8AC3E}">
        <p14:creationId xmlns:p14="http://schemas.microsoft.com/office/powerpoint/2010/main" val="40997757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La table de données est un moyen rapide d’obtenir une grille de mesure (ici, un étalonnage des différents tarifs surface x nb m²). Pour supprimer les données produites, si elles ne vous conviennent pas, pensez à les sélectionner toutes </a:t>
            </a:r>
            <a:r>
              <a:rPr lang="fr-FR"/>
              <a:t>sinon Excel </a:t>
            </a:r>
            <a:r>
              <a:rPr lang="fr-FR" dirty="0"/>
              <a:t>vous le refusera.</a:t>
            </a:r>
          </a:p>
        </p:txBody>
      </p:sp>
      <p:sp>
        <p:nvSpPr>
          <p:cNvPr id="4" name="Espace réservé du numéro de diapositive 3"/>
          <p:cNvSpPr>
            <a:spLocks noGrp="1"/>
          </p:cNvSpPr>
          <p:nvPr>
            <p:ph type="sldNum" sz="quarter" idx="5"/>
          </p:nvPr>
        </p:nvSpPr>
        <p:spPr/>
        <p:txBody>
          <a:bodyPr/>
          <a:lstStyle/>
          <a:p>
            <a:fld id="{64D6D89A-D2C2-4B88-9A33-8E20B2E148F6}" type="slidenum">
              <a:rPr lang="fr-FR" smtClean="0"/>
              <a:pPr/>
              <a:t>22</a:t>
            </a:fld>
            <a:endParaRPr lang="fr-FR" dirty="0"/>
          </a:p>
        </p:txBody>
      </p:sp>
    </p:spTree>
    <p:extLst>
      <p:ext uri="{BB962C8B-B14F-4D97-AF65-F5344CB8AC3E}">
        <p14:creationId xmlns:p14="http://schemas.microsoft.com/office/powerpoint/2010/main" val="1239007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597819"/>
            <a:ext cx="7772400" cy="1102519"/>
          </a:xfrm>
          <a:prstGeom prst="rect">
            <a:avLst/>
          </a:prstGeom>
        </p:spPr>
        <p:txBody>
          <a:bodyPr/>
          <a:lstStyle/>
          <a:p>
            <a:r>
              <a:rPr lang="fr-FR"/>
              <a:t>Cliquez pour modifier le style du titre</a:t>
            </a:r>
          </a:p>
        </p:txBody>
      </p:sp>
      <p:sp>
        <p:nvSpPr>
          <p:cNvPr id="3" name="Sous-titre 2"/>
          <p:cNvSpPr>
            <a:spLocks noGrp="1"/>
          </p:cNvSpPr>
          <p:nvPr>
            <p:ph type="subTitle" idx="1"/>
          </p:nvPr>
        </p:nvSpPr>
        <p:spPr>
          <a:xfrm>
            <a:off x="1371600" y="2914650"/>
            <a:ext cx="6400800" cy="131445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a:xfrm>
            <a:off x="457200" y="4767263"/>
            <a:ext cx="2133600" cy="273844"/>
          </a:xfrm>
          <a:prstGeom prst="rect">
            <a:avLst/>
          </a:prstGeom>
        </p:spPr>
        <p:txBody>
          <a:bodyPr/>
          <a:lstStyle/>
          <a:p>
            <a:fld id="{77CDA09E-E092-4BA7-8996-5194A31CF0BA}" type="datetimeFigureOut">
              <a:rPr lang="fr-FR" smtClean="0"/>
              <a:pPr/>
              <a:t>17/11/2022</a:t>
            </a:fld>
            <a:endParaRPr lang="fr-FR" dirty="0"/>
          </a:p>
        </p:txBody>
      </p:sp>
      <p:sp>
        <p:nvSpPr>
          <p:cNvPr id="5" name="Espace réservé du pied de page 4"/>
          <p:cNvSpPr>
            <a:spLocks noGrp="1"/>
          </p:cNvSpPr>
          <p:nvPr>
            <p:ph type="ftr" sz="quarter" idx="11"/>
          </p:nvPr>
        </p:nvSpPr>
        <p:spPr>
          <a:xfrm>
            <a:off x="3124200" y="4767263"/>
            <a:ext cx="2895600" cy="273844"/>
          </a:xfrm>
          <a:prstGeom prst="rect">
            <a:avLst/>
          </a:prstGeom>
        </p:spPr>
        <p:txBody>
          <a:bodyPr/>
          <a:lstStyle/>
          <a:p>
            <a:endParaRPr lang="fr-FR" dirty="0"/>
          </a:p>
        </p:txBody>
      </p:sp>
      <p:sp>
        <p:nvSpPr>
          <p:cNvPr id="6" name="Espace réservé du numéro de diapositive 5"/>
          <p:cNvSpPr>
            <a:spLocks noGrp="1"/>
          </p:cNvSpPr>
          <p:nvPr>
            <p:ph type="sldNum" sz="quarter" idx="12"/>
          </p:nvPr>
        </p:nvSpPr>
        <p:spPr>
          <a:xfrm>
            <a:off x="6553200" y="4767263"/>
            <a:ext cx="2133600" cy="273844"/>
          </a:xfrm>
          <a:prstGeom prst="rect">
            <a:avLst/>
          </a:prstGeom>
        </p:spPr>
        <p:txBody>
          <a:bodyPr/>
          <a:lstStyle/>
          <a:p>
            <a:fld id="{61B24605-7874-43D0-91B6-61F7F2EAAE84}"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457200" y="205979"/>
            <a:ext cx="8229600" cy="857250"/>
          </a:xfrm>
          <a:prstGeom prst="rect">
            <a:avLst/>
          </a:prstGeom>
        </p:spPr>
        <p:txBody>
          <a:bodyPr/>
          <a:lstStyle/>
          <a:p>
            <a:r>
              <a:rPr lang="fr-FR"/>
              <a:t>Cliquez pour modifier le style du titre</a:t>
            </a:r>
          </a:p>
        </p:txBody>
      </p:sp>
      <p:sp>
        <p:nvSpPr>
          <p:cNvPr id="3" name="Espace réservé du texte vertical 2"/>
          <p:cNvSpPr>
            <a:spLocks noGrp="1"/>
          </p:cNvSpPr>
          <p:nvPr>
            <p:ph type="body" orient="vert" idx="1"/>
          </p:nvPr>
        </p:nvSpPr>
        <p:spPr>
          <a:xfrm>
            <a:off x="457200" y="1200151"/>
            <a:ext cx="8229600" cy="3394472"/>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457200" y="4767263"/>
            <a:ext cx="2133600" cy="273844"/>
          </a:xfrm>
          <a:prstGeom prst="rect">
            <a:avLst/>
          </a:prstGeom>
        </p:spPr>
        <p:txBody>
          <a:bodyPr/>
          <a:lstStyle/>
          <a:p>
            <a:fld id="{77CDA09E-E092-4BA7-8996-5194A31CF0BA}" type="datetimeFigureOut">
              <a:rPr lang="fr-FR" smtClean="0"/>
              <a:pPr/>
              <a:t>17/11/2022</a:t>
            </a:fld>
            <a:endParaRPr lang="fr-FR" dirty="0"/>
          </a:p>
        </p:txBody>
      </p:sp>
      <p:sp>
        <p:nvSpPr>
          <p:cNvPr id="5" name="Espace réservé du pied de page 4"/>
          <p:cNvSpPr>
            <a:spLocks noGrp="1"/>
          </p:cNvSpPr>
          <p:nvPr>
            <p:ph type="ftr" sz="quarter" idx="11"/>
          </p:nvPr>
        </p:nvSpPr>
        <p:spPr>
          <a:xfrm>
            <a:off x="3124200" y="4767263"/>
            <a:ext cx="2895600" cy="273844"/>
          </a:xfrm>
          <a:prstGeom prst="rect">
            <a:avLst/>
          </a:prstGeom>
        </p:spPr>
        <p:txBody>
          <a:bodyPr/>
          <a:lstStyle/>
          <a:p>
            <a:endParaRPr lang="fr-FR" dirty="0"/>
          </a:p>
        </p:txBody>
      </p:sp>
      <p:sp>
        <p:nvSpPr>
          <p:cNvPr id="6" name="Espace réservé du numéro de diapositive 5"/>
          <p:cNvSpPr>
            <a:spLocks noGrp="1"/>
          </p:cNvSpPr>
          <p:nvPr>
            <p:ph type="sldNum" sz="quarter" idx="12"/>
          </p:nvPr>
        </p:nvSpPr>
        <p:spPr>
          <a:xfrm>
            <a:off x="6553200" y="4767263"/>
            <a:ext cx="2133600" cy="273844"/>
          </a:xfrm>
          <a:prstGeom prst="rect">
            <a:avLst/>
          </a:prstGeom>
        </p:spPr>
        <p:txBody>
          <a:bodyPr/>
          <a:lstStyle/>
          <a:p>
            <a:fld id="{61B24605-7874-43D0-91B6-61F7F2EAAE84}"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154781"/>
            <a:ext cx="2057400" cy="3290888"/>
          </a:xfrm>
          <a:prstGeom prst="rect">
            <a:avLst/>
          </a:prstGeo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154781"/>
            <a:ext cx="6019800" cy="3290888"/>
          </a:xfrm>
          <a:prstGeom prst="rect">
            <a:avLst/>
          </a:prstGeo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457200" y="4767263"/>
            <a:ext cx="2133600" cy="273844"/>
          </a:xfrm>
          <a:prstGeom prst="rect">
            <a:avLst/>
          </a:prstGeom>
        </p:spPr>
        <p:txBody>
          <a:bodyPr/>
          <a:lstStyle/>
          <a:p>
            <a:fld id="{77CDA09E-E092-4BA7-8996-5194A31CF0BA}" type="datetimeFigureOut">
              <a:rPr lang="fr-FR" smtClean="0"/>
              <a:pPr/>
              <a:t>17/11/2022</a:t>
            </a:fld>
            <a:endParaRPr lang="fr-FR" dirty="0"/>
          </a:p>
        </p:txBody>
      </p:sp>
      <p:sp>
        <p:nvSpPr>
          <p:cNvPr id="5" name="Espace réservé du pied de page 4"/>
          <p:cNvSpPr>
            <a:spLocks noGrp="1"/>
          </p:cNvSpPr>
          <p:nvPr>
            <p:ph type="ftr" sz="quarter" idx="11"/>
          </p:nvPr>
        </p:nvSpPr>
        <p:spPr>
          <a:xfrm>
            <a:off x="3124200" y="4767263"/>
            <a:ext cx="2895600" cy="273844"/>
          </a:xfrm>
          <a:prstGeom prst="rect">
            <a:avLst/>
          </a:prstGeom>
        </p:spPr>
        <p:txBody>
          <a:bodyPr/>
          <a:lstStyle/>
          <a:p>
            <a:endParaRPr lang="fr-FR" dirty="0"/>
          </a:p>
        </p:txBody>
      </p:sp>
      <p:sp>
        <p:nvSpPr>
          <p:cNvPr id="6" name="Espace réservé du numéro de diapositive 5"/>
          <p:cNvSpPr>
            <a:spLocks noGrp="1"/>
          </p:cNvSpPr>
          <p:nvPr>
            <p:ph type="sldNum" sz="quarter" idx="12"/>
          </p:nvPr>
        </p:nvSpPr>
        <p:spPr>
          <a:xfrm>
            <a:off x="6553200" y="4767263"/>
            <a:ext cx="2133600" cy="273844"/>
          </a:xfrm>
          <a:prstGeom prst="rect">
            <a:avLst/>
          </a:prstGeom>
        </p:spPr>
        <p:txBody>
          <a:bodyPr/>
          <a:lstStyle/>
          <a:p>
            <a:fld id="{61B24605-7874-43D0-91B6-61F7F2EAAE84}" type="slidenum">
              <a:rPr lang="fr-FR" smtClean="0"/>
              <a:pPr/>
              <a:t>‹N°›</a:t>
            </a:fld>
            <a:endParaRPr lang="fr-F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Partie 1">
    <p:spTree>
      <p:nvGrpSpPr>
        <p:cNvPr id="1" name=""/>
        <p:cNvGrpSpPr/>
        <p:nvPr/>
      </p:nvGrpSpPr>
      <p:grpSpPr>
        <a:xfrm>
          <a:off x="0" y="0"/>
          <a:ext cx="0" cy="0"/>
          <a:chOff x="0" y="0"/>
          <a:chExt cx="0" cy="0"/>
        </a:xfrm>
      </p:grpSpPr>
      <p:sp>
        <p:nvSpPr>
          <p:cNvPr id="2" name="Title 1"/>
          <p:cNvSpPr>
            <a:spLocks noGrp="1"/>
          </p:cNvSpPr>
          <p:nvPr>
            <p:ph type="title"/>
          </p:nvPr>
        </p:nvSpPr>
        <p:spPr>
          <a:xfrm>
            <a:off x="1795097" y="282178"/>
            <a:ext cx="7348903" cy="423863"/>
          </a:xfrm>
          <a:prstGeom prst="rect">
            <a:avLst/>
          </a:prstGeom>
        </p:spPr>
        <p:txBody>
          <a:bodyPr/>
          <a:lstStyle/>
          <a:p>
            <a:r>
              <a:rPr lang="fr-FR"/>
              <a:t>Modifiez le style du titre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05979"/>
            <a:ext cx="8229600" cy="857250"/>
          </a:xfrm>
          <a:prstGeom prst="rect">
            <a:avLst/>
          </a:prstGeom>
        </p:spPr>
        <p:txBody>
          <a:bodyPr/>
          <a:lstStyle/>
          <a:p>
            <a:r>
              <a:rPr lang="fr-FR"/>
              <a:t>Cliquez pour modifier le style du titre</a:t>
            </a:r>
          </a:p>
        </p:txBody>
      </p:sp>
      <p:sp>
        <p:nvSpPr>
          <p:cNvPr id="3" name="Espace réservé du contenu 2"/>
          <p:cNvSpPr>
            <a:spLocks noGrp="1"/>
          </p:cNvSpPr>
          <p:nvPr>
            <p:ph idx="1"/>
          </p:nvPr>
        </p:nvSpPr>
        <p:spPr>
          <a:xfrm>
            <a:off x="457200" y="1200151"/>
            <a:ext cx="8229600" cy="3394472"/>
          </a:xfrm>
          <a:prstGeom prst="rect">
            <a:avLst/>
          </a:prstGeo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a:xfrm>
            <a:off x="457200" y="4767263"/>
            <a:ext cx="2133600" cy="273844"/>
          </a:xfrm>
          <a:prstGeom prst="rect">
            <a:avLst/>
          </a:prstGeom>
        </p:spPr>
        <p:txBody>
          <a:bodyPr/>
          <a:lstStyle/>
          <a:p>
            <a:fld id="{77CDA09E-E092-4BA7-8996-5194A31CF0BA}" type="datetimeFigureOut">
              <a:rPr lang="fr-FR" smtClean="0"/>
              <a:pPr/>
              <a:t>17/11/2022</a:t>
            </a:fld>
            <a:endParaRPr lang="fr-FR" dirty="0"/>
          </a:p>
        </p:txBody>
      </p:sp>
      <p:sp>
        <p:nvSpPr>
          <p:cNvPr id="5" name="Espace réservé du pied de page 4"/>
          <p:cNvSpPr>
            <a:spLocks noGrp="1"/>
          </p:cNvSpPr>
          <p:nvPr>
            <p:ph type="ftr" sz="quarter" idx="11"/>
          </p:nvPr>
        </p:nvSpPr>
        <p:spPr>
          <a:xfrm>
            <a:off x="3124200" y="4767263"/>
            <a:ext cx="2895600" cy="273844"/>
          </a:xfrm>
          <a:prstGeom prst="rect">
            <a:avLst/>
          </a:prstGeom>
        </p:spPr>
        <p:txBody>
          <a:bodyPr/>
          <a:lstStyle/>
          <a:p>
            <a:endParaRPr lang="fr-FR" dirty="0"/>
          </a:p>
        </p:txBody>
      </p:sp>
      <p:sp>
        <p:nvSpPr>
          <p:cNvPr id="6" name="Espace réservé du numéro de diapositive 5"/>
          <p:cNvSpPr>
            <a:spLocks noGrp="1"/>
          </p:cNvSpPr>
          <p:nvPr>
            <p:ph type="sldNum" sz="quarter" idx="12"/>
          </p:nvPr>
        </p:nvSpPr>
        <p:spPr>
          <a:xfrm>
            <a:off x="6553200" y="4767263"/>
            <a:ext cx="2133600" cy="273844"/>
          </a:xfrm>
          <a:prstGeom prst="rect">
            <a:avLst/>
          </a:prstGeom>
        </p:spPr>
        <p:txBody>
          <a:bodyPr/>
          <a:lstStyle/>
          <a:p>
            <a:fld id="{61B24605-7874-43D0-91B6-61F7F2EAAE84}"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3305176"/>
            <a:ext cx="7772400" cy="1021556"/>
          </a:xfrm>
          <a:prstGeom prst="rect">
            <a:avLst/>
          </a:prstGeo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180035"/>
            <a:ext cx="7772400" cy="112514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a:xfrm>
            <a:off x="457200" y="4767263"/>
            <a:ext cx="2133600" cy="273844"/>
          </a:xfrm>
          <a:prstGeom prst="rect">
            <a:avLst/>
          </a:prstGeom>
        </p:spPr>
        <p:txBody>
          <a:bodyPr/>
          <a:lstStyle/>
          <a:p>
            <a:fld id="{77CDA09E-E092-4BA7-8996-5194A31CF0BA}" type="datetimeFigureOut">
              <a:rPr lang="fr-FR" smtClean="0"/>
              <a:pPr/>
              <a:t>17/11/2022</a:t>
            </a:fld>
            <a:endParaRPr lang="fr-FR" dirty="0"/>
          </a:p>
        </p:txBody>
      </p:sp>
      <p:sp>
        <p:nvSpPr>
          <p:cNvPr id="5" name="Espace réservé du pied de page 4"/>
          <p:cNvSpPr>
            <a:spLocks noGrp="1"/>
          </p:cNvSpPr>
          <p:nvPr>
            <p:ph type="ftr" sz="quarter" idx="11"/>
          </p:nvPr>
        </p:nvSpPr>
        <p:spPr>
          <a:xfrm>
            <a:off x="3124200" y="4767263"/>
            <a:ext cx="2895600" cy="273844"/>
          </a:xfrm>
          <a:prstGeom prst="rect">
            <a:avLst/>
          </a:prstGeom>
        </p:spPr>
        <p:txBody>
          <a:bodyPr/>
          <a:lstStyle/>
          <a:p>
            <a:endParaRPr lang="fr-FR" dirty="0"/>
          </a:p>
        </p:txBody>
      </p:sp>
      <p:sp>
        <p:nvSpPr>
          <p:cNvPr id="6" name="Espace réservé du numéro de diapositive 5"/>
          <p:cNvSpPr>
            <a:spLocks noGrp="1"/>
          </p:cNvSpPr>
          <p:nvPr>
            <p:ph type="sldNum" sz="quarter" idx="12"/>
          </p:nvPr>
        </p:nvSpPr>
        <p:spPr>
          <a:xfrm>
            <a:off x="6553200" y="4767263"/>
            <a:ext cx="2133600" cy="273844"/>
          </a:xfrm>
          <a:prstGeom prst="rect">
            <a:avLst/>
          </a:prstGeom>
        </p:spPr>
        <p:txBody>
          <a:bodyPr/>
          <a:lstStyle/>
          <a:p>
            <a:fld id="{61B24605-7874-43D0-91B6-61F7F2EAAE84}"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205979"/>
            <a:ext cx="8229600" cy="857250"/>
          </a:xfrm>
          <a:prstGeom prst="rect">
            <a:avLst/>
          </a:prstGeom>
        </p:spPr>
        <p:txBody>
          <a:bodyPr/>
          <a:lstStyle/>
          <a:p>
            <a:r>
              <a:rPr lang="fr-FR"/>
              <a:t>Cliquez pour modifier le style du titre</a:t>
            </a:r>
          </a:p>
        </p:txBody>
      </p:sp>
      <p:sp>
        <p:nvSpPr>
          <p:cNvPr id="3" name="Espace réservé du contenu 2"/>
          <p:cNvSpPr>
            <a:spLocks noGrp="1"/>
          </p:cNvSpPr>
          <p:nvPr>
            <p:ph sz="half" idx="1"/>
          </p:nvPr>
        </p:nvSpPr>
        <p:spPr>
          <a:xfrm>
            <a:off x="457200" y="900113"/>
            <a:ext cx="4038600" cy="2545556"/>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900113"/>
            <a:ext cx="4038600" cy="2545556"/>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a:xfrm>
            <a:off x="457200" y="4767263"/>
            <a:ext cx="2133600" cy="273844"/>
          </a:xfrm>
          <a:prstGeom prst="rect">
            <a:avLst/>
          </a:prstGeom>
        </p:spPr>
        <p:txBody>
          <a:bodyPr/>
          <a:lstStyle/>
          <a:p>
            <a:fld id="{77CDA09E-E092-4BA7-8996-5194A31CF0BA}" type="datetimeFigureOut">
              <a:rPr lang="fr-FR" smtClean="0"/>
              <a:pPr/>
              <a:t>17/11/2022</a:t>
            </a:fld>
            <a:endParaRPr lang="fr-FR" dirty="0"/>
          </a:p>
        </p:txBody>
      </p:sp>
      <p:sp>
        <p:nvSpPr>
          <p:cNvPr id="6" name="Espace réservé du pied de page 5"/>
          <p:cNvSpPr>
            <a:spLocks noGrp="1"/>
          </p:cNvSpPr>
          <p:nvPr>
            <p:ph type="ftr" sz="quarter" idx="11"/>
          </p:nvPr>
        </p:nvSpPr>
        <p:spPr>
          <a:xfrm>
            <a:off x="3124200" y="4767263"/>
            <a:ext cx="2895600" cy="273844"/>
          </a:xfrm>
          <a:prstGeom prst="rect">
            <a:avLst/>
          </a:prstGeom>
        </p:spPr>
        <p:txBody>
          <a:bodyPr/>
          <a:lstStyle/>
          <a:p>
            <a:endParaRPr lang="fr-FR" dirty="0"/>
          </a:p>
        </p:txBody>
      </p:sp>
      <p:sp>
        <p:nvSpPr>
          <p:cNvPr id="7" name="Espace réservé du numéro de diapositive 6"/>
          <p:cNvSpPr>
            <a:spLocks noGrp="1"/>
          </p:cNvSpPr>
          <p:nvPr>
            <p:ph type="sldNum" sz="quarter" idx="12"/>
          </p:nvPr>
        </p:nvSpPr>
        <p:spPr>
          <a:xfrm>
            <a:off x="6553200" y="4767263"/>
            <a:ext cx="2133600" cy="273844"/>
          </a:xfrm>
          <a:prstGeom prst="rect">
            <a:avLst/>
          </a:prstGeom>
        </p:spPr>
        <p:txBody>
          <a:bodyPr/>
          <a:lstStyle/>
          <a:p>
            <a:fld id="{61B24605-7874-43D0-91B6-61F7F2EAAE84}"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05979"/>
            <a:ext cx="8229600" cy="857250"/>
          </a:xfrm>
          <a:prstGeom prst="rect">
            <a:avLst/>
          </a:prstGeo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151335"/>
            <a:ext cx="4040188"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1631156"/>
            <a:ext cx="4040188"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6" y="1151335"/>
            <a:ext cx="4041775"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6" y="1631156"/>
            <a:ext cx="4041775"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a:xfrm>
            <a:off x="457200" y="4767263"/>
            <a:ext cx="2133600" cy="273844"/>
          </a:xfrm>
          <a:prstGeom prst="rect">
            <a:avLst/>
          </a:prstGeom>
        </p:spPr>
        <p:txBody>
          <a:bodyPr/>
          <a:lstStyle/>
          <a:p>
            <a:fld id="{77CDA09E-E092-4BA7-8996-5194A31CF0BA}" type="datetimeFigureOut">
              <a:rPr lang="fr-FR" smtClean="0"/>
              <a:pPr/>
              <a:t>17/11/2022</a:t>
            </a:fld>
            <a:endParaRPr lang="fr-FR" dirty="0"/>
          </a:p>
        </p:txBody>
      </p:sp>
      <p:sp>
        <p:nvSpPr>
          <p:cNvPr id="8" name="Espace réservé du pied de page 7"/>
          <p:cNvSpPr>
            <a:spLocks noGrp="1"/>
          </p:cNvSpPr>
          <p:nvPr>
            <p:ph type="ftr" sz="quarter" idx="11"/>
          </p:nvPr>
        </p:nvSpPr>
        <p:spPr>
          <a:xfrm>
            <a:off x="3124200" y="4767263"/>
            <a:ext cx="2895600" cy="273844"/>
          </a:xfrm>
          <a:prstGeom prst="rect">
            <a:avLst/>
          </a:prstGeom>
        </p:spPr>
        <p:txBody>
          <a:bodyPr/>
          <a:lstStyle/>
          <a:p>
            <a:endParaRPr lang="fr-FR" dirty="0"/>
          </a:p>
        </p:txBody>
      </p:sp>
      <p:sp>
        <p:nvSpPr>
          <p:cNvPr id="9" name="Espace réservé du numéro de diapositive 8"/>
          <p:cNvSpPr>
            <a:spLocks noGrp="1"/>
          </p:cNvSpPr>
          <p:nvPr>
            <p:ph type="sldNum" sz="quarter" idx="12"/>
          </p:nvPr>
        </p:nvSpPr>
        <p:spPr>
          <a:xfrm>
            <a:off x="6553200" y="4767263"/>
            <a:ext cx="2133600" cy="273844"/>
          </a:xfrm>
          <a:prstGeom prst="rect">
            <a:avLst/>
          </a:prstGeom>
        </p:spPr>
        <p:txBody>
          <a:bodyPr/>
          <a:lstStyle/>
          <a:p>
            <a:fld id="{61B24605-7874-43D0-91B6-61F7F2EAAE84}"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205979"/>
            <a:ext cx="8229600" cy="857250"/>
          </a:xfrm>
          <a:prstGeom prst="rect">
            <a:avLst/>
          </a:prstGeom>
        </p:spPr>
        <p:txBody>
          <a:bodyPr/>
          <a:lstStyle/>
          <a:p>
            <a:r>
              <a:rPr lang="fr-FR"/>
              <a:t>Cliquez pour modifier le style du titre</a:t>
            </a:r>
          </a:p>
        </p:txBody>
      </p:sp>
      <p:sp>
        <p:nvSpPr>
          <p:cNvPr id="3" name="Espace réservé de la date 2"/>
          <p:cNvSpPr>
            <a:spLocks noGrp="1"/>
          </p:cNvSpPr>
          <p:nvPr>
            <p:ph type="dt" sz="half" idx="10"/>
          </p:nvPr>
        </p:nvSpPr>
        <p:spPr>
          <a:xfrm>
            <a:off x="457200" y="4767263"/>
            <a:ext cx="2133600" cy="273844"/>
          </a:xfrm>
          <a:prstGeom prst="rect">
            <a:avLst/>
          </a:prstGeom>
        </p:spPr>
        <p:txBody>
          <a:bodyPr/>
          <a:lstStyle/>
          <a:p>
            <a:fld id="{77CDA09E-E092-4BA7-8996-5194A31CF0BA}" type="datetimeFigureOut">
              <a:rPr lang="fr-FR" smtClean="0"/>
              <a:pPr/>
              <a:t>17/11/2022</a:t>
            </a:fld>
            <a:endParaRPr lang="fr-FR" dirty="0"/>
          </a:p>
        </p:txBody>
      </p:sp>
      <p:sp>
        <p:nvSpPr>
          <p:cNvPr id="4" name="Espace réservé du pied de page 3"/>
          <p:cNvSpPr>
            <a:spLocks noGrp="1"/>
          </p:cNvSpPr>
          <p:nvPr>
            <p:ph type="ftr" sz="quarter" idx="11"/>
          </p:nvPr>
        </p:nvSpPr>
        <p:spPr>
          <a:xfrm>
            <a:off x="3124200" y="4767263"/>
            <a:ext cx="2895600" cy="273844"/>
          </a:xfrm>
          <a:prstGeom prst="rect">
            <a:avLst/>
          </a:prstGeom>
        </p:spPr>
        <p:txBody>
          <a:bodyPr/>
          <a:lstStyle/>
          <a:p>
            <a:endParaRPr lang="fr-FR" dirty="0"/>
          </a:p>
        </p:txBody>
      </p:sp>
      <p:sp>
        <p:nvSpPr>
          <p:cNvPr id="5" name="Espace réservé du numéro de diapositive 4"/>
          <p:cNvSpPr>
            <a:spLocks noGrp="1"/>
          </p:cNvSpPr>
          <p:nvPr>
            <p:ph type="sldNum" sz="quarter" idx="12"/>
          </p:nvPr>
        </p:nvSpPr>
        <p:spPr>
          <a:xfrm>
            <a:off x="6553200" y="4767263"/>
            <a:ext cx="2133600" cy="273844"/>
          </a:xfrm>
          <a:prstGeom prst="rect">
            <a:avLst/>
          </a:prstGeom>
        </p:spPr>
        <p:txBody>
          <a:bodyPr/>
          <a:lstStyle/>
          <a:p>
            <a:fld id="{61B24605-7874-43D0-91B6-61F7F2EAAE84}"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a:xfrm>
            <a:off x="457200" y="4767263"/>
            <a:ext cx="2133600" cy="273844"/>
          </a:xfrm>
          <a:prstGeom prst="rect">
            <a:avLst/>
          </a:prstGeom>
        </p:spPr>
        <p:txBody>
          <a:bodyPr/>
          <a:lstStyle/>
          <a:p>
            <a:fld id="{77CDA09E-E092-4BA7-8996-5194A31CF0BA}" type="datetimeFigureOut">
              <a:rPr lang="fr-FR" smtClean="0"/>
              <a:pPr/>
              <a:t>17/11/2022</a:t>
            </a:fld>
            <a:endParaRPr lang="fr-FR" dirty="0"/>
          </a:p>
        </p:txBody>
      </p:sp>
      <p:sp>
        <p:nvSpPr>
          <p:cNvPr id="3" name="Espace réservé du pied de page 2"/>
          <p:cNvSpPr>
            <a:spLocks noGrp="1"/>
          </p:cNvSpPr>
          <p:nvPr>
            <p:ph type="ftr" sz="quarter" idx="11"/>
          </p:nvPr>
        </p:nvSpPr>
        <p:spPr>
          <a:xfrm>
            <a:off x="3124200" y="4767263"/>
            <a:ext cx="2895600" cy="273844"/>
          </a:xfrm>
          <a:prstGeom prst="rect">
            <a:avLst/>
          </a:prstGeom>
        </p:spPr>
        <p:txBody>
          <a:bodyPr/>
          <a:lstStyle/>
          <a:p>
            <a:endParaRPr lang="fr-FR" dirty="0"/>
          </a:p>
        </p:txBody>
      </p:sp>
      <p:sp>
        <p:nvSpPr>
          <p:cNvPr id="4" name="Espace réservé du numéro de diapositive 3"/>
          <p:cNvSpPr>
            <a:spLocks noGrp="1"/>
          </p:cNvSpPr>
          <p:nvPr>
            <p:ph type="sldNum" sz="quarter" idx="12"/>
          </p:nvPr>
        </p:nvSpPr>
        <p:spPr>
          <a:xfrm>
            <a:off x="6553200" y="4767263"/>
            <a:ext cx="2133600" cy="273844"/>
          </a:xfrm>
          <a:prstGeom prst="rect">
            <a:avLst/>
          </a:prstGeom>
        </p:spPr>
        <p:txBody>
          <a:bodyPr/>
          <a:lstStyle/>
          <a:p>
            <a:fld id="{61B24605-7874-43D0-91B6-61F7F2EAAE84}"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1" y="204787"/>
            <a:ext cx="3008313" cy="871538"/>
          </a:xfrm>
          <a:prstGeom prst="rect">
            <a:avLst/>
          </a:prstGeo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04788"/>
            <a:ext cx="5111750" cy="438983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1" y="1076326"/>
            <a:ext cx="3008313" cy="351829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a:xfrm>
            <a:off x="457200" y="4767263"/>
            <a:ext cx="2133600" cy="273844"/>
          </a:xfrm>
          <a:prstGeom prst="rect">
            <a:avLst/>
          </a:prstGeom>
        </p:spPr>
        <p:txBody>
          <a:bodyPr/>
          <a:lstStyle/>
          <a:p>
            <a:fld id="{77CDA09E-E092-4BA7-8996-5194A31CF0BA}" type="datetimeFigureOut">
              <a:rPr lang="fr-FR" smtClean="0"/>
              <a:pPr/>
              <a:t>17/11/2022</a:t>
            </a:fld>
            <a:endParaRPr lang="fr-FR" dirty="0"/>
          </a:p>
        </p:txBody>
      </p:sp>
      <p:sp>
        <p:nvSpPr>
          <p:cNvPr id="6" name="Espace réservé du pied de page 5"/>
          <p:cNvSpPr>
            <a:spLocks noGrp="1"/>
          </p:cNvSpPr>
          <p:nvPr>
            <p:ph type="ftr" sz="quarter" idx="11"/>
          </p:nvPr>
        </p:nvSpPr>
        <p:spPr>
          <a:xfrm>
            <a:off x="3124200" y="4767263"/>
            <a:ext cx="2895600" cy="273844"/>
          </a:xfrm>
          <a:prstGeom prst="rect">
            <a:avLst/>
          </a:prstGeom>
        </p:spPr>
        <p:txBody>
          <a:bodyPr/>
          <a:lstStyle/>
          <a:p>
            <a:endParaRPr lang="fr-FR" dirty="0"/>
          </a:p>
        </p:txBody>
      </p:sp>
      <p:sp>
        <p:nvSpPr>
          <p:cNvPr id="7" name="Espace réservé du numéro de diapositive 6"/>
          <p:cNvSpPr>
            <a:spLocks noGrp="1"/>
          </p:cNvSpPr>
          <p:nvPr>
            <p:ph type="sldNum" sz="quarter" idx="12"/>
          </p:nvPr>
        </p:nvSpPr>
        <p:spPr>
          <a:xfrm>
            <a:off x="6553200" y="4767263"/>
            <a:ext cx="2133600" cy="273844"/>
          </a:xfrm>
          <a:prstGeom prst="rect">
            <a:avLst/>
          </a:prstGeom>
        </p:spPr>
        <p:txBody>
          <a:bodyPr/>
          <a:lstStyle/>
          <a:p>
            <a:fld id="{61B24605-7874-43D0-91B6-61F7F2EAAE84}"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3600450"/>
            <a:ext cx="5486400" cy="425054"/>
          </a:xfrm>
          <a:prstGeom prst="rect">
            <a:avLst/>
          </a:prstGeo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459581"/>
            <a:ext cx="5486400" cy="3086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4025503"/>
            <a:ext cx="5486400" cy="60364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a:xfrm>
            <a:off x="457200" y="4767263"/>
            <a:ext cx="2133600" cy="273844"/>
          </a:xfrm>
          <a:prstGeom prst="rect">
            <a:avLst/>
          </a:prstGeom>
        </p:spPr>
        <p:txBody>
          <a:bodyPr/>
          <a:lstStyle/>
          <a:p>
            <a:fld id="{77CDA09E-E092-4BA7-8996-5194A31CF0BA}" type="datetimeFigureOut">
              <a:rPr lang="fr-FR" smtClean="0"/>
              <a:pPr/>
              <a:t>17/11/2022</a:t>
            </a:fld>
            <a:endParaRPr lang="fr-FR" dirty="0"/>
          </a:p>
        </p:txBody>
      </p:sp>
      <p:sp>
        <p:nvSpPr>
          <p:cNvPr id="6" name="Espace réservé du pied de page 5"/>
          <p:cNvSpPr>
            <a:spLocks noGrp="1"/>
          </p:cNvSpPr>
          <p:nvPr>
            <p:ph type="ftr" sz="quarter" idx="11"/>
          </p:nvPr>
        </p:nvSpPr>
        <p:spPr>
          <a:xfrm>
            <a:off x="3124200" y="4767263"/>
            <a:ext cx="2895600" cy="273844"/>
          </a:xfrm>
          <a:prstGeom prst="rect">
            <a:avLst/>
          </a:prstGeom>
        </p:spPr>
        <p:txBody>
          <a:bodyPr/>
          <a:lstStyle/>
          <a:p>
            <a:endParaRPr lang="fr-FR" dirty="0"/>
          </a:p>
        </p:txBody>
      </p:sp>
      <p:sp>
        <p:nvSpPr>
          <p:cNvPr id="7" name="Espace réservé du numéro de diapositive 6"/>
          <p:cNvSpPr>
            <a:spLocks noGrp="1"/>
          </p:cNvSpPr>
          <p:nvPr>
            <p:ph type="sldNum" sz="quarter" idx="12"/>
          </p:nvPr>
        </p:nvSpPr>
        <p:spPr>
          <a:xfrm>
            <a:off x="6553200" y="4767263"/>
            <a:ext cx="2133600" cy="273844"/>
          </a:xfrm>
          <a:prstGeom prst="rect">
            <a:avLst/>
          </a:prstGeom>
        </p:spPr>
        <p:txBody>
          <a:bodyPr/>
          <a:lstStyle/>
          <a:p>
            <a:fld id="{61B24605-7874-43D0-91B6-61F7F2EAAE84}"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9ph.f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package" Target="../embeddings/Microsoft_Excel_Worksheet.xlsx"/><Relationship Id="rId1" Type="http://schemas.openxmlformats.org/officeDocument/2006/relationships/slideLayout" Target="../slideLayouts/slideLayout12.xml"/><Relationship Id="rId5" Type="http://schemas.openxmlformats.org/officeDocument/2006/relationships/image" Target="../media/image15.emf"/><Relationship Id="rId4" Type="http://schemas.openxmlformats.org/officeDocument/2006/relationships/package" Target="../embeddings/Microsoft_Excel_Worksheet1.xlsx"/></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16.png"/><Relationship Id="rId7" Type="http://schemas.openxmlformats.org/officeDocument/2006/relationships/image" Target="../media/image20.png"/><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 Id="rId9" Type="http://schemas.openxmlformats.org/officeDocument/2006/relationships/image" Target="../media/image22.png"/></Relationships>
</file>

<file path=ppt/slides/_rels/slide21.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image" Target="../media/image26.png"/><Relationship Id="rId5" Type="http://schemas.openxmlformats.org/officeDocument/2006/relationships/image" Target="../media/image25.png"/><Relationship Id="rId4" Type="http://schemas.openxmlformats.org/officeDocument/2006/relationships/image" Target="../media/image24.png"/></Relationships>
</file>

<file path=ppt/slides/_rels/slide22.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28.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6.png"/><Relationship Id="rId7" Type="http://schemas.openxmlformats.org/officeDocument/2006/relationships/image" Target="../media/image3.png"/><Relationship Id="rId2" Type="http://schemas.openxmlformats.org/officeDocument/2006/relationships/image" Target="../media/image5.png"/><Relationship Id="rId1" Type="http://schemas.openxmlformats.org/officeDocument/2006/relationships/slideLayout" Target="../slideLayouts/slideLayout12.xml"/><Relationship Id="rId6" Type="http://schemas.openxmlformats.org/officeDocument/2006/relationships/image" Target="../media/image2.png"/><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2.xml"/><Relationship Id="rId6" Type="http://schemas.openxmlformats.org/officeDocument/2006/relationships/image" Target="../media/image2.png"/><Relationship Id="rId5" Type="http://schemas.openxmlformats.org/officeDocument/2006/relationships/image" Target="../media/image12.png"/><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upe 1">
            <a:extLst>
              <a:ext uri="{FF2B5EF4-FFF2-40B4-BE49-F238E27FC236}">
                <a16:creationId xmlns:a16="http://schemas.microsoft.com/office/drawing/2014/main" id="{ECD0E1D9-29A7-97A0-38CF-EC9B5D09987A}"/>
              </a:ext>
            </a:extLst>
          </p:cNvPr>
          <p:cNvGrpSpPr/>
          <p:nvPr/>
        </p:nvGrpSpPr>
        <p:grpSpPr>
          <a:xfrm>
            <a:off x="6084168" y="51470"/>
            <a:ext cx="3096344" cy="5092030"/>
            <a:chOff x="6084168" y="51470"/>
            <a:chExt cx="3096344" cy="5092030"/>
          </a:xfrm>
        </p:grpSpPr>
        <p:sp>
          <p:nvSpPr>
            <p:cNvPr id="3" name="Triangle isocèle 2">
              <a:extLst>
                <a:ext uri="{FF2B5EF4-FFF2-40B4-BE49-F238E27FC236}">
                  <a16:creationId xmlns:a16="http://schemas.microsoft.com/office/drawing/2014/main" id="{CCB12C1E-05F2-94E1-9789-48D6EB306BFF}"/>
                </a:ext>
              </a:extLst>
            </p:cNvPr>
            <p:cNvSpPr/>
            <p:nvPr/>
          </p:nvSpPr>
          <p:spPr>
            <a:xfrm>
              <a:off x="6084168" y="51470"/>
              <a:ext cx="3096344" cy="5092030"/>
            </a:xfrm>
            <a:prstGeom prst="triangle">
              <a:avLst>
                <a:gd name="adj" fmla="val 9964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4" name="Image 3" descr="Une image contenant texte&#10;&#10;Description générée automatiquement">
              <a:hlinkClick r:id="rId2"/>
              <a:extLst>
                <a:ext uri="{FF2B5EF4-FFF2-40B4-BE49-F238E27FC236}">
                  <a16:creationId xmlns:a16="http://schemas.microsoft.com/office/drawing/2014/main" id="{A76B4887-B202-AB10-EA4B-0432D1CAE661}"/>
                </a:ext>
              </a:extLst>
            </p:cNvPr>
            <p:cNvPicPr>
              <a:picLocks noChangeAspect="1"/>
            </p:cNvPicPr>
            <p:nvPr/>
          </p:nvPicPr>
          <p:blipFill>
            <a:blip r:embed="rId3">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524328" y="2679762"/>
              <a:ext cx="1368152" cy="1368152"/>
            </a:xfrm>
            <a:prstGeom prst="rect">
              <a:avLst/>
            </a:prstGeom>
          </p:spPr>
        </p:pic>
      </p:grpSp>
      <p:sp>
        <p:nvSpPr>
          <p:cNvPr id="82" name="Rectangle 81"/>
          <p:cNvSpPr/>
          <p:nvPr/>
        </p:nvSpPr>
        <p:spPr>
          <a:xfrm>
            <a:off x="3347864" y="1347614"/>
            <a:ext cx="4392488" cy="101625"/>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Rectangle à coins arrondis 48"/>
          <p:cNvSpPr/>
          <p:nvPr/>
        </p:nvSpPr>
        <p:spPr>
          <a:xfrm>
            <a:off x="2987824" y="1059582"/>
            <a:ext cx="648072" cy="576064"/>
          </a:xfrm>
          <a:prstGeom prst="roundRect">
            <a:avLst/>
          </a:prstGeom>
          <a:solidFill>
            <a:schemeClr val="accent1">
              <a:lumMod val="60000"/>
              <a:lumOff val="40000"/>
            </a:schemeClr>
          </a:soli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dirty="0"/>
          </a:p>
        </p:txBody>
      </p:sp>
      <p:sp>
        <p:nvSpPr>
          <p:cNvPr id="37" name="Rectangle à coins arrondis 36"/>
          <p:cNvSpPr/>
          <p:nvPr/>
        </p:nvSpPr>
        <p:spPr>
          <a:xfrm>
            <a:off x="1979712" y="2427734"/>
            <a:ext cx="648072" cy="576064"/>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dirty="0"/>
          </a:p>
        </p:txBody>
      </p:sp>
      <p:sp>
        <p:nvSpPr>
          <p:cNvPr id="58" name="ZoneTexte 57"/>
          <p:cNvSpPr txBox="1"/>
          <p:nvPr/>
        </p:nvSpPr>
        <p:spPr>
          <a:xfrm>
            <a:off x="1763688" y="987574"/>
            <a:ext cx="1944216" cy="584775"/>
          </a:xfrm>
          <a:prstGeom prst="rect">
            <a:avLst/>
          </a:prstGeom>
          <a:noFill/>
        </p:spPr>
        <p:txBody>
          <a:bodyPr wrap="square" rtlCol="0">
            <a:spAutoFit/>
          </a:bodyPr>
          <a:lstStyle/>
          <a:p>
            <a:r>
              <a:rPr lang="fr-FR" sz="2400" dirty="0">
                <a:solidFill>
                  <a:schemeClr val="accent1">
                    <a:lumMod val="75000"/>
                  </a:schemeClr>
                </a:solidFill>
                <a:latin typeface="Arial Black" pitchFamily="34" charset="0"/>
              </a:rPr>
              <a:t>Etape  </a:t>
            </a:r>
            <a:r>
              <a:rPr lang="fr-FR" sz="3200" dirty="0">
                <a:solidFill>
                  <a:schemeClr val="accent1">
                    <a:lumMod val="75000"/>
                  </a:schemeClr>
                </a:solidFill>
                <a:latin typeface="Arial Black" pitchFamily="34" charset="0"/>
              </a:rPr>
              <a:t>4</a:t>
            </a:r>
            <a:endParaRPr lang="fr-FR" sz="2400" dirty="0">
              <a:solidFill>
                <a:schemeClr val="accent1">
                  <a:lumMod val="75000"/>
                </a:schemeClr>
              </a:solidFill>
              <a:latin typeface="Arial Black" pitchFamily="34" charset="0"/>
            </a:endParaRPr>
          </a:p>
        </p:txBody>
      </p:sp>
      <p:sp>
        <p:nvSpPr>
          <p:cNvPr id="51" name="Rectangle à coins arrondis 50"/>
          <p:cNvSpPr/>
          <p:nvPr/>
        </p:nvSpPr>
        <p:spPr>
          <a:xfrm>
            <a:off x="1763688" y="1635646"/>
            <a:ext cx="864096" cy="792088"/>
          </a:xfrm>
          <a:prstGeom prst="roundRect">
            <a:avLst/>
          </a:prstGeom>
          <a:solidFill>
            <a:schemeClr val="tx2">
              <a:lumMod val="60000"/>
              <a:lumOff val="40000"/>
            </a:schemeClr>
          </a:solidFill>
          <a:effectLst>
            <a:outerShdw blurRad="50800" dist="38100" dir="2700000" sx="110000" sy="110000" algn="tl" rotWithShape="0">
              <a:prstClr val="black">
                <a:alpha val="40000"/>
              </a:prstClr>
            </a:outerShdw>
          </a:effectLst>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dirty="0"/>
          </a:p>
        </p:txBody>
      </p:sp>
      <p:sp>
        <p:nvSpPr>
          <p:cNvPr id="52" name="ZoneTexte 51"/>
          <p:cNvSpPr txBox="1"/>
          <p:nvPr/>
        </p:nvSpPr>
        <p:spPr>
          <a:xfrm>
            <a:off x="3851920" y="987574"/>
            <a:ext cx="4176464" cy="461665"/>
          </a:xfrm>
          <a:prstGeom prst="rect">
            <a:avLst/>
          </a:prstGeom>
          <a:noFill/>
        </p:spPr>
        <p:txBody>
          <a:bodyPr wrap="square" rtlCol="0">
            <a:spAutoFit/>
          </a:bodyPr>
          <a:lstStyle/>
          <a:p>
            <a:r>
              <a:rPr lang="fr-FR" sz="2400" dirty="0">
                <a:solidFill>
                  <a:schemeClr val="accent1">
                    <a:lumMod val="75000"/>
                  </a:schemeClr>
                </a:solidFill>
                <a:latin typeface="Arial Black" pitchFamily="34" charset="0"/>
              </a:rPr>
              <a:t>Cellules texte et temps</a:t>
            </a:r>
          </a:p>
        </p:txBody>
      </p:sp>
      <p:sp>
        <p:nvSpPr>
          <p:cNvPr id="70" name="ZoneTexte 69"/>
          <p:cNvSpPr txBox="1"/>
          <p:nvPr/>
        </p:nvSpPr>
        <p:spPr>
          <a:xfrm>
            <a:off x="7380312" y="3819693"/>
            <a:ext cx="1944216" cy="1200329"/>
          </a:xfrm>
          <a:prstGeom prst="rect">
            <a:avLst/>
          </a:prstGeom>
          <a:noFill/>
        </p:spPr>
        <p:txBody>
          <a:bodyPr wrap="square" rtlCol="0">
            <a:spAutoFit/>
          </a:bodyPr>
          <a:lstStyle/>
          <a:p>
            <a:r>
              <a:rPr lang="fr-FR" sz="2400" dirty="0">
                <a:solidFill>
                  <a:schemeClr val="bg1"/>
                </a:solidFill>
                <a:latin typeface="Arial Black" pitchFamily="34" charset="0"/>
              </a:rPr>
              <a:t>Etape </a:t>
            </a:r>
            <a:r>
              <a:rPr lang="fr-FR" sz="7200" dirty="0">
                <a:solidFill>
                  <a:schemeClr val="bg1"/>
                </a:solidFill>
                <a:latin typeface="Arial Black" pitchFamily="34" charset="0"/>
              </a:rPr>
              <a:t>4</a:t>
            </a:r>
            <a:endParaRPr lang="fr-FR" sz="2400" dirty="0">
              <a:solidFill>
                <a:schemeClr val="bg1"/>
              </a:solidFill>
              <a:latin typeface="Arial Black" pitchFamily="34" charset="0"/>
            </a:endParaRPr>
          </a:p>
        </p:txBody>
      </p:sp>
      <p:sp>
        <p:nvSpPr>
          <p:cNvPr id="76" name="ZoneTexte 75"/>
          <p:cNvSpPr txBox="1"/>
          <p:nvPr/>
        </p:nvSpPr>
        <p:spPr>
          <a:xfrm>
            <a:off x="2699792" y="1779662"/>
            <a:ext cx="5904656" cy="369332"/>
          </a:xfrm>
          <a:prstGeom prst="rect">
            <a:avLst/>
          </a:prstGeom>
          <a:noFill/>
        </p:spPr>
        <p:txBody>
          <a:bodyPr wrap="square" rtlCol="0">
            <a:spAutoFit/>
          </a:bodyPr>
          <a:lstStyle/>
          <a:p>
            <a:r>
              <a:rPr lang="fr-FR" dirty="0">
                <a:solidFill>
                  <a:schemeClr val="accent1">
                    <a:lumMod val="75000"/>
                  </a:schemeClr>
                </a:solidFill>
                <a:latin typeface="Arial Black" pitchFamily="34" charset="0"/>
              </a:rPr>
              <a:t>Manipuler le texte</a:t>
            </a:r>
          </a:p>
        </p:txBody>
      </p:sp>
      <p:sp>
        <p:nvSpPr>
          <p:cNvPr id="77" name="ZoneTexte 76"/>
          <p:cNvSpPr txBox="1"/>
          <p:nvPr/>
        </p:nvSpPr>
        <p:spPr>
          <a:xfrm>
            <a:off x="2771800" y="2499742"/>
            <a:ext cx="5904656" cy="369332"/>
          </a:xfrm>
          <a:prstGeom prst="rect">
            <a:avLst/>
          </a:prstGeom>
          <a:noFill/>
        </p:spPr>
        <p:txBody>
          <a:bodyPr wrap="square" rtlCol="0">
            <a:spAutoFit/>
          </a:bodyPr>
          <a:lstStyle/>
          <a:p>
            <a:r>
              <a:rPr lang="fr-FR" dirty="0">
                <a:solidFill>
                  <a:schemeClr val="accent1">
                    <a:lumMod val="60000"/>
                    <a:lumOff val="40000"/>
                  </a:schemeClr>
                </a:solidFill>
                <a:latin typeface="Arial Black" pitchFamily="34" charset="0"/>
              </a:rPr>
              <a:t>Manipuler le temps</a:t>
            </a:r>
          </a:p>
        </p:txBody>
      </p:sp>
      <p:sp>
        <p:nvSpPr>
          <p:cNvPr id="79" name="ZoneTexte 78"/>
          <p:cNvSpPr txBox="1"/>
          <p:nvPr/>
        </p:nvSpPr>
        <p:spPr>
          <a:xfrm>
            <a:off x="1835696" y="1637387"/>
            <a:ext cx="432048" cy="646331"/>
          </a:xfrm>
          <a:prstGeom prst="rect">
            <a:avLst/>
          </a:prstGeom>
          <a:noFill/>
        </p:spPr>
        <p:txBody>
          <a:bodyPr wrap="square" rtlCol="0">
            <a:spAutoFit/>
          </a:bodyPr>
          <a:lstStyle/>
          <a:p>
            <a:r>
              <a:rPr lang="fr-FR" sz="3600" dirty="0">
                <a:solidFill>
                  <a:schemeClr val="bg1">
                    <a:lumMod val="95000"/>
                  </a:schemeClr>
                </a:solidFill>
                <a:latin typeface="Arial Black" pitchFamily="34" charset="0"/>
              </a:rPr>
              <a:t>a</a:t>
            </a:r>
          </a:p>
        </p:txBody>
      </p:sp>
      <p:sp>
        <p:nvSpPr>
          <p:cNvPr id="80" name="ZoneTexte 79"/>
          <p:cNvSpPr txBox="1"/>
          <p:nvPr/>
        </p:nvSpPr>
        <p:spPr>
          <a:xfrm>
            <a:off x="1979712" y="2355726"/>
            <a:ext cx="432048" cy="523220"/>
          </a:xfrm>
          <a:prstGeom prst="rect">
            <a:avLst/>
          </a:prstGeom>
          <a:noFill/>
        </p:spPr>
        <p:txBody>
          <a:bodyPr wrap="square" rtlCol="0">
            <a:spAutoFit/>
          </a:bodyPr>
          <a:lstStyle/>
          <a:p>
            <a:r>
              <a:rPr lang="fr-FR" sz="2800" dirty="0">
                <a:solidFill>
                  <a:schemeClr val="accent1">
                    <a:lumMod val="60000"/>
                    <a:lumOff val="40000"/>
                  </a:schemeClr>
                </a:solidFill>
                <a:latin typeface="Arial Black" pitchFamily="34" charset="0"/>
              </a:rPr>
              <a:t>b</a:t>
            </a:r>
          </a:p>
        </p:txBody>
      </p:sp>
      <p:sp>
        <p:nvSpPr>
          <p:cNvPr id="84" name="ZoneTexte 83"/>
          <p:cNvSpPr txBox="1"/>
          <p:nvPr/>
        </p:nvSpPr>
        <p:spPr>
          <a:xfrm>
            <a:off x="8748464" y="4155926"/>
            <a:ext cx="432048" cy="646331"/>
          </a:xfrm>
          <a:prstGeom prst="rect">
            <a:avLst/>
          </a:prstGeom>
          <a:noFill/>
          <a:effectLst>
            <a:outerShdw blurRad="50800" dist="38100" dir="2700000" sx="123000" sy="123000" algn="tl" rotWithShape="0">
              <a:prstClr val="black">
                <a:alpha val="40000"/>
              </a:prstClr>
            </a:outerShdw>
          </a:effectLst>
        </p:spPr>
        <p:txBody>
          <a:bodyPr wrap="square" rtlCol="0">
            <a:spAutoFit/>
          </a:bodyPr>
          <a:lstStyle/>
          <a:p>
            <a:r>
              <a:rPr lang="fr-FR" sz="3600" dirty="0">
                <a:solidFill>
                  <a:schemeClr val="accent1">
                    <a:lumMod val="75000"/>
                  </a:schemeClr>
                </a:solidFill>
                <a:latin typeface="Arial Black" pitchFamily="34" charset="0"/>
              </a:rPr>
              <a:t>a</a:t>
            </a:r>
          </a:p>
        </p:txBody>
      </p:sp>
      <p:sp>
        <p:nvSpPr>
          <p:cNvPr id="5" name="ZoneTexte 4">
            <a:extLst>
              <a:ext uri="{FF2B5EF4-FFF2-40B4-BE49-F238E27FC236}">
                <a16:creationId xmlns:a16="http://schemas.microsoft.com/office/drawing/2014/main" id="{6808B2A6-84B6-7C87-F010-B9DAD08EDC1D}"/>
              </a:ext>
            </a:extLst>
          </p:cNvPr>
          <p:cNvSpPr txBox="1"/>
          <p:nvPr/>
        </p:nvSpPr>
        <p:spPr>
          <a:xfrm>
            <a:off x="2771800" y="3139249"/>
            <a:ext cx="5904656" cy="369332"/>
          </a:xfrm>
          <a:prstGeom prst="rect">
            <a:avLst/>
          </a:prstGeom>
          <a:noFill/>
        </p:spPr>
        <p:txBody>
          <a:bodyPr wrap="square" rtlCol="0">
            <a:spAutoFit/>
          </a:bodyPr>
          <a:lstStyle>
            <a:defPPr>
              <a:defRPr lang="fr-FR"/>
            </a:defPPr>
            <a:lvl1pPr>
              <a:defRPr>
                <a:solidFill>
                  <a:schemeClr val="accent1">
                    <a:lumMod val="60000"/>
                    <a:lumOff val="40000"/>
                  </a:schemeClr>
                </a:solidFill>
                <a:latin typeface="Arial Black" pitchFamily="34" charset="0"/>
              </a:defRPr>
            </a:lvl1pPr>
          </a:lstStyle>
          <a:p>
            <a:r>
              <a:rPr lang="fr-FR" dirty="0"/>
              <a:t>Analyse de scénarios</a:t>
            </a:r>
          </a:p>
        </p:txBody>
      </p:sp>
      <p:sp>
        <p:nvSpPr>
          <p:cNvPr id="6" name="Rectangle à coins arrondis 50">
            <a:extLst>
              <a:ext uri="{FF2B5EF4-FFF2-40B4-BE49-F238E27FC236}">
                <a16:creationId xmlns:a16="http://schemas.microsoft.com/office/drawing/2014/main" id="{ACB76FC0-E60E-5D66-0EAC-E2080730BEFF}"/>
              </a:ext>
            </a:extLst>
          </p:cNvPr>
          <p:cNvSpPr/>
          <p:nvPr/>
        </p:nvSpPr>
        <p:spPr>
          <a:xfrm>
            <a:off x="1979712" y="3077694"/>
            <a:ext cx="648072" cy="576064"/>
          </a:xfrm>
          <a:prstGeom prst="roundRect">
            <a:avLst/>
          </a:prstGeom>
          <a:solidFill>
            <a:schemeClr val="tx2">
              <a:lumMod val="60000"/>
              <a:lumOff val="4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dirty="0"/>
          </a:p>
        </p:txBody>
      </p:sp>
      <p:sp>
        <p:nvSpPr>
          <p:cNvPr id="7" name="ZoneTexte 6">
            <a:extLst>
              <a:ext uri="{FF2B5EF4-FFF2-40B4-BE49-F238E27FC236}">
                <a16:creationId xmlns:a16="http://schemas.microsoft.com/office/drawing/2014/main" id="{6800663A-1EC4-2F90-0D58-E07CC9B3B563}"/>
              </a:ext>
            </a:extLst>
          </p:cNvPr>
          <p:cNvSpPr txBox="1"/>
          <p:nvPr/>
        </p:nvSpPr>
        <p:spPr>
          <a:xfrm>
            <a:off x="1979712" y="3005686"/>
            <a:ext cx="432048" cy="523220"/>
          </a:xfrm>
          <a:prstGeom prst="rect">
            <a:avLst/>
          </a:prstGeom>
          <a:noFill/>
        </p:spPr>
        <p:txBody>
          <a:bodyPr wrap="square" rtlCol="0">
            <a:spAutoFit/>
          </a:bodyPr>
          <a:lstStyle/>
          <a:p>
            <a:r>
              <a:rPr lang="fr-FR" sz="2800" dirty="0">
                <a:solidFill>
                  <a:schemeClr val="accent1">
                    <a:lumMod val="40000"/>
                    <a:lumOff val="60000"/>
                  </a:schemeClr>
                </a:solidFill>
                <a:latin typeface="Arial Black" pitchFamily="34" charset="0"/>
              </a:rPr>
              <a:t>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oneTexte 14"/>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4</a:t>
            </a:r>
            <a:r>
              <a:rPr lang="fr-FR" dirty="0">
                <a:solidFill>
                  <a:schemeClr val="accent1">
                    <a:lumMod val="60000"/>
                    <a:lumOff val="40000"/>
                  </a:schemeClr>
                </a:solidFill>
                <a:latin typeface="Arial Black" pitchFamily="34" charset="0"/>
              </a:rPr>
              <a:t>a</a:t>
            </a:r>
            <a:r>
              <a:rPr lang="fr-FR" dirty="0">
                <a:solidFill>
                  <a:schemeClr val="tx2"/>
                </a:solidFill>
                <a:latin typeface="Arial Black" pitchFamily="34" charset="0"/>
              </a:rPr>
              <a:t>5</a:t>
            </a:r>
            <a:endParaRPr lang="fr-FR" sz="2800" dirty="0">
              <a:solidFill>
                <a:schemeClr val="tx2"/>
              </a:solidFill>
              <a:latin typeface="Arial Black" pitchFamily="34" charset="0"/>
            </a:endParaRPr>
          </a:p>
        </p:txBody>
      </p:sp>
      <p:cxnSp>
        <p:nvCxnSpPr>
          <p:cNvPr id="16" name="Connecteur droit 15"/>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1187624" y="339502"/>
            <a:ext cx="6696744" cy="144016"/>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1043608" y="123478"/>
            <a:ext cx="5904656" cy="369332"/>
          </a:xfrm>
          <a:prstGeom prst="rect">
            <a:avLst/>
          </a:prstGeom>
          <a:noFill/>
        </p:spPr>
        <p:txBody>
          <a:bodyPr wrap="square" rtlCol="0">
            <a:spAutoFit/>
          </a:bodyPr>
          <a:lstStyle/>
          <a:p>
            <a:r>
              <a:rPr lang="fr-FR" dirty="0">
                <a:solidFill>
                  <a:schemeClr val="accent1">
                    <a:lumMod val="75000"/>
                  </a:schemeClr>
                </a:solidFill>
                <a:latin typeface="Arial Black" pitchFamily="34" charset="0"/>
              </a:rPr>
              <a:t>Modifier la Casse</a:t>
            </a:r>
          </a:p>
        </p:txBody>
      </p:sp>
      <p:sp>
        <p:nvSpPr>
          <p:cNvPr id="78" name="ZoneTexte 77"/>
          <p:cNvSpPr txBox="1"/>
          <p:nvPr/>
        </p:nvSpPr>
        <p:spPr>
          <a:xfrm>
            <a:off x="1259632" y="1347614"/>
            <a:ext cx="2448272"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UPPER(</a:t>
            </a:r>
            <a:r>
              <a:rPr lang="fr-FR" b="1" dirty="0">
                <a:solidFill>
                  <a:srgbClr val="3366CC"/>
                </a:solidFill>
              </a:rPr>
              <a:t>Texte</a:t>
            </a:r>
            <a:r>
              <a:rPr lang="fr-FR" b="1" dirty="0"/>
              <a:t>)</a:t>
            </a:r>
          </a:p>
        </p:txBody>
      </p:sp>
      <p:pic>
        <p:nvPicPr>
          <p:cNvPr id="79" name="Image 78"/>
          <p:cNvPicPr/>
          <p:nvPr/>
        </p:nvPicPr>
        <p:blipFill>
          <a:blip r:embed="rId2" cstate="print">
            <a:clrChange>
              <a:clrFrom>
                <a:srgbClr val="FEF9FB"/>
              </a:clrFrom>
              <a:clrTo>
                <a:srgbClr val="FEF9FB">
                  <a:alpha val="0"/>
                </a:srgbClr>
              </a:clrTo>
            </a:clrChange>
          </a:blip>
          <a:srcRect/>
          <a:stretch>
            <a:fillRect/>
          </a:stretch>
        </p:blipFill>
        <p:spPr bwMode="auto">
          <a:xfrm>
            <a:off x="827584" y="901051"/>
            <a:ext cx="360040" cy="432048"/>
          </a:xfrm>
          <a:prstGeom prst="rect">
            <a:avLst/>
          </a:prstGeom>
          <a:noFill/>
          <a:ln w="9525">
            <a:noFill/>
            <a:miter lim="800000"/>
            <a:headEnd/>
            <a:tailEnd/>
          </a:ln>
        </p:spPr>
      </p:pic>
      <p:pic>
        <p:nvPicPr>
          <p:cNvPr id="80" name="Image 79"/>
          <p:cNvPicPr/>
          <p:nvPr/>
        </p:nvPicPr>
        <p:blipFill>
          <a:blip r:embed="rId3" cstate="print"/>
          <a:srcRect/>
          <a:stretch>
            <a:fillRect/>
          </a:stretch>
        </p:blipFill>
        <p:spPr bwMode="auto">
          <a:xfrm>
            <a:off x="467544" y="939960"/>
            <a:ext cx="360040" cy="360040"/>
          </a:xfrm>
          <a:prstGeom prst="rect">
            <a:avLst/>
          </a:prstGeom>
          <a:noFill/>
          <a:ln w="9525">
            <a:noFill/>
            <a:miter lim="800000"/>
            <a:headEnd/>
            <a:tailEnd/>
          </a:ln>
        </p:spPr>
      </p:pic>
      <p:pic>
        <p:nvPicPr>
          <p:cNvPr id="81" name="Image 80"/>
          <p:cNvPicPr/>
          <p:nvPr/>
        </p:nvPicPr>
        <p:blipFill>
          <a:blip r:embed="rId4" cstate="print"/>
          <a:srcRect/>
          <a:stretch>
            <a:fillRect/>
          </a:stretch>
        </p:blipFill>
        <p:spPr bwMode="auto">
          <a:xfrm>
            <a:off x="827584" y="1405107"/>
            <a:ext cx="360040" cy="360040"/>
          </a:xfrm>
          <a:prstGeom prst="rect">
            <a:avLst/>
          </a:prstGeom>
          <a:noFill/>
          <a:ln w="9525">
            <a:noFill/>
            <a:miter lim="800000"/>
            <a:headEnd/>
            <a:tailEnd/>
          </a:ln>
        </p:spPr>
      </p:pic>
      <p:sp>
        <p:nvSpPr>
          <p:cNvPr id="82" name="ZoneTexte 81"/>
          <p:cNvSpPr txBox="1"/>
          <p:nvPr/>
        </p:nvSpPr>
        <p:spPr>
          <a:xfrm>
            <a:off x="1259632" y="843558"/>
            <a:ext cx="2448272"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MAJUSCULE(</a:t>
            </a:r>
            <a:r>
              <a:rPr lang="fr-FR" b="1" dirty="0">
                <a:solidFill>
                  <a:srgbClr val="3366CC"/>
                </a:solidFill>
              </a:rPr>
              <a:t>Cellule</a:t>
            </a:r>
            <a:r>
              <a:rPr lang="fr-FR" b="1" dirty="0"/>
              <a:t>)</a:t>
            </a:r>
          </a:p>
        </p:txBody>
      </p:sp>
      <p:sp>
        <p:nvSpPr>
          <p:cNvPr id="83" name="ZoneTexte 82"/>
          <p:cNvSpPr txBox="1"/>
          <p:nvPr/>
        </p:nvSpPr>
        <p:spPr>
          <a:xfrm>
            <a:off x="467544" y="555526"/>
            <a:ext cx="4752528" cy="338554"/>
          </a:xfrm>
          <a:prstGeom prst="rect">
            <a:avLst/>
          </a:prstGeom>
          <a:noFill/>
        </p:spPr>
        <p:txBody>
          <a:bodyPr wrap="square" rtlCol="0">
            <a:spAutoFit/>
          </a:bodyPr>
          <a:lstStyle/>
          <a:p>
            <a:r>
              <a:rPr lang="fr-FR" sz="1600" i="1" dirty="0"/>
              <a:t>Mettre en majuscules une chaine de caractères :</a:t>
            </a:r>
          </a:p>
        </p:txBody>
      </p:sp>
      <p:sp>
        <p:nvSpPr>
          <p:cNvPr id="64" name="Rectangle 63"/>
          <p:cNvSpPr/>
          <p:nvPr/>
        </p:nvSpPr>
        <p:spPr>
          <a:xfrm>
            <a:off x="3828688" y="915566"/>
            <a:ext cx="2831544" cy="461665"/>
          </a:xfrm>
          <a:prstGeom prst="rect">
            <a:avLst/>
          </a:prstGeom>
        </p:spPr>
        <p:txBody>
          <a:bodyPr wrap="none">
            <a:spAutoFit/>
          </a:bodyPr>
          <a:lstStyle/>
          <a:p>
            <a:r>
              <a:rPr lang="fr-FR" sz="2400" b="1" dirty="0"/>
              <a:t>=</a:t>
            </a:r>
            <a:r>
              <a:rPr lang="fr-FR" b="1" dirty="0"/>
              <a:t>MAJUSCULE(‘’</a:t>
            </a:r>
            <a:r>
              <a:rPr lang="fr-FR" b="1" dirty="0">
                <a:solidFill>
                  <a:srgbClr val="3366CC"/>
                </a:solidFill>
              </a:rPr>
              <a:t>Bénédicte’’</a:t>
            </a:r>
            <a:r>
              <a:rPr lang="fr-FR" b="1" dirty="0"/>
              <a:t>)</a:t>
            </a:r>
          </a:p>
        </p:txBody>
      </p:sp>
      <p:sp>
        <p:nvSpPr>
          <p:cNvPr id="65" name="ZoneTexte 64"/>
          <p:cNvSpPr txBox="1"/>
          <p:nvPr/>
        </p:nvSpPr>
        <p:spPr>
          <a:xfrm>
            <a:off x="7020272" y="1131590"/>
            <a:ext cx="1656184" cy="369332"/>
          </a:xfrm>
          <a:prstGeom prst="rect">
            <a:avLst/>
          </a:prstGeom>
          <a:solidFill>
            <a:schemeClr val="bg1"/>
          </a:solidFill>
          <a:ln>
            <a:solidFill>
              <a:srgbClr val="4F81BD"/>
            </a:solidFill>
          </a:ln>
          <a:effectLst>
            <a:outerShdw blurRad="50800" dist="38100" dir="2700000" algn="tl" rotWithShape="0">
              <a:prstClr val="black">
                <a:alpha val="40000"/>
              </a:prstClr>
            </a:outerShdw>
          </a:effectLst>
        </p:spPr>
        <p:txBody>
          <a:bodyPr wrap="square" rtlCol="0">
            <a:spAutoFit/>
          </a:bodyPr>
          <a:lstStyle/>
          <a:p>
            <a:pPr algn="ctr"/>
            <a:r>
              <a:rPr lang="fr-FR" b="1" dirty="0"/>
              <a:t>B</a:t>
            </a:r>
            <a:r>
              <a:rPr lang="fr-FR" b="1" dirty="0">
                <a:solidFill>
                  <a:srgbClr val="3366CC"/>
                </a:solidFill>
              </a:rPr>
              <a:t>É</a:t>
            </a:r>
            <a:r>
              <a:rPr lang="fr-FR" b="1" dirty="0"/>
              <a:t>N</a:t>
            </a:r>
            <a:r>
              <a:rPr lang="fr-FR" b="1" dirty="0">
                <a:solidFill>
                  <a:srgbClr val="3366CC"/>
                </a:solidFill>
              </a:rPr>
              <a:t>É</a:t>
            </a:r>
            <a:r>
              <a:rPr lang="fr-FR" b="1" dirty="0"/>
              <a:t>DICTE</a:t>
            </a:r>
          </a:p>
        </p:txBody>
      </p:sp>
      <p:sp>
        <p:nvSpPr>
          <p:cNvPr id="66" name="ZoneTexte 65"/>
          <p:cNvSpPr txBox="1"/>
          <p:nvPr/>
        </p:nvSpPr>
        <p:spPr>
          <a:xfrm>
            <a:off x="1259632" y="2715766"/>
            <a:ext cx="2448272"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LOWER(</a:t>
            </a:r>
            <a:r>
              <a:rPr lang="fr-FR" b="1" dirty="0">
                <a:solidFill>
                  <a:srgbClr val="3366CC"/>
                </a:solidFill>
              </a:rPr>
              <a:t>Texte</a:t>
            </a:r>
            <a:r>
              <a:rPr lang="fr-FR" b="1" dirty="0"/>
              <a:t>)</a:t>
            </a:r>
          </a:p>
        </p:txBody>
      </p:sp>
      <p:pic>
        <p:nvPicPr>
          <p:cNvPr id="84" name="Image 83"/>
          <p:cNvPicPr/>
          <p:nvPr/>
        </p:nvPicPr>
        <p:blipFill>
          <a:blip r:embed="rId2" cstate="print">
            <a:clrChange>
              <a:clrFrom>
                <a:srgbClr val="FEF9FB"/>
              </a:clrFrom>
              <a:clrTo>
                <a:srgbClr val="FEF9FB">
                  <a:alpha val="0"/>
                </a:srgbClr>
              </a:clrTo>
            </a:clrChange>
          </a:blip>
          <a:srcRect/>
          <a:stretch>
            <a:fillRect/>
          </a:stretch>
        </p:blipFill>
        <p:spPr bwMode="auto">
          <a:xfrm>
            <a:off x="827584" y="2269203"/>
            <a:ext cx="360040" cy="432048"/>
          </a:xfrm>
          <a:prstGeom prst="rect">
            <a:avLst/>
          </a:prstGeom>
          <a:noFill/>
          <a:ln w="9525">
            <a:noFill/>
            <a:miter lim="800000"/>
            <a:headEnd/>
            <a:tailEnd/>
          </a:ln>
        </p:spPr>
      </p:pic>
      <p:pic>
        <p:nvPicPr>
          <p:cNvPr id="86" name="Image 85"/>
          <p:cNvPicPr/>
          <p:nvPr/>
        </p:nvPicPr>
        <p:blipFill>
          <a:blip r:embed="rId3" cstate="print"/>
          <a:srcRect/>
          <a:stretch>
            <a:fillRect/>
          </a:stretch>
        </p:blipFill>
        <p:spPr bwMode="auto">
          <a:xfrm>
            <a:off x="467544" y="2308112"/>
            <a:ext cx="360040" cy="360040"/>
          </a:xfrm>
          <a:prstGeom prst="rect">
            <a:avLst/>
          </a:prstGeom>
          <a:noFill/>
          <a:ln w="9525">
            <a:noFill/>
            <a:miter lim="800000"/>
            <a:headEnd/>
            <a:tailEnd/>
          </a:ln>
        </p:spPr>
      </p:pic>
      <p:pic>
        <p:nvPicPr>
          <p:cNvPr id="87" name="Image 86"/>
          <p:cNvPicPr/>
          <p:nvPr/>
        </p:nvPicPr>
        <p:blipFill>
          <a:blip r:embed="rId4" cstate="print"/>
          <a:srcRect/>
          <a:stretch>
            <a:fillRect/>
          </a:stretch>
        </p:blipFill>
        <p:spPr bwMode="auto">
          <a:xfrm>
            <a:off x="827584" y="2773259"/>
            <a:ext cx="360040" cy="360040"/>
          </a:xfrm>
          <a:prstGeom prst="rect">
            <a:avLst/>
          </a:prstGeom>
          <a:noFill/>
          <a:ln w="9525">
            <a:noFill/>
            <a:miter lim="800000"/>
            <a:headEnd/>
            <a:tailEnd/>
          </a:ln>
        </p:spPr>
      </p:pic>
      <p:sp>
        <p:nvSpPr>
          <p:cNvPr id="88" name="ZoneTexte 87"/>
          <p:cNvSpPr txBox="1"/>
          <p:nvPr/>
        </p:nvSpPr>
        <p:spPr>
          <a:xfrm>
            <a:off x="1259632" y="2211710"/>
            <a:ext cx="2448272"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MINUSCULE(</a:t>
            </a:r>
            <a:r>
              <a:rPr lang="fr-FR" b="1" dirty="0">
                <a:solidFill>
                  <a:srgbClr val="3366CC"/>
                </a:solidFill>
              </a:rPr>
              <a:t>Cellule</a:t>
            </a:r>
            <a:r>
              <a:rPr lang="fr-FR" b="1" dirty="0"/>
              <a:t>)</a:t>
            </a:r>
          </a:p>
        </p:txBody>
      </p:sp>
      <p:sp>
        <p:nvSpPr>
          <p:cNvPr id="89" name="Rectangle 88"/>
          <p:cNvSpPr/>
          <p:nvPr/>
        </p:nvSpPr>
        <p:spPr>
          <a:xfrm>
            <a:off x="3811569" y="2211710"/>
            <a:ext cx="2992679" cy="461665"/>
          </a:xfrm>
          <a:prstGeom prst="rect">
            <a:avLst/>
          </a:prstGeom>
        </p:spPr>
        <p:txBody>
          <a:bodyPr wrap="none">
            <a:spAutoFit/>
          </a:bodyPr>
          <a:lstStyle/>
          <a:p>
            <a:r>
              <a:rPr lang="fr-FR" sz="2400" b="1" dirty="0"/>
              <a:t>=</a:t>
            </a:r>
            <a:r>
              <a:rPr lang="fr-FR" b="1" dirty="0"/>
              <a:t>MINUSCULE(‘’</a:t>
            </a:r>
            <a:r>
              <a:rPr lang="fr-FR" b="1" dirty="0">
                <a:solidFill>
                  <a:srgbClr val="3366CC"/>
                </a:solidFill>
              </a:rPr>
              <a:t> BÉNÉDICTE’’</a:t>
            </a:r>
            <a:r>
              <a:rPr lang="fr-FR" b="1" dirty="0"/>
              <a:t>)</a:t>
            </a:r>
          </a:p>
        </p:txBody>
      </p:sp>
      <p:sp>
        <p:nvSpPr>
          <p:cNvPr id="90" name="ZoneTexte 89"/>
          <p:cNvSpPr txBox="1"/>
          <p:nvPr/>
        </p:nvSpPr>
        <p:spPr>
          <a:xfrm>
            <a:off x="7020272" y="2427734"/>
            <a:ext cx="1656184" cy="369332"/>
          </a:xfrm>
          <a:prstGeom prst="rect">
            <a:avLst/>
          </a:prstGeom>
          <a:solidFill>
            <a:schemeClr val="bg1"/>
          </a:solidFill>
          <a:ln>
            <a:solidFill>
              <a:srgbClr val="4F81BD"/>
            </a:solidFill>
          </a:ln>
          <a:effectLst>
            <a:outerShdw blurRad="50800" dist="38100" dir="2700000" algn="tl" rotWithShape="0">
              <a:prstClr val="black">
                <a:alpha val="40000"/>
              </a:prstClr>
            </a:outerShdw>
          </a:effectLst>
        </p:spPr>
        <p:txBody>
          <a:bodyPr wrap="square" rtlCol="0">
            <a:spAutoFit/>
          </a:bodyPr>
          <a:lstStyle/>
          <a:p>
            <a:pPr algn="ctr"/>
            <a:r>
              <a:rPr lang="fr-FR" b="1" dirty="0">
                <a:solidFill>
                  <a:srgbClr val="3366CC"/>
                </a:solidFill>
              </a:rPr>
              <a:t>b</a:t>
            </a:r>
            <a:r>
              <a:rPr lang="fr-FR" b="1" dirty="0"/>
              <a:t>énédicte</a:t>
            </a:r>
          </a:p>
        </p:txBody>
      </p:sp>
      <p:sp>
        <p:nvSpPr>
          <p:cNvPr id="91" name="ZoneTexte 90"/>
          <p:cNvSpPr txBox="1"/>
          <p:nvPr/>
        </p:nvSpPr>
        <p:spPr>
          <a:xfrm>
            <a:off x="1259632" y="4083918"/>
            <a:ext cx="2520280"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PROPER(</a:t>
            </a:r>
            <a:r>
              <a:rPr lang="fr-FR" b="1" dirty="0">
                <a:solidFill>
                  <a:srgbClr val="3366CC"/>
                </a:solidFill>
              </a:rPr>
              <a:t>Texte</a:t>
            </a:r>
            <a:r>
              <a:rPr lang="fr-FR" b="1" dirty="0"/>
              <a:t>)</a:t>
            </a:r>
          </a:p>
        </p:txBody>
      </p:sp>
      <p:pic>
        <p:nvPicPr>
          <p:cNvPr id="92" name="Image 91"/>
          <p:cNvPicPr/>
          <p:nvPr/>
        </p:nvPicPr>
        <p:blipFill>
          <a:blip r:embed="rId2" cstate="print">
            <a:clrChange>
              <a:clrFrom>
                <a:srgbClr val="FEF9FB"/>
              </a:clrFrom>
              <a:clrTo>
                <a:srgbClr val="FEF9FB">
                  <a:alpha val="0"/>
                </a:srgbClr>
              </a:clrTo>
            </a:clrChange>
          </a:blip>
          <a:srcRect/>
          <a:stretch>
            <a:fillRect/>
          </a:stretch>
        </p:blipFill>
        <p:spPr bwMode="auto">
          <a:xfrm>
            <a:off x="827584" y="3637355"/>
            <a:ext cx="360040" cy="432048"/>
          </a:xfrm>
          <a:prstGeom prst="rect">
            <a:avLst/>
          </a:prstGeom>
          <a:noFill/>
          <a:ln w="9525">
            <a:noFill/>
            <a:miter lim="800000"/>
            <a:headEnd/>
            <a:tailEnd/>
          </a:ln>
        </p:spPr>
      </p:pic>
      <p:pic>
        <p:nvPicPr>
          <p:cNvPr id="93" name="Image 92"/>
          <p:cNvPicPr/>
          <p:nvPr/>
        </p:nvPicPr>
        <p:blipFill>
          <a:blip r:embed="rId3" cstate="print"/>
          <a:srcRect/>
          <a:stretch>
            <a:fillRect/>
          </a:stretch>
        </p:blipFill>
        <p:spPr bwMode="auto">
          <a:xfrm>
            <a:off x="467544" y="3676264"/>
            <a:ext cx="360040" cy="360040"/>
          </a:xfrm>
          <a:prstGeom prst="rect">
            <a:avLst/>
          </a:prstGeom>
          <a:noFill/>
          <a:ln w="9525">
            <a:noFill/>
            <a:miter lim="800000"/>
            <a:headEnd/>
            <a:tailEnd/>
          </a:ln>
        </p:spPr>
      </p:pic>
      <p:pic>
        <p:nvPicPr>
          <p:cNvPr id="94" name="Image 93"/>
          <p:cNvPicPr/>
          <p:nvPr/>
        </p:nvPicPr>
        <p:blipFill>
          <a:blip r:embed="rId4" cstate="print"/>
          <a:srcRect/>
          <a:stretch>
            <a:fillRect/>
          </a:stretch>
        </p:blipFill>
        <p:spPr bwMode="auto">
          <a:xfrm>
            <a:off x="827584" y="4141411"/>
            <a:ext cx="360040" cy="360040"/>
          </a:xfrm>
          <a:prstGeom prst="rect">
            <a:avLst/>
          </a:prstGeom>
          <a:noFill/>
          <a:ln w="9525">
            <a:noFill/>
            <a:miter lim="800000"/>
            <a:headEnd/>
            <a:tailEnd/>
          </a:ln>
        </p:spPr>
      </p:pic>
      <p:sp>
        <p:nvSpPr>
          <p:cNvPr id="95" name="ZoneTexte 94"/>
          <p:cNvSpPr txBox="1"/>
          <p:nvPr/>
        </p:nvSpPr>
        <p:spPr>
          <a:xfrm>
            <a:off x="1259632" y="3579862"/>
            <a:ext cx="2520280"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NOMPROPRE(</a:t>
            </a:r>
            <a:r>
              <a:rPr lang="fr-FR" b="1" dirty="0">
                <a:solidFill>
                  <a:srgbClr val="3366CC"/>
                </a:solidFill>
              </a:rPr>
              <a:t>Cellule</a:t>
            </a:r>
            <a:r>
              <a:rPr lang="fr-FR" b="1" dirty="0"/>
              <a:t>)</a:t>
            </a:r>
          </a:p>
        </p:txBody>
      </p:sp>
      <p:sp>
        <p:nvSpPr>
          <p:cNvPr id="96" name="Rectangle 95"/>
          <p:cNvSpPr/>
          <p:nvPr/>
        </p:nvSpPr>
        <p:spPr>
          <a:xfrm>
            <a:off x="3851920" y="3651870"/>
            <a:ext cx="3229282" cy="461665"/>
          </a:xfrm>
          <a:prstGeom prst="rect">
            <a:avLst/>
          </a:prstGeom>
        </p:spPr>
        <p:txBody>
          <a:bodyPr wrap="none">
            <a:spAutoFit/>
          </a:bodyPr>
          <a:lstStyle/>
          <a:p>
            <a:r>
              <a:rPr lang="fr-FR" sz="2400" b="1" dirty="0"/>
              <a:t>=</a:t>
            </a:r>
            <a:r>
              <a:rPr lang="fr-FR" b="1" dirty="0"/>
              <a:t>NOMPROPRE(‘’</a:t>
            </a:r>
            <a:r>
              <a:rPr lang="fr-FR" b="1" dirty="0">
                <a:solidFill>
                  <a:srgbClr val="3366CC"/>
                </a:solidFill>
              </a:rPr>
              <a:t> BÉNÉDICTE’’</a:t>
            </a:r>
            <a:r>
              <a:rPr lang="fr-FR" b="1" dirty="0"/>
              <a:t>)</a:t>
            </a:r>
          </a:p>
        </p:txBody>
      </p:sp>
      <p:sp>
        <p:nvSpPr>
          <p:cNvPr id="97" name="ZoneTexte 96"/>
          <p:cNvSpPr txBox="1"/>
          <p:nvPr/>
        </p:nvSpPr>
        <p:spPr>
          <a:xfrm>
            <a:off x="7020272" y="3939902"/>
            <a:ext cx="1656184" cy="369332"/>
          </a:xfrm>
          <a:prstGeom prst="rect">
            <a:avLst/>
          </a:prstGeom>
          <a:solidFill>
            <a:schemeClr val="bg1"/>
          </a:solidFill>
          <a:ln>
            <a:solidFill>
              <a:srgbClr val="4F81BD"/>
            </a:solidFill>
          </a:ln>
          <a:effectLst>
            <a:outerShdw blurRad="50800" dist="38100" dir="2700000" algn="tl" rotWithShape="0">
              <a:prstClr val="black">
                <a:alpha val="40000"/>
              </a:prstClr>
            </a:outerShdw>
          </a:effectLst>
        </p:spPr>
        <p:txBody>
          <a:bodyPr wrap="square" rtlCol="0">
            <a:spAutoFit/>
          </a:bodyPr>
          <a:lstStyle/>
          <a:p>
            <a:pPr algn="ctr"/>
            <a:r>
              <a:rPr lang="fr-FR" b="1" dirty="0">
                <a:solidFill>
                  <a:srgbClr val="3366CC"/>
                </a:solidFill>
              </a:rPr>
              <a:t>B</a:t>
            </a:r>
            <a:r>
              <a:rPr lang="fr-FR" b="1" dirty="0"/>
              <a:t>énédicte</a:t>
            </a:r>
          </a:p>
        </p:txBody>
      </p:sp>
      <p:sp>
        <p:nvSpPr>
          <p:cNvPr id="98" name="ZoneTexte 97"/>
          <p:cNvSpPr txBox="1"/>
          <p:nvPr/>
        </p:nvSpPr>
        <p:spPr>
          <a:xfrm>
            <a:off x="539552" y="1923678"/>
            <a:ext cx="4752528" cy="338554"/>
          </a:xfrm>
          <a:prstGeom prst="rect">
            <a:avLst/>
          </a:prstGeom>
          <a:noFill/>
        </p:spPr>
        <p:txBody>
          <a:bodyPr wrap="square" rtlCol="0">
            <a:spAutoFit/>
          </a:bodyPr>
          <a:lstStyle/>
          <a:p>
            <a:r>
              <a:rPr lang="fr-FR" sz="1600" i="1" dirty="0"/>
              <a:t>Mettre en minuscules une chaine de caractères :</a:t>
            </a:r>
          </a:p>
        </p:txBody>
      </p:sp>
      <p:sp>
        <p:nvSpPr>
          <p:cNvPr id="99" name="ZoneTexte 98"/>
          <p:cNvSpPr txBox="1"/>
          <p:nvPr/>
        </p:nvSpPr>
        <p:spPr>
          <a:xfrm>
            <a:off x="539552" y="3291830"/>
            <a:ext cx="6480720" cy="338554"/>
          </a:xfrm>
          <a:prstGeom prst="rect">
            <a:avLst/>
          </a:prstGeom>
          <a:noFill/>
        </p:spPr>
        <p:txBody>
          <a:bodyPr wrap="square" rtlCol="0">
            <a:spAutoFit/>
          </a:bodyPr>
          <a:lstStyle/>
          <a:p>
            <a:r>
              <a:rPr lang="fr-FR" sz="1600" i="1" dirty="0"/>
              <a:t>Mettre l’initiale de chaque mot en majuscules et le reste en minuscules:</a:t>
            </a:r>
          </a:p>
        </p:txBody>
      </p:sp>
      <p:sp>
        <p:nvSpPr>
          <p:cNvPr id="100" name="Rectangle 99"/>
          <p:cNvSpPr/>
          <p:nvPr/>
        </p:nvSpPr>
        <p:spPr>
          <a:xfrm>
            <a:off x="3828688" y="1203598"/>
            <a:ext cx="2312236" cy="461665"/>
          </a:xfrm>
          <a:prstGeom prst="rect">
            <a:avLst/>
          </a:prstGeom>
        </p:spPr>
        <p:txBody>
          <a:bodyPr wrap="none">
            <a:spAutoFit/>
          </a:bodyPr>
          <a:lstStyle/>
          <a:p>
            <a:r>
              <a:rPr lang="fr-FR" sz="2400" b="1" dirty="0"/>
              <a:t>=</a:t>
            </a:r>
            <a:r>
              <a:rPr lang="fr-FR" b="1" dirty="0"/>
              <a:t>UPPER(‘’</a:t>
            </a:r>
            <a:r>
              <a:rPr lang="fr-FR" b="1" dirty="0">
                <a:solidFill>
                  <a:srgbClr val="3366CC"/>
                </a:solidFill>
              </a:rPr>
              <a:t>Bénédicte’’</a:t>
            </a:r>
            <a:r>
              <a:rPr lang="fr-FR" b="1" dirty="0"/>
              <a:t>)</a:t>
            </a:r>
          </a:p>
        </p:txBody>
      </p:sp>
      <p:sp>
        <p:nvSpPr>
          <p:cNvPr id="101" name="Rectangle 100"/>
          <p:cNvSpPr/>
          <p:nvPr/>
        </p:nvSpPr>
        <p:spPr>
          <a:xfrm>
            <a:off x="3811569" y="2499742"/>
            <a:ext cx="2533771" cy="461665"/>
          </a:xfrm>
          <a:prstGeom prst="rect">
            <a:avLst/>
          </a:prstGeom>
        </p:spPr>
        <p:txBody>
          <a:bodyPr wrap="none">
            <a:spAutoFit/>
          </a:bodyPr>
          <a:lstStyle/>
          <a:p>
            <a:r>
              <a:rPr lang="fr-FR" sz="2400" b="1" dirty="0"/>
              <a:t>=</a:t>
            </a:r>
            <a:r>
              <a:rPr lang="fr-FR" b="1" dirty="0"/>
              <a:t>LOWER(‘’</a:t>
            </a:r>
            <a:r>
              <a:rPr lang="fr-FR" b="1" dirty="0">
                <a:solidFill>
                  <a:srgbClr val="3366CC"/>
                </a:solidFill>
              </a:rPr>
              <a:t> BÉNÉDICTE’’</a:t>
            </a:r>
            <a:r>
              <a:rPr lang="fr-FR" b="1" dirty="0"/>
              <a:t>)</a:t>
            </a:r>
          </a:p>
        </p:txBody>
      </p:sp>
      <p:sp>
        <p:nvSpPr>
          <p:cNvPr id="102" name="Rectangle 101"/>
          <p:cNvSpPr/>
          <p:nvPr/>
        </p:nvSpPr>
        <p:spPr>
          <a:xfrm>
            <a:off x="3851920" y="3939902"/>
            <a:ext cx="2607317" cy="461665"/>
          </a:xfrm>
          <a:prstGeom prst="rect">
            <a:avLst/>
          </a:prstGeom>
        </p:spPr>
        <p:txBody>
          <a:bodyPr wrap="none">
            <a:spAutoFit/>
          </a:bodyPr>
          <a:lstStyle/>
          <a:p>
            <a:r>
              <a:rPr lang="fr-FR" sz="2400" b="1" dirty="0"/>
              <a:t>=</a:t>
            </a:r>
            <a:r>
              <a:rPr lang="fr-FR" b="1" dirty="0"/>
              <a:t>PROPER(‘’</a:t>
            </a:r>
            <a:r>
              <a:rPr lang="fr-FR" b="1" dirty="0">
                <a:solidFill>
                  <a:srgbClr val="3366CC"/>
                </a:solidFill>
              </a:rPr>
              <a:t> BÉNÉDICTE’’</a:t>
            </a:r>
            <a:r>
              <a:rPr lang="fr-FR" b="1" dirty="0"/>
              <a:t>)</a:t>
            </a:r>
          </a:p>
        </p:txBody>
      </p:sp>
    </p:spTree>
    <p:extLst>
      <p:ext uri="{BB962C8B-B14F-4D97-AF65-F5344CB8AC3E}">
        <p14:creationId xmlns:p14="http://schemas.microsoft.com/office/powerpoint/2010/main" val="194260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0"/>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84"/>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8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8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9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91"/>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92"/>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93"/>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94"/>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95"/>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animBg="1"/>
      <p:bldP spid="82" grpId="0" animBg="1"/>
      <p:bldP spid="65" grpId="0" animBg="1"/>
      <p:bldP spid="66" grpId="0" animBg="1"/>
      <p:bldP spid="88" grpId="0" animBg="1"/>
      <p:bldP spid="90" grpId="0" animBg="1"/>
      <p:bldP spid="91" grpId="0" animBg="1"/>
      <p:bldP spid="95" grpId="0" animBg="1"/>
      <p:bldP spid="9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0FCBA6F0-3A16-302A-F665-623A3FF79094}"/>
              </a:ext>
            </a:extLst>
          </p:cNvPr>
          <p:cNvPicPr>
            <a:picLocks noChangeAspect="1"/>
          </p:cNvPicPr>
          <p:nvPr/>
        </p:nvPicPr>
        <p:blipFill>
          <a:blip r:embed="rId2"/>
          <a:stretch>
            <a:fillRect/>
          </a:stretch>
        </p:blipFill>
        <p:spPr>
          <a:xfrm>
            <a:off x="6022577" y="83216"/>
            <a:ext cx="3121423" cy="5121084"/>
          </a:xfrm>
          <a:prstGeom prst="rect">
            <a:avLst/>
          </a:prstGeom>
        </p:spPr>
      </p:pic>
      <p:sp>
        <p:nvSpPr>
          <p:cNvPr id="51" name="Rectangle à coins arrondis 50"/>
          <p:cNvSpPr/>
          <p:nvPr/>
        </p:nvSpPr>
        <p:spPr>
          <a:xfrm>
            <a:off x="1979712" y="1779662"/>
            <a:ext cx="648072" cy="576064"/>
          </a:xfrm>
          <a:prstGeom prst="roundRect">
            <a:avLst/>
          </a:prstGeom>
          <a:solidFill>
            <a:schemeClr val="tx2">
              <a:lumMod val="60000"/>
              <a:lumOff val="4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dirty="0"/>
          </a:p>
        </p:txBody>
      </p:sp>
      <p:sp>
        <p:nvSpPr>
          <p:cNvPr id="70" name="ZoneTexte 69"/>
          <p:cNvSpPr txBox="1"/>
          <p:nvPr/>
        </p:nvSpPr>
        <p:spPr>
          <a:xfrm>
            <a:off x="7380312" y="3819693"/>
            <a:ext cx="1944216" cy="1200329"/>
          </a:xfrm>
          <a:prstGeom prst="rect">
            <a:avLst/>
          </a:prstGeom>
          <a:noFill/>
        </p:spPr>
        <p:txBody>
          <a:bodyPr wrap="square" rtlCol="0">
            <a:spAutoFit/>
          </a:bodyPr>
          <a:lstStyle/>
          <a:p>
            <a:r>
              <a:rPr lang="fr-FR" sz="2400" dirty="0">
                <a:solidFill>
                  <a:schemeClr val="bg1"/>
                </a:solidFill>
                <a:latin typeface="Arial Black" pitchFamily="34" charset="0"/>
              </a:rPr>
              <a:t>Etape </a:t>
            </a:r>
            <a:r>
              <a:rPr lang="fr-FR" sz="7200" dirty="0">
                <a:solidFill>
                  <a:schemeClr val="bg1"/>
                </a:solidFill>
                <a:latin typeface="Arial Black" pitchFamily="34" charset="0"/>
              </a:rPr>
              <a:t>4</a:t>
            </a:r>
            <a:endParaRPr lang="fr-FR" sz="2400" dirty="0">
              <a:solidFill>
                <a:schemeClr val="bg1"/>
              </a:solidFill>
              <a:latin typeface="Arial Black" pitchFamily="34" charset="0"/>
            </a:endParaRPr>
          </a:p>
        </p:txBody>
      </p:sp>
      <p:sp>
        <p:nvSpPr>
          <p:cNvPr id="79" name="ZoneTexte 78"/>
          <p:cNvSpPr txBox="1"/>
          <p:nvPr/>
        </p:nvSpPr>
        <p:spPr>
          <a:xfrm>
            <a:off x="1979712" y="1707654"/>
            <a:ext cx="432048" cy="523220"/>
          </a:xfrm>
          <a:prstGeom prst="rect">
            <a:avLst/>
          </a:prstGeom>
          <a:noFill/>
        </p:spPr>
        <p:txBody>
          <a:bodyPr wrap="square" rtlCol="0">
            <a:spAutoFit/>
          </a:bodyPr>
          <a:lstStyle/>
          <a:p>
            <a:r>
              <a:rPr lang="fr-FR" sz="2800" dirty="0">
                <a:solidFill>
                  <a:schemeClr val="accent1">
                    <a:lumMod val="40000"/>
                    <a:lumOff val="60000"/>
                  </a:schemeClr>
                </a:solidFill>
                <a:latin typeface="Arial Black" pitchFamily="34" charset="0"/>
              </a:rPr>
              <a:t>a</a:t>
            </a:r>
          </a:p>
        </p:txBody>
      </p:sp>
      <p:sp>
        <p:nvSpPr>
          <p:cNvPr id="17" name="ZoneTexte 16"/>
          <p:cNvSpPr txBox="1"/>
          <p:nvPr/>
        </p:nvSpPr>
        <p:spPr>
          <a:xfrm>
            <a:off x="8711952" y="4227934"/>
            <a:ext cx="432048" cy="646331"/>
          </a:xfrm>
          <a:prstGeom prst="rect">
            <a:avLst/>
          </a:prstGeom>
          <a:noFill/>
          <a:effectLst>
            <a:outerShdw blurRad="50800" dist="38100" dir="2700000" sx="123000" sy="123000" algn="tl" rotWithShape="0">
              <a:prstClr val="black">
                <a:alpha val="40000"/>
              </a:prstClr>
            </a:outerShdw>
          </a:effectLst>
        </p:spPr>
        <p:txBody>
          <a:bodyPr wrap="square" rtlCol="0">
            <a:spAutoFit/>
          </a:bodyPr>
          <a:lstStyle/>
          <a:p>
            <a:r>
              <a:rPr lang="fr-FR" sz="3600" dirty="0">
                <a:solidFill>
                  <a:schemeClr val="accent1">
                    <a:lumMod val="75000"/>
                  </a:schemeClr>
                </a:solidFill>
                <a:latin typeface="Arial Black" pitchFamily="34" charset="0"/>
              </a:rPr>
              <a:t>b</a:t>
            </a:r>
          </a:p>
        </p:txBody>
      </p:sp>
      <p:sp>
        <p:nvSpPr>
          <p:cNvPr id="18" name="Rectangle 17"/>
          <p:cNvSpPr/>
          <p:nvPr/>
        </p:nvSpPr>
        <p:spPr>
          <a:xfrm>
            <a:off x="3347864" y="1347614"/>
            <a:ext cx="4032448" cy="813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à coins arrondis 18"/>
          <p:cNvSpPr/>
          <p:nvPr/>
        </p:nvSpPr>
        <p:spPr>
          <a:xfrm>
            <a:off x="2987824" y="1059582"/>
            <a:ext cx="648072" cy="576064"/>
          </a:xfrm>
          <a:prstGeom prst="roundRect">
            <a:avLst/>
          </a:prstGeom>
          <a:solidFill>
            <a:schemeClr val="accent1">
              <a:lumMod val="60000"/>
              <a:lumOff val="40000"/>
            </a:schemeClr>
          </a:soli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dirty="0"/>
          </a:p>
        </p:txBody>
      </p:sp>
      <p:sp>
        <p:nvSpPr>
          <p:cNvPr id="20" name="ZoneTexte 19"/>
          <p:cNvSpPr txBox="1"/>
          <p:nvPr/>
        </p:nvSpPr>
        <p:spPr>
          <a:xfrm>
            <a:off x="1763688" y="987574"/>
            <a:ext cx="1944216" cy="584775"/>
          </a:xfrm>
          <a:prstGeom prst="rect">
            <a:avLst/>
          </a:prstGeom>
          <a:noFill/>
        </p:spPr>
        <p:txBody>
          <a:bodyPr wrap="square" rtlCol="0">
            <a:spAutoFit/>
          </a:bodyPr>
          <a:lstStyle/>
          <a:p>
            <a:r>
              <a:rPr lang="fr-FR" sz="2400" dirty="0">
                <a:solidFill>
                  <a:schemeClr val="accent1">
                    <a:lumMod val="75000"/>
                  </a:schemeClr>
                </a:solidFill>
                <a:latin typeface="Arial Black" pitchFamily="34" charset="0"/>
              </a:rPr>
              <a:t>Etape  </a:t>
            </a:r>
            <a:r>
              <a:rPr lang="fr-FR" sz="3200" dirty="0">
                <a:solidFill>
                  <a:schemeClr val="accent1">
                    <a:lumMod val="75000"/>
                  </a:schemeClr>
                </a:solidFill>
                <a:latin typeface="Arial Black" pitchFamily="34" charset="0"/>
              </a:rPr>
              <a:t>4</a:t>
            </a:r>
            <a:endParaRPr lang="fr-FR" sz="2400" dirty="0">
              <a:solidFill>
                <a:schemeClr val="accent1">
                  <a:lumMod val="75000"/>
                </a:schemeClr>
              </a:solidFill>
              <a:latin typeface="Arial Black" pitchFamily="34" charset="0"/>
            </a:endParaRPr>
          </a:p>
        </p:txBody>
      </p:sp>
      <p:sp>
        <p:nvSpPr>
          <p:cNvPr id="21" name="ZoneTexte 20"/>
          <p:cNvSpPr txBox="1"/>
          <p:nvPr/>
        </p:nvSpPr>
        <p:spPr>
          <a:xfrm>
            <a:off x="3635896" y="972765"/>
            <a:ext cx="4320480" cy="461665"/>
          </a:xfrm>
          <a:prstGeom prst="rect">
            <a:avLst/>
          </a:prstGeom>
          <a:noFill/>
        </p:spPr>
        <p:txBody>
          <a:bodyPr wrap="square" rtlCol="0">
            <a:spAutoFit/>
          </a:bodyPr>
          <a:lstStyle/>
          <a:p>
            <a:r>
              <a:rPr lang="fr-FR" sz="2400" dirty="0">
                <a:solidFill>
                  <a:schemeClr val="accent1">
                    <a:lumMod val="75000"/>
                  </a:schemeClr>
                </a:solidFill>
                <a:latin typeface="Arial Black" pitchFamily="34" charset="0"/>
              </a:rPr>
              <a:t>Cellules texte et temps</a:t>
            </a:r>
          </a:p>
        </p:txBody>
      </p:sp>
      <p:sp>
        <p:nvSpPr>
          <p:cNvPr id="22" name="ZoneTexte 21"/>
          <p:cNvSpPr txBox="1"/>
          <p:nvPr/>
        </p:nvSpPr>
        <p:spPr>
          <a:xfrm>
            <a:off x="2699792" y="1779662"/>
            <a:ext cx="5904656" cy="369332"/>
          </a:xfrm>
          <a:prstGeom prst="rect">
            <a:avLst/>
          </a:prstGeom>
          <a:noFill/>
        </p:spPr>
        <p:txBody>
          <a:bodyPr wrap="square" rtlCol="0">
            <a:spAutoFit/>
          </a:bodyPr>
          <a:lstStyle/>
          <a:p>
            <a:r>
              <a:rPr lang="fr-FR" dirty="0">
                <a:solidFill>
                  <a:schemeClr val="accent1">
                    <a:lumMod val="60000"/>
                    <a:lumOff val="40000"/>
                  </a:schemeClr>
                </a:solidFill>
                <a:latin typeface="Arial Black" pitchFamily="34" charset="0"/>
              </a:rPr>
              <a:t>Manipuler le texte</a:t>
            </a:r>
          </a:p>
        </p:txBody>
      </p:sp>
      <p:sp>
        <p:nvSpPr>
          <p:cNvPr id="23" name="ZoneTexte 22"/>
          <p:cNvSpPr txBox="1"/>
          <p:nvPr/>
        </p:nvSpPr>
        <p:spPr>
          <a:xfrm>
            <a:off x="2771800" y="2499742"/>
            <a:ext cx="5904656" cy="369332"/>
          </a:xfrm>
          <a:prstGeom prst="rect">
            <a:avLst/>
          </a:prstGeom>
          <a:noFill/>
        </p:spPr>
        <p:txBody>
          <a:bodyPr wrap="square" rtlCol="0">
            <a:spAutoFit/>
          </a:bodyPr>
          <a:lstStyle/>
          <a:p>
            <a:r>
              <a:rPr lang="fr-FR" dirty="0">
                <a:solidFill>
                  <a:schemeClr val="accent1">
                    <a:lumMod val="75000"/>
                  </a:schemeClr>
                </a:solidFill>
                <a:latin typeface="Arial Black" pitchFamily="34" charset="0"/>
              </a:rPr>
              <a:t>Manipuler le temps</a:t>
            </a:r>
          </a:p>
        </p:txBody>
      </p:sp>
      <p:sp>
        <p:nvSpPr>
          <p:cNvPr id="3" name="ZoneTexte 2">
            <a:extLst>
              <a:ext uri="{FF2B5EF4-FFF2-40B4-BE49-F238E27FC236}">
                <a16:creationId xmlns:a16="http://schemas.microsoft.com/office/drawing/2014/main" id="{902D26DC-7004-2B82-8120-DCB2239552A0}"/>
              </a:ext>
            </a:extLst>
          </p:cNvPr>
          <p:cNvSpPr txBox="1"/>
          <p:nvPr/>
        </p:nvSpPr>
        <p:spPr>
          <a:xfrm>
            <a:off x="2771800" y="3139249"/>
            <a:ext cx="5904656" cy="369332"/>
          </a:xfrm>
          <a:prstGeom prst="rect">
            <a:avLst/>
          </a:prstGeom>
          <a:noFill/>
        </p:spPr>
        <p:txBody>
          <a:bodyPr wrap="square" rtlCol="0">
            <a:spAutoFit/>
          </a:bodyPr>
          <a:lstStyle>
            <a:defPPr>
              <a:defRPr lang="fr-FR"/>
            </a:defPPr>
            <a:lvl1pPr>
              <a:defRPr>
                <a:solidFill>
                  <a:schemeClr val="accent1">
                    <a:lumMod val="60000"/>
                    <a:lumOff val="40000"/>
                  </a:schemeClr>
                </a:solidFill>
                <a:latin typeface="Arial Black" pitchFamily="34" charset="0"/>
              </a:defRPr>
            </a:lvl1pPr>
          </a:lstStyle>
          <a:p>
            <a:r>
              <a:rPr lang="fr-FR" dirty="0"/>
              <a:t>Analyse de scénarios</a:t>
            </a:r>
          </a:p>
        </p:txBody>
      </p:sp>
      <p:sp>
        <p:nvSpPr>
          <p:cNvPr id="4" name="Rectangle à coins arrondis 50">
            <a:extLst>
              <a:ext uri="{FF2B5EF4-FFF2-40B4-BE49-F238E27FC236}">
                <a16:creationId xmlns:a16="http://schemas.microsoft.com/office/drawing/2014/main" id="{352D224B-45A4-E42F-BF72-808981BDD997}"/>
              </a:ext>
            </a:extLst>
          </p:cNvPr>
          <p:cNvSpPr/>
          <p:nvPr/>
        </p:nvSpPr>
        <p:spPr>
          <a:xfrm>
            <a:off x="1979712" y="3077694"/>
            <a:ext cx="648072" cy="576064"/>
          </a:xfrm>
          <a:prstGeom prst="roundRect">
            <a:avLst/>
          </a:prstGeom>
          <a:solidFill>
            <a:schemeClr val="tx2">
              <a:lumMod val="60000"/>
              <a:lumOff val="4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dirty="0"/>
          </a:p>
        </p:txBody>
      </p:sp>
      <p:sp>
        <p:nvSpPr>
          <p:cNvPr id="5" name="ZoneTexte 4">
            <a:extLst>
              <a:ext uri="{FF2B5EF4-FFF2-40B4-BE49-F238E27FC236}">
                <a16:creationId xmlns:a16="http://schemas.microsoft.com/office/drawing/2014/main" id="{9620B855-3BBD-9DBE-5861-425DB92D1377}"/>
              </a:ext>
            </a:extLst>
          </p:cNvPr>
          <p:cNvSpPr txBox="1"/>
          <p:nvPr/>
        </p:nvSpPr>
        <p:spPr>
          <a:xfrm>
            <a:off x="1979712" y="3005686"/>
            <a:ext cx="432048" cy="523220"/>
          </a:xfrm>
          <a:prstGeom prst="rect">
            <a:avLst/>
          </a:prstGeom>
          <a:noFill/>
        </p:spPr>
        <p:txBody>
          <a:bodyPr wrap="square" rtlCol="0">
            <a:spAutoFit/>
          </a:bodyPr>
          <a:lstStyle/>
          <a:p>
            <a:r>
              <a:rPr lang="fr-FR" sz="2800" dirty="0">
                <a:solidFill>
                  <a:schemeClr val="accent1">
                    <a:lumMod val="40000"/>
                    <a:lumOff val="60000"/>
                  </a:schemeClr>
                </a:solidFill>
                <a:latin typeface="Arial Black" pitchFamily="34" charset="0"/>
              </a:rPr>
              <a:t>c</a:t>
            </a:r>
          </a:p>
        </p:txBody>
      </p:sp>
      <p:sp>
        <p:nvSpPr>
          <p:cNvPr id="37" name="Rectangle à coins arrondis 36"/>
          <p:cNvSpPr/>
          <p:nvPr/>
        </p:nvSpPr>
        <p:spPr>
          <a:xfrm>
            <a:off x="1763688" y="2283718"/>
            <a:ext cx="792088" cy="720080"/>
          </a:xfrm>
          <a:prstGeom prst="roundRect">
            <a:avLst/>
          </a:prstGeom>
          <a:effectLst>
            <a:outerShdw blurRad="50800" dist="38100" dir="2700000" sx="123000" sy="123000" algn="tl" rotWithShape="0">
              <a:prstClr val="black">
                <a:alpha val="40000"/>
              </a:prstClr>
            </a:outerShdw>
          </a:effectLst>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dirty="0"/>
          </a:p>
        </p:txBody>
      </p:sp>
      <p:sp>
        <p:nvSpPr>
          <p:cNvPr id="80" name="ZoneTexte 79"/>
          <p:cNvSpPr txBox="1"/>
          <p:nvPr/>
        </p:nvSpPr>
        <p:spPr>
          <a:xfrm>
            <a:off x="1835696" y="2283718"/>
            <a:ext cx="432048" cy="646331"/>
          </a:xfrm>
          <a:prstGeom prst="rect">
            <a:avLst/>
          </a:prstGeom>
          <a:noFill/>
          <a:effectLst>
            <a:outerShdw blurRad="50800" dist="38100" dir="2700000" sx="123000" sy="123000" algn="tl" rotWithShape="0">
              <a:prstClr val="black">
                <a:alpha val="40000"/>
              </a:prstClr>
            </a:outerShdw>
          </a:effectLst>
        </p:spPr>
        <p:txBody>
          <a:bodyPr wrap="square" rtlCol="0">
            <a:spAutoFit/>
          </a:bodyPr>
          <a:lstStyle/>
          <a:p>
            <a:r>
              <a:rPr lang="fr-FR" sz="3600" dirty="0">
                <a:solidFill>
                  <a:schemeClr val="bg1">
                    <a:lumMod val="95000"/>
                  </a:schemeClr>
                </a:solidFill>
                <a:latin typeface="Arial Black" pitchFamily="34" charset="0"/>
              </a:rPr>
              <a:t>b</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oneTexte 14"/>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4</a:t>
            </a:r>
            <a:r>
              <a:rPr lang="fr-FR" dirty="0">
                <a:solidFill>
                  <a:schemeClr val="accent1">
                    <a:lumMod val="60000"/>
                    <a:lumOff val="40000"/>
                  </a:schemeClr>
                </a:solidFill>
                <a:latin typeface="Arial Black" pitchFamily="34" charset="0"/>
              </a:rPr>
              <a:t>b</a:t>
            </a:r>
            <a:r>
              <a:rPr lang="fr-FR" dirty="0">
                <a:solidFill>
                  <a:schemeClr val="tx2"/>
                </a:solidFill>
                <a:latin typeface="Arial Black" pitchFamily="34" charset="0"/>
              </a:rPr>
              <a:t>1a</a:t>
            </a:r>
            <a:endParaRPr lang="fr-FR" sz="2800" dirty="0">
              <a:solidFill>
                <a:schemeClr val="tx2"/>
              </a:solidFill>
              <a:latin typeface="Arial Black" pitchFamily="34" charset="0"/>
            </a:endParaRPr>
          </a:p>
        </p:txBody>
      </p:sp>
      <p:cxnSp>
        <p:nvCxnSpPr>
          <p:cNvPr id="16" name="Connecteur droit 15"/>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1187624" y="339502"/>
            <a:ext cx="6696744" cy="144016"/>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1043608" y="123478"/>
            <a:ext cx="5904656" cy="369332"/>
          </a:xfrm>
          <a:prstGeom prst="rect">
            <a:avLst/>
          </a:prstGeom>
          <a:noFill/>
        </p:spPr>
        <p:txBody>
          <a:bodyPr wrap="square" rtlCol="0">
            <a:spAutoFit/>
          </a:bodyPr>
          <a:lstStyle/>
          <a:p>
            <a:r>
              <a:rPr lang="fr-FR" dirty="0">
                <a:solidFill>
                  <a:schemeClr val="accent1">
                    <a:lumMod val="75000"/>
                  </a:schemeClr>
                </a:solidFill>
                <a:latin typeface="Arial Black" pitchFamily="34" charset="0"/>
              </a:rPr>
              <a:t>Généralités sur le temps tableur</a:t>
            </a:r>
          </a:p>
        </p:txBody>
      </p:sp>
      <p:sp>
        <p:nvSpPr>
          <p:cNvPr id="31" name="ZoneTexte 30"/>
          <p:cNvSpPr txBox="1"/>
          <p:nvPr/>
        </p:nvSpPr>
        <p:spPr>
          <a:xfrm>
            <a:off x="467544" y="618242"/>
            <a:ext cx="5616624" cy="369332"/>
          </a:xfrm>
          <a:prstGeom prst="rect">
            <a:avLst/>
          </a:prstGeom>
          <a:noFill/>
        </p:spPr>
        <p:txBody>
          <a:bodyPr wrap="square" rtlCol="0">
            <a:spAutoFit/>
          </a:bodyPr>
          <a:lstStyle/>
          <a:p>
            <a:pPr algn="r"/>
            <a:r>
              <a:rPr lang="fr-FR" b="1" dirty="0">
                <a:solidFill>
                  <a:srgbClr val="4F81BD"/>
                </a:solidFill>
              </a:rPr>
              <a:t>Nous sommes le </a:t>
            </a:r>
            <a:fld id="{54FC7456-00B4-48B8-AFA7-3DCC0FCBB45A}" type="datetime2">
              <a:rPr lang="fr-FR" b="1" smtClean="0">
                <a:solidFill>
                  <a:srgbClr val="4F81BD"/>
                </a:solidFill>
              </a:rPr>
              <a:pPr algn="r"/>
              <a:t>jeudi 17 novembre 2022</a:t>
            </a:fld>
            <a:r>
              <a:rPr lang="fr-FR" b="1" dirty="0">
                <a:solidFill>
                  <a:srgbClr val="4F81BD"/>
                </a:solidFill>
              </a:rPr>
              <a:t>,</a:t>
            </a:r>
          </a:p>
        </p:txBody>
      </p:sp>
      <p:sp>
        <p:nvSpPr>
          <p:cNvPr id="32" name="ZoneTexte 31"/>
          <p:cNvSpPr txBox="1"/>
          <p:nvPr/>
        </p:nvSpPr>
        <p:spPr>
          <a:xfrm>
            <a:off x="5940152" y="627534"/>
            <a:ext cx="1584176" cy="369332"/>
          </a:xfrm>
          <a:prstGeom prst="rect">
            <a:avLst/>
          </a:prstGeom>
          <a:noFill/>
        </p:spPr>
        <p:txBody>
          <a:bodyPr wrap="square" rtlCol="0">
            <a:spAutoFit/>
          </a:bodyPr>
          <a:lstStyle/>
          <a:p>
            <a:r>
              <a:rPr lang="fr-FR" b="1" dirty="0">
                <a:solidFill>
                  <a:srgbClr val="4F81BD"/>
                </a:solidFill>
              </a:rPr>
              <a:t>Il est </a:t>
            </a:r>
            <a:fld id="{A06E2F7E-5DE8-4321-A33D-81879EE6C099}" type="datetime10">
              <a:rPr lang="fr-FR" b="1" smtClean="0">
                <a:solidFill>
                  <a:srgbClr val="4F81BD"/>
                </a:solidFill>
              </a:rPr>
              <a:pPr/>
              <a:t>17:51</a:t>
            </a:fld>
            <a:endParaRPr lang="fr-FR" b="1" dirty="0">
              <a:solidFill>
                <a:srgbClr val="4F81BD"/>
              </a:solidFill>
            </a:endParaRPr>
          </a:p>
        </p:txBody>
      </p:sp>
      <p:sp>
        <p:nvSpPr>
          <p:cNvPr id="34" name="Flèche droite 33"/>
          <p:cNvSpPr/>
          <p:nvPr/>
        </p:nvSpPr>
        <p:spPr>
          <a:xfrm>
            <a:off x="971600" y="1436042"/>
            <a:ext cx="7416824" cy="792088"/>
          </a:xfrm>
          <a:prstGeom prst="rightArrow">
            <a:avLst>
              <a:gd name="adj1" fmla="val 67933"/>
              <a:gd name="adj2" fmla="val 50000"/>
            </a:avLst>
          </a:prstGeom>
          <a:solidFill>
            <a:srgbClr val="4F81BD">
              <a:alpha val="7411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6" name="Connecteur droit 35"/>
          <p:cNvCxnSpPr/>
          <p:nvPr/>
        </p:nvCxnSpPr>
        <p:spPr>
          <a:xfrm>
            <a:off x="3419872" y="1580058"/>
            <a:ext cx="0" cy="504056"/>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38" name="Connecteur droit 37"/>
          <p:cNvCxnSpPr/>
          <p:nvPr/>
        </p:nvCxnSpPr>
        <p:spPr>
          <a:xfrm>
            <a:off x="5004048" y="1580058"/>
            <a:ext cx="0" cy="504056"/>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39" name="ZoneTexte 38"/>
          <p:cNvSpPr txBox="1"/>
          <p:nvPr/>
        </p:nvSpPr>
        <p:spPr>
          <a:xfrm>
            <a:off x="3419872" y="1642774"/>
            <a:ext cx="1584176" cy="369332"/>
          </a:xfrm>
          <a:prstGeom prst="rect">
            <a:avLst/>
          </a:prstGeom>
          <a:noFill/>
        </p:spPr>
        <p:txBody>
          <a:bodyPr wrap="square" rtlCol="0">
            <a:spAutoFit/>
          </a:bodyPr>
          <a:lstStyle/>
          <a:p>
            <a:pPr algn="ctr"/>
            <a:r>
              <a:rPr lang="fr-FR" dirty="0"/>
              <a:t>Aujourd’hui</a:t>
            </a:r>
          </a:p>
        </p:txBody>
      </p:sp>
      <p:sp>
        <p:nvSpPr>
          <p:cNvPr id="40" name="ZoneTexte 39"/>
          <p:cNvSpPr txBox="1"/>
          <p:nvPr/>
        </p:nvSpPr>
        <p:spPr>
          <a:xfrm>
            <a:off x="1763688" y="1652066"/>
            <a:ext cx="1584176" cy="369332"/>
          </a:xfrm>
          <a:prstGeom prst="rect">
            <a:avLst/>
          </a:prstGeom>
          <a:noFill/>
        </p:spPr>
        <p:txBody>
          <a:bodyPr wrap="square" rtlCol="0">
            <a:spAutoFit/>
          </a:bodyPr>
          <a:lstStyle/>
          <a:p>
            <a:pPr algn="ctr"/>
            <a:r>
              <a:rPr lang="fr-FR" dirty="0"/>
              <a:t>Hier</a:t>
            </a:r>
          </a:p>
        </p:txBody>
      </p:sp>
      <p:sp>
        <p:nvSpPr>
          <p:cNvPr id="41" name="ZoneTexte 40"/>
          <p:cNvSpPr txBox="1"/>
          <p:nvPr/>
        </p:nvSpPr>
        <p:spPr>
          <a:xfrm>
            <a:off x="5004048" y="1652066"/>
            <a:ext cx="1512168" cy="369332"/>
          </a:xfrm>
          <a:prstGeom prst="rect">
            <a:avLst/>
          </a:prstGeom>
          <a:noFill/>
        </p:spPr>
        <p:txBody>
          <a:bodyPr wrap="square" rtlCol="0">
            <a:spAutoFit/>
          </a:bodyPr>
          <a:lstStyle/>
          <a:p>
            <a:pPr algn="ctr"/>
            <a:r>
              <a:rPr lang="fr-FR" dirty="0"/>
              <a:t>demain</a:t>
            </a:r>
          </a:p>
        </p:txBody>
      </p:sp>
      <p:sp>
        <p:nvSpPr>
          <p:cNvPr id="43" name="ZoneTexte 42"/>
          <p:cNvSpPr txBox="1"/>
          <p:nvPr/>
        </p:nvSpPr>
        <p:spPr>
          <a:xfrm>
            <a:off x="3563888" y="1148010"/>
            <a:ext cx="1224136" cy="461665"/>
          </a:xfrm>
          <a:prstGeom prst="rect">
            <a:avLst/>
          </a:prstGeom>
          <a:noFill/>
        </p:spPr>
        <p:txBody>
          <a:bodyPr wrap="square" rtlCol="0">
            <a:spAutoFit/>
          </a:bodyPr>
          <a:lstStyle/>
          <a:p>
            <a:r>
              <a:rPr lang="fr-FR" sz="1200" b="1" i="1" dirty="0"/>
              <a:t>N</a:t>
            </a:r>
            <a:r>
              <a:rPr lang="fr-FR" sz="1200" b="1" dirty="0"/>
              <a:t> jours après le 1</a:t>
            </a:r>
            <a:r>
              <a:rPr lang="fr-FR" sz="1200" b="1" baseline="30000" dirty="0"/>
              <a:t>er</a:t>
            </a:r>
            <a:r>
              <a:rPr lang="fr-FR" sz="1200" b="1" dirty="0"/>
              <a:t> janvier 1900</a:t>
            </a:r>
          </a:p>
        </p:txBody>
      </p:sp>
      <p:sp>
        <p:nvSpPr>
          <p:cNvPr id="44" name="ZoneTexte 43"/>
          <p:cNvSpPr txBox="1"/>
          <p:nvPr/>
        </p:nvSpPr>
        <p:spPr>
          <a:xfrm>
            <a:off x="2051720" y="1148010"/>
            <a:ext cx="1368152" cy="461665"/>
          </a:xfrm>
          <a:prstGeom prst="rect">
            <a:avLst/>
          </a:prstGeom>
          <a:noFill/>
        </p:spPr>
        <p:txBody>
          <a:bodyPr wrap="square" rtlCol="0">
            <a:spAutoFit/>
          </a:bodyPr>
          <a:lstStyle/>
          <a:p>
            <a:r>
              <a:rPr lang="fr-FR" sz="1200" b="1" i="1" dirty="0"/>
              <a:t>N</a:t>
            </a:r>
            <a:r>
              <a:rPr lang="fr-FR" sz="1200" b="1" dirty="0"/>
              <a:t> -1 jours     après le 1</a:t>
            </a:r>
            <a:r>
              <a:rPr lang="fr-FR" sz="1200" b="1" baseline="30000" dirty="0"/>
              <a:t>er</a:t>
            </a:r>
            <a:r>
              <a:rPr lang="fr-FR" sz="1200" b="1" dirty="0"/>
              <a:t> janvier 1900</a:t>
            </a:r>
          </a:p>
        </p:txBody>
      </p:sp>
      <p:sp>
        <p:nvSpPr>
          <p:cNvPr id="45" name="ZoneTexte 44"/>
          <p:cNvSpPr txBox="1"/>
          <p:nvPr/>
        </p:nvSpPr>
        <p:spPr>
          <a:xfrm>
            <a:off x="5076056" y="1118393"/>
            <a:ext cx="1368152" cy="461665"/>
          </a:xfrm>
          <a:prstGeom prst="rect">
            <a:avLst/>
          </a:prstGeom>
          <a:noFill/>
        </p:spPr>
        <p:txBody>
          <a:bodyPr wrap="square" rtlCol="0">
            <a:spAutoFit/>
          </a:bodyPr>
          <a:lstStyle/>
          <a:p>
            <a:r>
              <a:rPr lang="fr-FR" sz="1200" b="1" i="1" dirty="0"/>
              <a:t>N</a:t>
            </a:r>
            <a:r>
              <a:rPr lang="fr-FR" sz="1200" b="1" dirty="0"/>
              <a:t> +1 jours     après le 1</a:t>
            </a:r>
            <a:r>
              <a:rPr lang="fr-FR" sz="1200" b="1" baseline="30000" dirty="0"/>
              <a:t>er</a:t>
            </a:r>
            <a:r>
              <a:rPr lang="fr-FR" sz="1200" b="1" dirty="0"/>
              <a:t> janvier 1900</a:t>
            </a:r>
          </a:p>
        </p:txBody>
      </p:sp>
      <p:sp>
        <p:nvSpPr>
          <p:cNvPr id="46" name="Flèche droite 45"/>
          <p:cNvSpPr/>
          <p:nvPr/>
        </p:nvSpPr>
        <p:spPr>
          <a:xfrm>
            <a:off x="899592" y="3020218"/>
            <a:ext cx="7416824" cy="792088"/>
          </a:xfrm>
          <a:prstGeom prst="rightArrow">
            <a:avLst>
              <a:gd name="adj1" fmla="val 52088"/>
              <a:gd name="adj2" fmla="val 50000"/>
            </a:avLst>
          </a:prstGeom>
          <a:solidFill>
            <a:srgbClr val="4F81BD">
              <a:alpha val="7411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49" name="Connecteur droit 48"/>
          <p:cNvCxnSpPr/>
          <p:nvPr/>
        </p:nvCxnSpPr>
        <p:spPr>
          <a:xfrm>
            <a:off x="4427984" y="3147814"/>
            <a:ext cx="0" cy="504056"/>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50" name="Connecteur droit 49"/>
          <p:cNvCxnSpPr/>
          <p:nvPr/>
        </p:nvCxnSpPr>
        <p:spPr>
          <a:xfrm>
            <a:off x="2699792" y="3147814"/>
            <a:ext cx="0" cy="504056"/>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51" name="Connecteur droit 50"/>
          <p:cNvCxnSpPr/>
          <p:nvPr/>
        </p:nvCxnSpPr>
        <p:spPr>
          <a:xfrm>
            <a:off x="6156176" y="3147814"/>
            <a:ext cx="0" cy="504056"/>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52" name="Connecteur droit 51"/>
          <p:cNvCxnSpPr/>
          <p:nvPr/>
        </p:nvCxnSpPr>
        <p:spPr>
          <a:xfrm>
            <a:off x="3275856" y="3147814"/>
            <a:ext cx="0" cy="504056"/>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53" name="Connecteur droit 52"/>
          <p:cNvCxnSpPr/>
          <p:nvPr/>
        </p:nvCxnSpPr>
        <p:spPr>
          <a:xfrm>
            <a:off x="3851920" y="3147814"/>
            <a:ext cx="0" cy="504056"/>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54" name="Connecteur droit 53"/>
          <p:cNvCxnSpPr/>
          <p:nvPr/>
        </p:nvCxnSpPr>
        <p:spPr>
          <a:xfrm>
            <a:off x="2123728" y="3164234"/>
            <a:ext cx="0" cy="504056"/>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55" name="Connecteur droit 54"/>
          <p:cNvCxnSpPr/>
          <p:nvPr/>
        </p:nvCxnSpPr>
        <p:spPr>
          <a:xfrm>
            <a:off x="1547664" y="3164234"/>
            <a:ext cx="0" cy="504056"/>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56" name="Connecteur droit 55"/>
          <p:cNvCxnSpPr/>
          <p:nvPr/>
        </p:nvCxnSpPr>
        <p:spPr>
          <a:xfrm>
            <a:off x="4716016" y="3147814"/>
            <a:ext cx="0" cy="504056"/>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57" name="Connecteur droit 56"/>
          <p:cNvCxnSpPr/>
          <p:nvPr/>
        </p:nvCxnSpPr>
        <p:spPr>
          <a:xfrm>
            <a:off x="5580112" y="3147814"/>
            <a:ext cx="0" cy="504056"/>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58" name="Connecteur droit 57"/>
          <p:cNvCxnSpPr/>
          <p:nvPr/>
        </p:nvCxnSpPr>
        <p:spPr>
          <a:xfrm>
            <a:off x="6444208" y="3147814"/>
            <a:ext cx="0" cy="504056"/>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59" name="Connecteur droit 58"/>
          <p:cNvCxnSpPr/>
          <p:nvPr/>
        </p:nvCxnSpPr>
        <p:spPr>
          <a:xfrm>
            <a:off x="7020272" y="3147814"/>
            <a:ext cx="0" cy="504056"/>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60" name="Connecteur droit 59"/>
          <p:cNvCxnSpPr/>
          <p:nvPr/>
        </p:nvCxnSpPr>
        <p:spPr>
          <a:xfrm>
            <a:off x="971600" y="3164234"/>
            <a:ext cx="0" cy="504056"/>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cxnSp>
        <p:nvCxnSpPr>
          <p:cNvPr id="61" name="Connecteur droit 60"/>
          <p:cNvCxnSpPr/>
          <p:nvPr/>
        </p:nvCxnSpPr>
        <p:spPr>
          <a:xfrm>
            <a:off x="7884368" y="3147814"/>
            <a:ext cx="0" cy="504056"/>
          </a:xfrm>
          <a:prstGeom prst="line">
            <a:avLst/>
          </a:prstGeom>
          <a:ln>
            <a:solidFill>
              <a:srgbClr val="FFFF00"/>
            </a:solidFill>
          </a:ln>
        </p:spPr>
        <p:style>
          <a:lnRef idx="2">
            <a:schemeClr val="accent1"/>
          </a:lnRef>
          <a:fillRef idx="0">
            <a:schemeClr val="accent1"/>
          </a:fillRef>
          <a:effectRef idx="1">
            <a:schemeClr val="accent1"/>
          </a:effectRef>
          <a:fontRef idx="minor">
            <a:schemeClr val="tx1"/>
          </a:fontRef>
        </p:style>
      </p:cxnSp>
      <p:sp>
        <p:nvSpPr>
          <p:cNvPr id="62" name="ZoneTexte 61"/>
          <p:cNvSpPr txBox="1"/>
          <p:nvPr/>
        </p:nvSpPr>
        <p:spPr>
          <a:xfrm>
            <a:off x="827584" y="3740298"/>
            <a:ext cx="720080" cy="461665"/>
          </a:xfrm>
          <a:prstGeom prst="rect">
            <a:avLst/>
          </a:prstGeom>
          <a:noFill/>
        </p:spPr>
        <p:txBody>
          <a:bodyPr wrap="square" rtlCol="0">
            <a:spAutoFit/>
          </a:bodyPr>
          <a:lstStyle/>
          <a:p>
            <a:r>
              <a:rPr lang="fr-FR" sz="1200" b="1" i="1" dirty="0"/>
              <a:t>Minuit</a:t>
            </a:r>
          </a:p>
          <a:p>
            <a:r>
              <a:rPr lang="fr-FR" sz="1200" b="1" i="1" dirty="0"/>
              <a:t>N</a:t>
            </a:r>
            <a:endParaRPr lang="fr-FR" sz="1200" b="1" dirty="0"/>
          </a:p>
        </p:txBody>
      </p:sp>
      <p:sp>
        <p:nvSpPr>
          <p:cNvPr id="63" name="ZoneTexte 62"/>
          <p:cNvSpPr txBox="1"/>
          <p:nvPr/>
        </p:nvSpPr>
        <p:spPr>
          <a:xfrm>
            <a:off x="7452320" y="3795886"/>
            <a:ext cx="720080" cy="461665"/>
          </a:xfrm>
          <a:prstGeom prst="rect">
            <a:avLst/>
          </a:prstGeom>
          <a:noFill/>
        </p:spPr>
        <p:txBody>
          <a:bodyPr wrap="square" rtlCol="0">
            <a:spAutoFit/>
          </a:bodyPr>
          <a:lstStyle/>
          <a:p>
            <a:r>
              <a:rPr lang="fr-FR" sz="1200" b="1" i="1" dirty="0"/>
              <a:t>Minuit</a:t>
            </a:r>
          </a:p>
          <a:p>
            <a:r>
              <a:rPr lang="fr-FR" sz="1200" b="1" i="1" dirty="0"/>
              <a:t>N +1</a:t>
            </a:r>
            <a:endParaRPr lang="fr-FR" sz="1200" b="1" dirty="0"/>
          </a:p>
        </p:txBody>
      </p:sp>
      <p:sp>
        <p:nvSpPr>
          <p:cNvPr id="67" name="ZoneTexte 66"/>
          <p:cNvSpPr txBox="1"/>
          <p:nvPr/>
        </p:nvSpPr>
        <p:spPr>
          <a:xfrm>
            <a:off x="4067944" y="3723878"/>
            <a:ext cx="720080" cy="461665"/>
          </a:xfrm>
          <a:prstGeom prst="rect">
            <a:avLst/>
          </a:prstGeom>
          <a:noFill/>
        </p:spPr>
        <p:txBody>
          <a:bodyPr wrap="square" rtlCol="0">
            <a:spAutoFit/>
          </a:bodyPr>
          <a:lstStyle/>
          <a:p>
            <a:r>
              <a:rPr lang="fr-FR" sz="1200" b="1" i="1" dirty="0"/>
              <a:t>Midi</a:t>
            </a:r>
          </a:p>
          <a:p>
            <a:r>
              <a:rPr lang="fr-FR" sz="1200" b="1" i="1" dirty="0"/>
              <a:t>N +0,5</a:t>
            </a:r>
            <a:endParaRPr lang="fr-FR" sz="1200" b="1" dirty="0"/>
          </a:p>
        </p:txBody>
      </p:sp>
      <p:sp>
        <p:nvSpPr>
          <p:cNvPr id="68" name="ZoneTexte 67"/>
          <p:cNvSpPr txBox="1"/>
          <p:nvPr/>
        </p:nvSpPr>
        <p:spPr>
          <a:xfrm>
            <a:off x="2267744" y="3740298"/>
            <a:ext cx="864096" cy="461665"/>
          </a:xfrm>
          <a:prstGeom prst="rect">
            <a:avLst/>
          </a:prstGeom>
          <a:noFill/>
        </p:spPr>
        <p:txBody>
          <a:bodyPr wrap="square" rtlCol="0">
            <a:spAutoFit/>
          </a:bodyPr>
          <a:lstStyle/>
          <a:p>
            <a:r>
              <a:rPr lang="fr-FR" sz="1200" b="1" i="1" dirty="0"/>
              <a:t>6 heures</a:t>
            </a:r>
          </a:p>
          <a:p>
            <a:r>
              <a:rPr lang="fr-FR" sz="1200" b="1" i="1" dirty="0"/>
              <a:t>N +0,25</a:t>
            </a:r>
            <a:endParaRPr lang="fr-FR" sz="1200" b="1" dirty="0"/>
          </a:p>
        </p:txBody>
      </p:sp>
      <p:sp>
        <p:nvSpPr>
          <p:cNvPr id="69" name="ZoneTexte 68"/>
          <p:cNvSpPr txBox="1"/>
          <p:nvPr/>
        </p:nvSpPr>
        <p:spPr>
          <a:xfrm>
            <a:off x="5508104" y="3740298"/>
            <a:ext cx="936104" cy="461665"/>
          </a:xfrm>
          <a:prstGeom prst="rect">
            <a:avLst/>
          </a:prstGeom>
          <a:noFill/>
        </p:spPr>
        <p:txBody>
          <a:bodyPr wrap="square" rtlCol="0">
            <a:spAutoFit/>
          </a:bodyPr>
          <a:lstStyle/>
          <a:p>
            <a:r>
              <a:rPr lang="fr-FR" sz="1200" b="1" i="1" dirty="0"/>
              <a:t>18 heures</a:t>
            </a:r>
          </a:p>
          <a:p>
            <a:r>
              <a:rPr lang="fr-FR" sz="1200" b="1" i="1" dirty="0"/>
              <a:t>N +0,75</a:t>
            </a:r>
            <a:endParaRPr lang="fr-FR" sz="1200" b="1" dirty="0"/>
          </a:p>
        </p:txBody>
      </p:sp>
      <p:cxnSp>
        <p:nvCxnSpPr>
          <p:cNvPr id="73" name="Connecteur droit 72"/>
          <p:cNvCxnSpPr/>
          <p:nvPr/>
        </p:nvCxnSpPr>
        <p:spPr>
          <a:xfrm>
            <a:off x="1259632" y="3147814"/>
            <a:ext cx="0" cy="504056"/>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74" name="Connecteur droit 73"/>
          <p:cNvCxnSpPr/>
          <p:nvPr/>
        </p:nvCxnSpPr>
        <p:spPr>
          <a:xfrm>
            <a:off x="1835696" y="3147814"/>
            <a:ext cx="0" cy="504056"/>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75" name="Connecteur droit 74"/>
          <p:cNvCxnSpPr/>
          <p:nvPr/>
        </p:nvCxnSpPr>
        <p:spPr>
          <a:xfrm>
            <a:off x="2411760" y="3147814"/>
            <a:ext cx="0" cy="504056"/>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76" name="Connecteur droit 75"/>
          <p:cNvCxnSpPr/>
          <p:nvPr/>
        </p:nvCxnSpPr>
        <p:spPr>
          <a:xfrm>
            <a:off x="2987824" y="3147814"/>
            <a:ext cx="0" cy="504056"/>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77" name="Connecteur droit 76"/>
          <p:cNvCxnSpPr/>
          <p:nvPr/>
        </p:nvCxnSpPr>
        <p:spPr>
          <a:xfrm>
            <a:off x="3563888" y="3147814"/>
            <a:ext cx="0" cy="504056"/>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85" name="Connecteur droit 84"/>
          <p:cNvCxnSpPr/>
          <p:nvPr/>
        </p:nvCxnSpPr>
        <p:spPr>
          <a:xfrm>
            <a:off x="4139952" y="3147814"/>
            <a:ext cx="0" cy="504056"/>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00" name="Connecteur droit 99"/>
          <p:cNvCxnSpPr/>
          <p:nvPr/>
        </p:nvCxnSpPr>
        <p:spPr>
          <a:xfrm>
            <a:off x="5004048" y="3147814"/>
            <a:ext cx="0" cy="504056"/>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01" name="Connecteur droit 100"/>
          <p:cNvCxnSpPr/>
          <p:nvPr/>
        </p:nvCxnSpPr>
        <p:spPr>
          <a:xfrm>
            <a:off x="5292080" y="3147814"/>
            <a:ext cx="0" cy="504056"/>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02" name="Connecteur droit 101"/>
          <p:cNvCxnSpPr/>
          <p:nvPr/>
        </p:nvCxnSpPr>
        <p:spPr>
          <a:xfrm>
            <a:off x="5868144" y="3147814"/>
            <a:ext cx="0" cy="504056"/>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03" name="Connecteur droit 102"/>
          <p:cNvCxnSpPr/>
          <p:nvPr/>
        </p:nvCxnSpPr>
        <p:spPr>
          <a:xfrm>
            <a:off x="6732240" y="3147814"/>
            <a:ext cx="0" cy="504056"/>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04" name="Connecteur droit 103"/>
          <p:cNvCxnSpPr/>
          <p:nvPr/>
        </p:nvCxnSpPr>
        <p:spPr>
          <a:xfrm>
            <a:off x="7308304" y="3147814"/>
            <a:ext cx="0" cy="504056"/>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105" name="Connecteur droit 104"/>
          <p:cNvCxnSpPr/>
          <p:nvPr/>
        </p:nvCxnSpPr>
        <p:spPr>
          <a:xfrm>
            <a:off x="7596336" y="3147814"/>
            <a:ext cx="0" cy="504056"/>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graphicFrame>
        <p:nvGraphicFramePr>
          <p:cNvPr id="65" name="Objet 64"/>
          <p:cNvGraphicFramePr>
            <a:graphicFrameLocks noChangeAspect="1"/>
          </p:cNvGraphicFramePr>
          <p:nvPr/>
        </p:nvGraphicFramePr>
        <p:xfrm>
          <a:off x="2555776" y="2283718"/>
          <a:ext cx="3386132" cy="576064"/>
        </p:xfrm>
        <a:graphic>
          <a:graphicData uri="http://schemas.openxmlformats.org/presentationml/2006/ole">
            <mc:AlternateContent xmlns:mc="http://schemas.openxmlformats.org/markup-compatibility/2006">
              <mc:Choice xmlns:v="urn:schemas-microsoft-com:vml" Requires="v">
                <p:oleObj name="Feuille de calcul" r:id="rId2" imgW="2295441" imgH="390414" progId="Excel.Sheet.12">
                  <p:embed/>
                </p:oleObj>
              </mc:Choice>
              <mc:Fallback>
                <p:oleObj name="Feuille de calcul" r:id="rId2" imgW="2295441" imgH="390414" progId="Excel.Sheet.12">
                  <p:embed/>
                  <p:pic>
                    <p:nvPicPr>
                      <p:cNvPr id="0"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776" y="2283718"/>
                        <a:ext cx="3386132" cy="5760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6" name="Objet 65"/>
          <p:cNvGraphicFramePr>
            <a:graphicFrameLocks noChangeAspect="1"/>
          </p:cNvGraphicFramePr>
          <p:nvPr/>
        </p:nvGraphicFramePr>
        <p:xfrm>
          <a:off x="2915816" y="4227934"/>
          <a:ext cx="2768711" cy="344041"/>
        </p:xfrm>
        <a:graphic>
          <a:graphicData uri="http://schemas.openxmlformats.org/presentationml/2006/ole">
            <mc:AlternateContent xmlns:mc="http://schemas.openxmlformats.org/markup-compatibility/2006">
              <mc:Choice xmlns:v="urn:schemas-microsoft-com:vml" Requires="v">
                <p:oleObj name="Feuille de calcul" r:id="rId4" imgW="1609776" imgH="199935" progId="Excel.Sheet.12">
                  <p:embed/>
                </p:oleObj>
              </mc:Choice>
              <mc:Fallback>
                <p:oleObj name="Feuille de calcul" r:id="rId4" imgW="1609776" imgH="199935" progId="Excel.Sheet.12">
                  <p:embed/>
                  <p:pic>
                    <p:nvPicPr>
                      <p:cNvPr id="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15816" y="4227934"/>
                        <a:ext cx="2768711" cy="34404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942601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9" name="Image 68"/>
          <p:cNvPicPr/>
          <p:nvPr/>
        </p:nvPicPr>
        <p:blipFill>
          <a:blip r:embed="rId2" cstate="print">
            <a:clrChange>
              <a:clrFrom>
                <a:srgbClr val="FEF9FB"/>
              </a:clrFrom>
              <a:clrTo>
                <a:srgbClr val="FEF9FB">
                  <a:alpha val="0"/>
                </a:srgbClr>
              </a:clrTo>
            </a:clrChange>
          </a:blip>
          <a:srcRect/>
          <a:stretch>
            <a:fillRect/>
          </a:stretch>
        </p:blipFill>
        <p:spPr bwMode="auto">
          <a:xfrm>
            <a:off x="2699792" y="2941669"/>
            <a:ext cx="360040" cy="432048"/>
          </a:xfrm>
          <a:prstGeom prst="rect">
            <a:avLst/>
          </a:prstGeom>
          <a:noFill/>
          <a:ln w="9525">
            <a:noFill/>
            <a:miter lim="800000"/>
            <a:headEnd/>
            <a:tailEnd/>
          </a:ln>
        </p:spPr>
      </p:pic>
      <p:pic>
        <p:nvPicPr>
          <p:cNvPr id="70" name="Image 69"/>
          <p:cNvPicPr/>
          <p:nvPr/>
        </p:nvPicPr>
        <p:blipFill>
          <a:blip r:embed="rId3" cstate="print"/>
          <a:srcRect/>
          <a:stretch>
            <a:fillRect/>
          </a:stretch>
        </p:blipFill>
        <p:spPr bwMode="auto">
          <a:xfrm>
            <a:off x="2339752" y="2980578"/>
            <a:ext cx="360040" cy="360040"/>
          </a:xfrm>
          <a:prstGeom prst="rect">
            <a:avLst/>
          </a:prstGeom>
          <a:noFill/>
          <a:ln w="9525">
            <a:noFill/>
            <a:miter lim="800000"/>
            <a:headEnd/>
            <a:tailEnd/>
          </a:ln>
        </p:spPr>
      </p:pic>
      <p:pic>
        <p:nvPicPr>
          <p:cNvPr id="71" name="Image 70"/>
          <p:cNvPicPr/>
          <p:nvPr/>
        </p:nvPicPr>
        <p:blipFill>
          <a:blip r:embed="rId4" cstate="print"/>
          <a:srcRect/>
          <a:stretch>
            <a:fillRect/>
          </a:stretch>
        </p:blipFill>
        <p:spPr bwMode="auto">
          <a:xfrm>
            <a:off x="3059832" y="3028192"/>
            <a:ext cx="360040" cy="360040"/>
          </a:xfrm>
          <a:prstGeom prst="rect">
            <a:avLst/>
          </a:prstGeom>
          <a:noFill/>
          <a:ln w="9525">
            <a:noFill/>
            <a:miter lim="800000"/>
            <a:headEnd/>
            <a:tailEnd/>
          </a:ln>
        </p:spPr>
      </p:pic>
      <p:sp>
        <p:nvSpPr>
          <p:cNvPr id="72" name="ZoneTexte 71"/>
          <p:cNvSpPr txBox="1"/>
          <p:nvPr/>
        </p:nvSpPr>
        <p:spPr>
          <a:xfrm>
            <a:off x="3491880" y="2908570"/>
            <a:ext cx="4680520"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solidFill>
                  <a:srgbClr val="3366CC"/>
                </a:solidFill>
              </a:rPr>
              <a:t>date du jour </a:t>
            </a:r>
            <a:r>
              <a:rPr lang="fr-FR" b="1" dirty="0"/>
              <a:t>– </a:t>
            </a:r>
            <a:r>
              <a:rPr lang="fr-FR" b="1" i="1" dirty="0">
                <a:solidFill>
                  <a:srgbClr val="008000"/>
                </a:solidFill>
              </a:rPr>
              <a:t>date de référence</a:t>
            </a:r>
            <a:r>
              <a:rPr lang="fr-FR" b="1" i="1" dirty="0"/>
              <a:t>)/30,4375</a:t>
            </a:r>
          </a:p>
        </p:txBody>
      </p:sp>
      <p:sp>
        <p:nvSpPr>
          <p:cNvPr id="15" name="ZoneTexte 14"/>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4</a:t>
            </a:r>
            <a:r>
              <a:rPr lang="fr-FR" dirty="0">
                <a:solidFill>
                  <a:schemeClr val="accent1">
                    <a:lumMod val="60000"/>
                    <a:lumOff val="40000"/>
                  </a:schemeClr>
                </a:solidFill>
                <a:latin typeface="Arial Black" pitchFamily="34" charset="0"/>
              </a:rPr>
              <a:t>b</a:t>
            </a:r>
            <a:r>
              <a:rPr lang="fr-FR" dirty="0">
                <a:solidFill>
                  <a:schemeClr val="tx2"/>
                </a:solidFill>
                <a:latin typeface="Arial Black" pitchFamily="34" charset="0"/>
              </a:rPr>
              <a:t>1b</a:t>
            </a:r>
            <a:endParaRPr lang="fr-FR" sz="2800" dirty="0">
              <a:solidFill>
                <a:schemeClr val="tx2"/>
              </a:solidFill>
              <a:latin typeface="Arial Black" pitchFamily="34" charset="0"/>
            </a:endParaRPr>
          </a:p>
        </p:txBody>
      </p:sp>
      <p:cxnSp>
        <p:nvCxnSpPr>
          <p:cNvPr id="16" name="Connecteur droit 15"/>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1187624" y="339502"/>
            <a:ext cx="6696744" cy="144016"/>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1043608" y="123478"/>
            <a:ext cx="5904656" cy="615553"/>
          </a:xfrm>
          <a:prstGeom prst="rect">
            <a:avLst/>
          </a:prstGeom>
          <a:noFill/>
        </p:spPr>
        <p:txBody>
          <a:bodyPr wrap="square" rtlCol="0">
            <a:spAutoFit/>
          </a:bodyPr>
          <a:lstStyle/>
          <a:p>
            <a:r>
              <a:rPr lang="fr-FR" dirty="0">
                <a:solidFill>
                  <a:schemeClr val="accent1">
                    <a:lumMod val="75000"/>
                  </a:schemeClr>
                </a:solidFill>
                <a:latin typeface="Arial Black" pitchFamily="34" charset="0"/>
              </a:rPr>
              <a:t>Généralités sur le temps tableur</a:t>
            </a:r>
          </a:p>
          <a:p>
            <a:r>
              <a:rPr lang="fr-FR" sz="1600" dirty="0">
                <a:latin typeface="Arial Black" pitchFamily="34" charset="0"/>
              </a:rPr>
              <a:t>Règles de calcul pour une ancienneté</a:t>
            </a:r>
          </a:p>
        </p:txBody>
      </p:sp>
      <p:pic>
        <p:nvPicPr>
          <p:cNvPr id="7" name="Image 6"/>
          <p:cNvPicPr/>
          <p:nvPr/>
        </p:nvPicPr>
        <p:blipFill>
          <a:blip r:embed="rId2" cstate="print">
            <a:clrChange>
              <a:clrFrom>
                <a:srgbClr val="FEF9FB"/>
              </a:clrFrom>
              <a:clrTo>
                <a:srgbClr val="FEF9FB">
                  <a:alpha val="0"/>
                </a:srgbClr>
              </a:clrTo>
            </a:clrChange>
          </a:blip>
          <a:srcRect/>
          <a:stretch>
            <a:fillRect/>
          </a:stretch>
        </p:blipFill>
        <p:spPr bwMode="auto">
          <a:xfrm>
            <a:off x="2699792" y="1333099"/>
            <a:ext cx="360040" cy="432048"/>
          </a:xfrm>
          <a:prstGeom prst="rect">
            <a:avLst/>
          </a:prstGeom>
          <a:noFill/>
          <a:ln w="9525">
            <a:noFill/>
            <a:miter lim="800000"/>
            <a:headEnd/>
            <a:tailEnd/>
          </a:ln>
        </p:spPr>
      </p:pic>
      <p:pic>
        <p:nvPicPr>
          <p:cNvPr id="8" name="Image 7"/>
          <p:cNvPicPr/>
          <p:nvPr/>
        </p:nvPicPr>
        <p:blipFill>
          <a:blip r:embed="rId3" cstate="print"/>
          <a:srcRect/>
          <a:stretch>
            <a:fillRect/>
          </a:stretch>
        </p:blipFill>
        <p:spPr bwMode="auto">
          <a:xfrm>
            <a:off x="2339752" y="1372008"/>
            <a:ext cx="360040" cy="360040"/>
          </a:xfrm>
          <a:prstGeom prst="rect">
            <a:avLst/>
          </a:prstGeom>
          <a:noFill/>
          <a:ln w="9525">
            <a:noFill/>
            <a:miter lim="800000"/>
            <a:headEnd/>
            <a:tailEnd/>
          </a:ln>
        </p:spPr>
      </p:pic>
      <p:pic>
        <p:nvPicPr>
          <p:cNvPr id="9" name="Image 8"/>
          <p:cNvPicPr/>
          <p:nvPr/>
        </p:nvPicPr>
        <p:blipFill>
          <a:blip r:embed="rId4" cstate="print"/>
          <a:srcRect/>
          <a:stretch>
            <a:fillRect/>
          </a:stretch>
        </p:blipFill>
        <p:spPr bwMode="auto">
          <a:xfrm>
            <a:off x="3059832" y="1419622"/>
            <a:ext cx="360040" cy="360040"/>
          </a:xfrm>
          <a:prstGeom prst="rect">
            <a:avLst/>
          </a:prstGeom>
          <a:noFill/>
          <a:ln w="9525">
            <a:noFill/>
            <a:miter lim="800000"/>
            <a:headEnd/>
            <a:tailEnd/>
          </a:ln>
        </p:spPr>
      </p:pic>
      <p:sp>
        <p:nvSpPr>
          <p:cNvPr id="10" name="ZoneTexte 9"/>
          <p:cNvSpPr txBox="1"/>
          <p:nvPr/>
        </p:nvSpPr>
        <p:spPr>
          <a:xfrm>
            <a:off x="3491880" y="1300000"/>
            <a:ext cx="4680520"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solidFill>
                  <a:srgbClr val="3366CC"/>
                </a:solidFill>
              </a:rPr>
              <a:t>date du jour </a:t>
            </a:r>
            <a:r>
              <a:rPr lang="fr-FR" b="1" dirty="0"/>
              <a:t>– </a:t>
            </a:r>
            <a:r>
              <a:rPr lang="fr-FR" b="1" i="1" dirty="0">
                <a:solidFill>
                  <a:srgbClr val="008000"/>
                </a:solidFill>
              </a:rPr>
              <a:t>date de référence</a:t>
            </a:r>
          </a:p>
        </p:txBody>
      </p:sp>
      <p:sp>
        <p:nvSpPr>
          <p:cNvPr id="11" name="ZoneTexte 10"/>
          <p:cNvSpPr txBox="1"/>
          <p:nvPr/>
        </p:nvSpPr>
        <p:spPr>
          <a:xfrm>
            <a:off x="467544" y="1372008"/>
            <a:ext cx="1368152" cy="369332"/>
          </a:xfrm>
          <a:prstGeom prst="rect">
            <a:avLst/>
          </a:prstGeom>
          <a:noFill/>
        </p:spPr>
        <p:txBody>
          <a:bodyPr wrap="square" rtlCol="0">
            <a:spAutoFit/>
          </a:bodyPr>
          <a:lstStyle/>
          <a:p>
            <a:r>
              <a:rPr lang="fr-FR" dirty="0"/>
              <a:t>en  nb jours</a:t>
            </a:r>
          </a:p>
        </p:txBody>
      </p:sp>
      <p:sp>
        <p:nvSpPr>
          <p:cNvPr id="14" name="ZoneTexte 13"/>
          <p:cNvSpPr txBox="1"/>
          <p:nvPr/>
        </p:nvSpPr>
        <p:spPr>
          <a:xfrm>
            <a:off x="467544" y="2596144"/>
            <a:ext cx="1368152" cy="369332"/>
          </a:xfrm>
          <a:prstGeom prst="rect">
            <a:avLst/>
          </a:prstGeom>
          <a:noFill/>
        </p:spPr>
        <p:txBody>
          <a:bodyPr wrap="square" rtlCol="0">
            <a:spAutoFit/>
          </a:bodyPr>
          <a:lstStyle/>
          <a:p>
            <a:r>
              <a:rPr lang="fr-FR" dirty="0"/>
              <a:t>en  nb mois</a:t>
            </a:r>
          </a:p>
        </p:txBody>
      </p:sp>
      <p:grpSp>
        <p:nvGrpSpPr>
          <p:cNvPr id="20" name="Groupe 19"/>
          <p:cNvGrpSpPr/>
          <p:nvPr/>
        </p:nvGrpSpPr>
        <p:grpSpPr>
          <a:xfrm rot="20992463">
            <a:off x="2752274" y="1993662"/>
            <a:ext cx="576064" cy="648072"/>
            <a:chOff x="3275856" y="1923678"/>
            <a:chExt cx="576064" cy="648072"/>
          </a:xfrm>
        </p:grpSpPr>
        <p:sp>
          <p:nvSpPr>
            <p:cNvPr id="19" name="Rectangle 18"/>
            <p:cNvSpPr/>
            <p:nvPr/>
          </p:nvSpPr>
          <p:spPr>
            <a:xfrm>
              <a:off x="3347864" y="1923678"/>
              <a:ext cx="432048" cy="648072"/>
            </a:xfrm>
            <a:prstGeom prst="rect">
              <a:avLst/>
            </a:prstGeom>
            <a:solidFill>
              <a:schemeClr val="bg1"/>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ZoneTexte 16"/>
            <p:cNvSpPr txBox="1"/>
            <p:nvPr/>
          </p:nvSpPr>
          <p:spPr>
            <a:xfrm>
              <a:off x="3275856" y="1995686"/>
              <a:ext cx="576064" cy="276999"/>
            </a:xfrm>
            <a:prstGeom prst="rect">
              <a:avLst/>
            </a:prstGeom>
            <a:noFill/>
          </p:spPr>
          <p:txBody>
            <a:bodyPr wrap="square" rtlCol="0">
              <a:spAutoFit/>
            </a:bodyPr>
            <a:lstStyle/>
            <a:p>
              <a:pPr algn="ctr"/>
              <a:r>
                <a:rPr lang="fr-FR" sz="1200" b="1" dirty="0"/>
                <a:t>Mars</a:t>
              </a:r>
            </a:p>
          </p:txBody>
        </p:sp>
        <p:sp>
          <p:nvSpPr>
            <p:cNvPr id="18" name="ZoneTexte 17"/>
            <p:cNvSpPr txBox="1"/>
            <p:nvPr/>
          </p:nvSpPr>
          <p:spPr>
            <a:xfrm>
              <a:off x="3347864" y="2211710"/>
              <a:ext cx="432048" cy="307777"/>
            </a:xfrm>
            <a:prstGeom prst="rect">
              <a:avLst/>
            </a:prstGeom>
            <a:noFill/>
          </p:spPr>
          <p:txBody>
            <a:bodyPr wrap="square" rtlCol="0">
              <a:spAutoFit/>
            </a:bodyPr>
            <a:lstStyle/>
            <a:p>
              <a:pPr algn="ctr"/>
              <a:r>
                <a:rPr lang="fr-FR" sz="1400" b="1" dirty="0">
                  <a:solidFill>
                    <a:srgbClr val="C00000"/>
                  </a:solidFill>
                </a:rPr>
                <a:t>31</a:t>
              </a:r>
            </a:p>
          </p:txBody>
        </p:sp>
      </p:grpSp>
      <p:grpSp>
        <p:nvGrpSpPr>
          <p:cNvPr id="21" name="Groupe 20"/>
          <p:cNvGrpSpPr/>
          <p:nvPr/>
        </p:nvGrpSpPr>
        <p:grpSpPr>
          <a:xfrm rot="21067394">
            <a:off x="1717135" y="2020080"/>
            <a:ext cx="576064" cy="648072"/>
            <a:chOff x="3275856" y="1923678"/>
            <a:chExt cx="576064" cy="648072"/>
          </a:xfrm>
        </p:grpSpPr>
        <p:sp>
          <p:nvSpPr>
            <p:cNvPr id="22" name="Rectangle 21"/>
            <p:cNvSpPr/>
            <p:nvPr/>
          </p:nvSpPr>
          <p:spPr>
            <a:xfrm>
              <a:off x="3347864" y="1923678"/>
              <a:ext cx="432048" cy="648072"/>
            </a:xfrm>
            <a:prstGeom prst="rect">
              <a:avLst/>
            </a:prstGeom>
            <a:solidFill>
              <a:schemeClr val="bg1"/>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ZoneTexte 22"/>
            <p:cNvSpPr txBox="1"/>
            <p:nvPr/>
          </p:nvSpPr>
          <p:spPr>
            <a:xfrm>
              <a:off x="3275856" y="1995686"/>
              <a:ext cx="576064" cy="276999"/>
            </a:xfrm>
            <a:prstGeom prst="rect">
              <a:avLst/>
            </a:prstGeom>
            <a:noFill/>
          </p:spPr>
          <p:txBody>
            <a:bodyPr wrap="square" rtlCol="0">
              <a:spAutoFit/>
            </a:bodyPr>
            <a:lstStyle/>
            <a:p>
              <a:pPr algn="ctr"/>
              <a:r>
                <a:rPr lang="fr-FR" sz="1200" b="1" dirty="0"/>
                <a:t>Janv</a:t>
              </a:r>
            </a:p>
          </p:txBody>
        </p:sp>
        <p:sp>
          <p:nvSpPr>
            <p:cNvPr id="24" name="ZoneTexte 23"/>
            <p:cNvSpPr txBox="1"/>
            <p:nvPr/>
          </p:nvSpPr>
          <p:spPr>
            <a:xfrm>
              <a:off x="3347864" y="2211710"/>
              <a:ext cx="432048" cy="307777"/>
            </a:xfrm>
            <a:prstGeom prst="rect">
              <a:avLst/>
            </a:prstGeom>
            <a:noFill/>
          </p:spPr>
          <p:txBody>
            <a:bodyPr wrap="square" rtlCol="0">
              <a:spAutoFit/>
            </a:bodyPr>
            <a:lstStyle/>
            <a:p>
              <a:pPr algn="ctr"/>
              <a:r>
                <a:rPr lang="fr-FR" sz="1400" b="1" dirty="0">
                  <a:solidFill>
                    <a:srgbClr val="C00000"/>
                  </a:solidFill>
                </a:rPr>
                <a:t>31</a:t>
              </a:r>
            </a:p>
          </p:txBody>
        </p:sp>
      </p:grpSp>
      <p:grpSp>
        <p:nvGrpSpPr>
          <p:cNvPr id="25" name="Groupe 24"/>
          <p:cNvGrpSpPr/>
          <p:nvPr/>
        </p:nvGrpSpPr>
        <p:grpSpPr>
          <a:xfrm rot="20862591">
            <a:off x="3770277" y="2001957"/>
            <a:ext cx="576064" cy="648072"/>
            <a:chOff x="3275856" y="1923678"/>
            <a:chExt cx="576064" cy="648072"/>
          </a:xfrm>
        </p:grpSpPr>
        <p:sp>
          <p:nvSpPr>
            <p:cNvPr id="26" name="Rectangle 25"/>
            <p:cNvSpPr/>
            <p:nvPr/>
          </p:nvSpPr>
          <p:spPr>
            <a:xfrm>
              <a:off x="3347864" y="1923678"/>
              <a:ext cx="432048" cy="648072"/>
            </a:xfrm>
            <a:prstGeom prst="rect">
              <a:avLst/>
            </a:prstGeom>
            <a:solidFill>
              <a:schemeClr val="bg1"/>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ZoneTexte 26"/>
            <p:cNvSpPr txBox="1"/>
            <p:nvPr/>
          </p:nvSpPr>
          <p:spPr>
            <a:xfrm>
              <a:off x="3275856" y="1995686"/>
              <a:ext cx="576064" cy="276999"/>
            </a:xfrm>
            <a:prstGeom prst="rect">
              <a:avLst/>
            </a:prstGeom>
            <a:noFill/>
          </p:spPr>
          <p:txBody>
            <a:bodyPr wrap="square" rtlCol="0">
              <a:spAutoFit/>
            </a:bodyPr>
            <a:lstStyle/>
            <a:p>
              <a:pPr algn="ctr"/>
              <a:r>
                <a:rPr lang="fr-FR" sz="1200" b="1" dirty="0"/>
                <a:t>Mai</a:t>
              </a:r>
            </a:p>
          </p:txBody>
        </p:sp>
        <p:sp>
          <p:nvSpPr>
            <p:cNvPr id="28" name="ZoneTexte 27"/>
            <p:cNvSpPr txBox="1"/>
            <p:nvPr/>
          </p:nvSpPr>
          <p:spPr>
            <a:xfrm>
              <a:off x="3347864" y="2211710"/>
              <a:ext cx="432048" cy="307777"/>
            </a:xfrm>
            <a:prstGeom prst="rect">
              <a:avLst/>
            </a:prstGeom>
            <a:noFill/>
          </p:spPr>
          <p:txBody>
            <a:bodyPr wrap="square" rtlCol="0">
              <a:spAutoFit/>
            </a:bodyPr>
            <a:lstStyle/>
            <a:p>
              <a:pPr algn="ctr"/>
              <a:r>
                <a:rPr lang="fr-FR" sz="1400" b="1" dirty="0">
                  <a:solidFill>
                    <a:srgbClr val="C00000"/>
                  </a:solidFill>
                </a:rPr>
                <a:t>31</a:t>
              </a:r>
            </a:p>
          </p:txBody>
        </p:sp>
      </p:grpSp>
      <p:grpSp>
        <p:nvGrpSpPr>
          <p:cNvPr id="29" name="Groupe 28"/>
          <p:cNvGrpSpPr/>
          <p:nvPr/>
        </p:nvGrpSpPr>
        <p:grpSpPr>
          <a:xfrm rot="20918524">
            <a:off x="4774191" y="1998451"/>
            <a:ext cx="576064" cy="648072"/>
            <a:chOff x="3275856" y="1923678"/>
            <a:chExt cx="576064" cy="648072"/>
          </a:xfrm>
        </p:grpSpPr>
        <p:sp>
          <p:nvSpPr>
            <p:cNvPr id="30" name="Rectangle 29"/>
            <p:cNvSpPr/>
            <p:nvPr/>
          </p:nvSpPr>
          <p:spPr>
            <a:xfrm>
              <a:off x="3347864" y="1923678"/>
              <a:ext cx="432048" cy="648072"/>
            </a:xfrm>
            <a:prstGeom prst="rect">
              <a:avLst/>
            </a:prstGeom>
            <a:solidFill>
              <a:schemeClr val="bg1"/>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ZoneTexte 30"/>
            <p:cNvSpPr txBox="1"/>
            <p:nvPr/>
          </p:nvSpPr>
          <p:spPr>
            <a:xfrm>
              <a:off x="3275856" y="1995686"/>
              <a:ext cx="576064" cy="276999"/>
            </a:xfrm>
            <a:prstGeom prst="rect">
              <a:avLst/>
            </a:prstGeom>
            <a:noFill/>
          </p:spPr>
          <p:txBody>
            <a:bodyPr wrap="square" rtlCol="0">
              <a:spAutoFit/>
            </a:bodyPr>
            <a:lstStyle/>
            <a:p>
              <a:pPr algn="ctr"/>
              <a:r>
                <a:rPr lang="fr-FR" sz="1200" b="1" dirty="0"/>
                <a:t>Juil</a:t>
              </a:r>
            </a:p>
          </p:txBody>
        </p:sp>
        <p:sp>
          <p:nvSpPr>
            <p:cNvPr id="32" name="ZoneTexte 31"/>
            <p:cNvSpPr txBox="1"/>
            <p:nvPr/>
          </p:nvSpPr>
          <p:spPr>
            <a:xfrm>
              <a:off x="3347864" y="2211710"/>
              <a:ext cx="432048" cy="307777"/>
            </a:xfrm>
            <a:prstGeom prst="rect">
              <a:avLst/>
            </a:prstGeom>
            <a:noFill/>
          </p:spPr>
          <p:txBody>
            <a:bodyPr wrap="square" rtlCol="0">
              <a:spAutoFit/>
            </a:bodyPr>
            <a:lstStyle/>
            <a:p>
              <a:pPr algn="ctr"/>
              <a:r>
                <a:rPr lang="fr-FR" sz="1400" b="1" dirty="0">
                  <a:solidFill>
                    <a:srgbClr val="C00000"/>
                  </a:solidFill>
                </a:rPr>
                <a:t>31</a:t>
              </a:r>
            </a:p>
          </p:txBody>
        </p:sp>
      </p:grpSp>
      <p:grpSp>
        <p:nvGrpSpPr>
          <p:cNvPr id="33" name="Groupe 32"/>
          <p:cNvGrpSpPr/>
          <p:nvPr/>
        </p:nvGrpSpPr>
        <p:grpSpPr>
          <a:xfrm rot="20918524">
            <a:off x="5278247" y="1969701"/>
            <a:ext cx="576064" cy="648072"/>
            <a:chOff x="3275856" y="1923678"/>
            <a:chExt cx="576064" cy="648072"/>
          </a:xfrm>
        </p:grpSpPr>
        <p:sp>
          <p:nvSpPr>
            <p:cNvPr id="34" name="Rectangle 33"/>
            <p:cNvSpPr/>
            <p:nvPr/>
          </p:nvSpPr>
          <p:spPr>
            <a:xfrm>
              <a:off x="3347864" y="1923678"/>
              <a:ext cx="432048" cy="648072"/>
            </a:xfrm>
            <a:prstGeom prst="rect">
              <a:avLst/>
            </a:prstGeom>
            <a:solidFill>
              <a:schemeClr val="bg1"/>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5" name="ZoneTexte 34"/>
            <p:cNvSpPr txBox="1"/>
            <p:nvPr/>
          </p:nvSpPr>
          <p:spPr>
            <a:xfrm>
              <a:off x="3275856" y="1995686"/>
              <a:ext cx="576064" cy="276999"/>
            </a:xfrm>
            <a:prstGeom prst="rect">
              <a:avLst/>
            </a:prstGeom>
            <a:noFill/>
          </p:spPr>
          <p:txBody>
            <a:bodyPr wrap="square" rtlCol="0">
              <a:spAutoFit/>
            </a:bodyPr>
            <a:lstStyle/>
            <a:p>
              <a:pPr algn="ctr"/>
              <a:r>
                <a:rPr lang="fr-FR" sz="1200" b="1" dirty="0"/>
                <a:t>Aout</a:t>
              </a:r>
            </a:p>
          </p:txBody>
        </p:sp>
        <p:sp>
          <p:nvSpPr>
            <p:cNvPr id="36" name="ZoneTexte 35"/>
            <p:cNvSpPr txBox="1"/>
            <p:nvPr/>
          </p:nvSpPr>
          <p:spPr>
            <a:xfrm>
              <a:off x="3347864" y="2211710"/>
              <a:ext cx="432048" cy="307777"/>
            </a:xfrm>
            <a:prstGeom prst="rect">
              <a:avLst/>
            </a:prstGeom>
            <a:noFill/>
          </p:spPr>
          <p:txBody>
            <a:bodyPr wrap="square" rtlCol="0">
              <a:spAutoFit/>
            </a:bodyPr>
            <a:lstStyle/>
            <a:p>
              <a:pPr algn="ctr"/>
              <a:r>
                <a:rPr lang="fr-FR" sz="1400" b="1" dirty="0">
                  <a:solidFill>
                    <a:srgbClr val="C00000"/>
                  </a:solidFill>
                </a:rPr>
                <a:t>31</a:t>
              </a:r>
            </a:p>
          </p:txBody>
        </p:sp>
      </p:grpSp>
      <p:grpSp>
        <p:nvGrpSpPr>
          <p:cNvPr id="37" name="Groupe 36"/>
          <p:cNvGrpSpPr/>
          <p:nvPr/>
        </p:nvGrpSpPr>
        <p:grpSpPr>
          <a:xfrm rot="20918524">
            <a:off x="6286357" y="1998451"/>
            <a:ext cx="576064" cy="648072"/>
            <a:chOff x="3275856" y="1923678"/>
            <a:chExt cx="576064" cy="648072"/>
          </a:xfrm>
        </p:grpSpPr>
        <p:sp>
          <p:nvSpPr>
            <p:cNvPr id="38" name="Rectangle 37"/>
            <p:cNvSpPr/>
            <p:nvPr/>
          </p:nvSpPr>
          <p:spPr>
            <a:xfrm>
              <a:off x="3347864" y="1923678"/>
              <a:ext cx="432048" cy="648072"/>
            </a:xfrm>
            <a:prstGeom prst="rect">
              <a:avLst/>
            </a:prstGeom>
            <a:solidFill>
              <a:schemeClr val="bg1"/>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9" name="ZoneTexte 38"/>
            <p:cNvSpPr txBox="1"/>
            <p:nvPr/>
          </p:nvSpPr>
          <p:spPr>
            <a:xfrm>
              <a:off x="3275856" y="1995686"/>
              <a:ext cx="576064" cy="276999"/>
            </a:xfrm>
            <a:prstGeom prst="rect">
              <a:avLst/>
            </a:prstGeom>
            <a:noFill/>
          </p:spPr>
          <p:txBody>
            <a:bodyPr wrap="square" rtlCol="0">
              <a:spAutoFit/>
            </a:bodyPr>
            <a:lstStyle/>
            <a:p>
              <a:pPr algn="ctr"/>
              <a:r>
                <a:rPr lang="fr-FR" sz="1200" b="1" dirty="0"/>
                <a:t>Oct.</a:t>
              </a:r>
            </a:p>
          </p:txBody>
        </p:sp>
        <p:sp>
          <p:nvSpPr>
            <p:cNvPr id="40" name="ZoneTexte 39"/>
            <p:cNvSpPr txBox="1"/>
            <p:nvPr/>
          </p:nvSpPr>
          <p:spPr>
            <a:xfrm>
              <a:off x="3347864" y="2211710"/>
              <a:ext cx="432048" cy="307777"/>
            </a:xfrm>
            <a:prstGeom prst="rect">
              <a:avLst/>
            </a:prstGeom>
            <a:noFill/>
          </p:spPr>
          <p:txBody>
            <a:bodyPr wrap="square" rtlCol="0">
              <a:spAutoFit/>
            </a:bodyPr>
            <a:lstStyle/>
            <a:p>
              <a:pPr algn="ctr"/>
              <a:r>
                <a:rPr lang="fr-FR" sz="1400" b="1" dirty="0">
                  <a:solidFill>
                    <a:srgbClr val="C00000"/>
                  </a:solidFill>
                </a:rPr>
                <a:t>31</a:t>
              </a:r>
            </a:p>
          </p:txBody>
        </p:sp>
      </p:grpSp>
      <p:grpSp>
        <p:nvGrpSpPr>
          <p:cNvPr id="41" name="Groupe 40"/>
          <p:cNvGrpSpPr/>
          <p:nvPr/>
        </p:nvGrpSpPr>
        <p:grpSpPr>
          <a:xfrm rot="20918524">
            <a:off x="7294470" y="1998450"/>
            <a:ext cx="576064" cy="648072"/>
            <a:chOff x="3275856" y="1923678"/>
            <a:chExt cx="576064" cy="648072"/>
          </a:xfrm>
        </p:grpSpPr>
        <p:sp>
          <p:nvSpPr>
            <p:cNvPr id="42" name="Rectangle 41"/>
            <p:cNvSpPr/>
            <p:nvPr/>
          </p:nvSpPr>
          <p:spPr>
            <a:xfrm>
              <a:off x="3347864" y="1923678"/>
              <a:ext cx="432048" cy="648072"/>
            </a:xfrm>
            <a:prstGeom prst="rect">
              <a:avLst/>
            </a:prstGeom>
            <a:solidFill>
              <a:schemeClr val="bg1"/>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ZoneTexte 42"/>
            <p:cNvSpPr txBox="1"/>
            <p:nvPr/>
          </p:nvSpPr>
          <p:spPr>
            <a:xfrm>
              <a:off x="3275856" y="1995686"/>
              <a:ext cx="576064" cy="276999"/>
            </a:xfrm>
            <a:prstGeom prst="rect">
              <a:avLst/>
            </a:prstGeom>
            <a:noFill/>
          </p:spPr>
          <p:txBody>
            <a:bodyPr wrap="square" rtlCol="0">
              <a:spAutoFit/>
            </a:bodyPr>
            <a:lstStyle/>
            <a:p>
              <a:pPr algn="ctr"/>
              <a:r>
                <a:rPr lang="fr-FR" sz="1200" b="1" dirty="0"/>
                <a:t>Dec.</a:t>
              </a:r>
            </a:p>
          </p:txBody>
        </p:sp>
        <p:sp>
          <p:nvSpPr>
            <p:cNvPr id="44" name="ZoneTexte 43"/>
            <p:cNvSpPr txBox="1"/>
            <p:nvPr/>
          </p:nvSpPr>
          <p:spPr>
            <a:xfrm>
              <a:off x="3347864" y="2211710"/>
              <a:ext cx="432048" cy="307777"/>
            </a:xfrm>
            <a:prstGeom prst="rect">
              <a:avLst/>
            </a:prstGeom>
            <a:noFill/>
          </p:spPr>
          <p:txBody>
            <a:bodyPr wrap="square" rtlCol="0">
              <a:spAutoFit/>
            </a:bodyPr>
            <a:lstStyle/>
            <a:p>
              <a:pPr algn="ctr"/>
              <a:r>
                <a:rPr lang="fr-FR" sz="1400" b="1" dirty="0">
                  <a:solidFill>
                    <a:srgbClr val="C00000"/>
                  </a:solidFill>
                </a:rPr>
                <a:t>31</a:t>
              </a:r>
            </a:p>
          </p:txBody>
        </p:sp>
      </p:grpSp>
      <p:grpSp>
        <p:nvGrpSpPr>
          <p:cNvPr id="45" name="Groupe 44"/>
          <p:cNvGrpSpPr/>
          <p:nvPr/>
        </p:nvGrpSpPr>
        <p:grpSpPr>
          <a:xfrm rot="20992463">
            <a:off x="3256330" y="1993663"/>
            <a:ext cx="576064" cy="648072"/>
            <a:chOff x="3275856" y="1923678"/>
            <a:chExt cx="576064" cy="648072"/>
          </a:xfrm>
        </p:grpSpPr>
        <p:sp>
          <p:nvSpPr>
            <p:cNvPr id="46" name="Rectangle 45"/>
            <p:cNvSpPr/>
            <p:nvPr/>
          </p:nvSpPr>
          <p:spPr>
            <a:xfrm>
              <a:off x="3347864" y="1923678"/>
              <a:ext cx="432048" cy="648072"/>
            </a:xfrm>
            <a:prstGeom prst="rect">
              <a:avLst/>
            </a:prstGeom>
            <a:solidFill>
              <a:schemeClr val="bg1"/>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7" name="ZoneTexte 46"/>
            <p:cNvSpPr txBox="1"/>
            <p:nvPr/>
          </p:nvSpPr>
          <p:spPr>
            <a:xfrm>
              <a:off x="3275856" y="1995686"/>
              <a:ext cx="576064" cy="276999"/>
            </a:xfrm>
            <a:prstGeom prst="rect">
              <a:avLst/>
            </a:prstGeom>
            <a:noFill/>
          </p:spPr>
          <p:txBody>
            <a:bodyPr wrap="square" rtlCol="0">
              <a:spAutoFit/>
            </a:bodyPr>
            <a:lstStyle/>
            <a:p>
              <a:pPr algn="ctr"/>
              <a:r>
                <a:rPr lang="fr-FR" sz="1200" b="1" dirty="0"/>
                <a:t>Avr.</a:t>
              </a:r>
            </a:p>
          </p:txBody>
        </p:sp>
        <p:sp>
          <p:nvSpPr>
            <p:cNvPr id="48" name="ZoneTexte 47"/>
            <p:cNvSpPr txBox="1"/>
            <p:nvPr/>
          </p:nvSpPr>
          <p:spPr>
            <a:xfrm>
              <a:off x="3347864" y="2211710"/>
              <a:ext cx="432048" cy="307777"/>
            </a:xfrm>
            <a:prstGeom prst="rect">
              <a:avLst/>
            </a:prstGeom>
            <a:noFill/>
          </p:spPr>
          <p:txBody>
            <a:bodyPr wrap="square" rtlCol="0">
              <a:spAutoFit/>
            </a:bodyPr>
            <a:lstStyle/>
            <a:p>
              <a:pPr algn="ctr"/>
              <a:r>
                <a:rPr lang="fr-FR" sz="1400" b="1" dirty="0">
                  <a:solidFill>
                    <a:srgbClr val="C00000"/>
                  </a:solidFill>
                </a:rPr>
                <a:t>30</a:t>
              </a:r>
            </a:p>
          </p:txBody>
        </p:sp>
      </p:grpSp>
      <p:grpSp>
        <p:nvGrpSpPr>
          <p:cNvPr id="49" name="Groupe 48"/>
          <p:cNvGrpSpPr/>
          <p:nvPr/>
        </p:nvGrpSpPr>
        <p:grpSpPr>
          <a:xfrm rot="20992463">
            <a:off x="4264442" y="1974488"/>
            <a:ext cx="576064" cy="648072"/>
            <a:chOff x="3275856" y="1923678"/>
            <a:chExt cx="576064" cy="648072"/>
          </a:xfrm>
        </p:grpSpPr>
        <p:sp>
          <p:nvSpPr>
            <p:cNvPr id="50" name="Rectangle 49"/>
            <p:cNvSpPr/>
            <p:nvPr/>
          </p:nvSpPr>
          <p:spPr>
            <a:xfrm>
              <a:off x="3347864" y="1923678"/>
              <a:ext cx="432048" cy="648072"/>
            </a:xfrm>
            <a:prstGeom prst="rect">
              <a:avLst/>
            </a:prstGeom>
            <a:solidFill>
              <a:schemeClr val="bg1"/>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1" name="ZoneTexte 50"/>
            <p:cNvSpPr txBox="1"/>
            <p:nvPr/>
          </p:nvSpPr>
          <p:spPr>
            <a:xfrm>
              <a:off x="3275856" y="1995686"/>
              <a:ext cx="576064" cy="276999"/>
            </a:xfrm>
            <a:prstGeom prst="rect">
              <a:avLst/>
            </a:prstGeom>
            <a:noFill/>
          </p:spPr>
          <p:txBody>
            <a:bodyPr wrap="square" rtlCol="0">
              <a:spAutoFit/>
            </a:bodyPr>
            <a:lstStyle/>
            <a:p>
              <a:pPr algn="ctr"/>
              <a:r>
                <a:rPr lang="fr-FR" sz="1200" b="1" dirty="0"/>
                <a:t>Juin</a:t>
              </a:r>
            </a:p>
          </p:txBody>
        </p:sp>
        <p:sp>
          <p:nvSpPr>
            <p:cNvPr id="52" name="ZoneTexte 51"/>
            <p:cNvSpPr txBox="1"/>
            <p:nvPr/>
          </p:nvSpPr>
          <p:spPr>
            <a:xfrm>
              <a:off x="3347864" y="2211710"/>
              <a:ext cx="432048" cy="307777"/>
            </a:xfrm>
            <a:prstGeom prst="rect">
              <a:avLst/>
            </a:prstGeom>
            <a:noFill/>
          </p:spPr>
          <p:txBody>
            <a:bodyPr wrap="square" rtlCol="0">
              <a:spAutoFit/>
            </a:bodyPr>
            <a:lstStyle/>
            <a:p>
              <a:pPr algn="ctr"/>
              <a:r>
                <a:rPr lang="fr-FR" sz="1400" b="1" dirty="0">
                  <a:solidFill>
                    <a:srgbClr val="C00000"/>
                  </a:solidFill>
                </a:rPr>
                <a:t>30</a:t>
              </a:r>
            </a:p>
          </p:txBody>
        </p:sp>
      </p:grpSp>
      <p:grpSp>
        <p:nvGrpSpPr>
          <p:cNvPr id="53" name="Groupe 52"/>
          <p:cNvGrpSpPr/>
          <p:nvPr/>
        </p:nvGrpSpPr>
        <p:grpSpPr>
          <a:xfrm rot="20992463">
            <a:off x="5776609" y="1993663"/>
            <a:ext cx="576064" cy="648072"/>
            <a:chOff x="3275856" y="1923678"/>
            <a:chExt cx="576064" cy="648072"/>
          </a:xfrm>
        </p:grpSpPr>
        <p:sp>
          <p:nvSpPr>
            <p:cNvPr id="54" name="Rectangle 53"/>
            <p:cNvSpPr/>
            <p:nvPr/>
          </p:nvSpPr>
          <p:spPr>
            <a:xfrm>
              <a:off x="3347864" y="1923678"/>
              <a:ext cx="432048" cy="648072"/>
            </a:xfrm>
            <a:prstGeom prst="rect">
              <a:avLst/>
            </a:prstGeom>
            <a:solidFill>
              <a:schemeClr val="bg1"/>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5" name="ZoneTexte 54"/>
            <p:cNvSpPr txBox="1"/>
            <p:nvPr/>
          </p:nvSpPr>
          <p:spPr>
            <a:xfrm>
              <a:off x="3275856" y="1995686"/>
              <a:ext cx="576064" cy="276999"/>
            </a:xfrm>
            <a:prstGeom prst="rect">
              <a:avLst/>
            </a:prstGeom>
            <a:noFill/>
          </p:spPr>
          <p:txBody>
            <a:bodyPr wrap="square" rtlCol="0">
              <a:spAutoFit/>
            </a:bodyPr>
            <a:lstStyle/>
            <a:p>
              <a:pPr algn="ctr"/>
              <a:r>
                <a:rPr lang="fr-FR" sz="1200" b="1" dirty="0"/>
                <a:t>Sept.</a:t>
              </a:r>
            </a:p>
          </p:txBody>
        </p:sp>
        <p:sp>
          <p:nvSpPr>
            <p:cNvPr id="56" name="ZoneTexte 55"/>
            <p:cNvSpPr txBox="1"/>
            <p:nvPr/>
          </p:nvSpPr>
          <p:spPr>
            <a:xfrm>
              <a:off x="3347864" y="2211710"/>
              <a:ext cx="432048" cy="307777"/>
            </a:xfrm>
            <a:prstGeom prst="rect">
              <a:avLst/>
            </a:prstGeom>
            <a:noFill/>
          </p:spPr>
          <p:txBody>
            <a:bodyPr wrap="square" rtlCol="0">
              <a:spAutoFit/>
            </a:bodyPr>
            <a:lstStyle/>
            <a:p>
              <a:pPr algn="ctr"/>
              <a:r>
                <a:rPr lang="fr-FR" sz="1400" b="1" dirty="0">
                  <a:solidFill>
                    <a:srgbClr val="C00000"/>
                  </a:solidFill>
                </a:rPr>
                <a:t>30</a:t>
              </a:r>
            </a:p>
          </p:txBody>
        </p:sp>
      </p:grpSp>
      <p:grpSp>
        <p:nvGrpSpPr>
          <p:cNvPr id="57" name="Groupe 56"/>
          <p:cNvGrpSpPr/>
          <p:nvPr/>
        </p:nvGrpSpPr>
        <p:grpSpPr>
          <a:xfrm rot="20992463">
            <a:off x="6784721" y="1993664"/>
            <a:ext cx="576064" cy="648072"/>
            <a:chOff x="3275856" y="1923678"/>
            <a:chExt cx="576064" cy="648072"/>
          </a:xfrm>
        </p:grpSpPr>
        <p:sp>
          <p:nvSpPr>
            <p:cNvPr id="58" name="Rectangle 57"/>
            <p:cNvSpPr/>
            <p:nvPr/>
          </p:nvSpPr>
          <p:spPr>
            <a:xfrm>
              <a:off x="3347864" y="1923678"/>
              <a:ext cx="432048" cy="648072"/>
            </a:xfrm>
            <a:prstGeom prst="rect">
              <a:avLst/>
            </a:prstGeom>
            <a:solidFill>
              <a:schemeClr val="bg1"/>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9" name="ZoneTexte 58"/>
            <p:cNvSpPr txBox="1"/>
            <p:nvPr/>
          </p:nvSpPr>
          <p:spPr>
            <a:xfrm>
              <a:off x="3275856" y="1995686"/>
              <a:ext cx="576064" cy="276999"/>
            </a:xfrm>
            <a:prstGeom prst="rect">
              <a:avLst/>
            </a:prstGeom>
            <a:noFill/>
          </p:spPr>
          <p:txBody>
            <a:bodyPr wrap="square" rtlCol="0">
              <a:spAutoFit/>
            </a:bodyPr>
            <a:lstStyle/>
            <a:p>
              <a:pPr algn="ctr"/>
              <a:r>
                <a:rPr lang="fr-FR" sz="1200" b="1" dirty="0"/>
                <a:t>Nov.</a:t>
              </a:r>
            </a:p>
          </p:txBody>
        </p:sp>
        <p:sp>
          <p:nvSpPr>
            <p:cNvPr id="60" name="ZoneTexte 59"/>
            <p:cNvSpPr txBox="1"/>
            <p:nvPr/>
          </p:nvSpPr>
          <p:spPr>
            <a:xfrm>
              <a:off x="3347864" y="2211710"/>
              <a:ext cx="432048" cy="307777"/>
            </a:xfrm>
            <a:prstGeom prst="rect">
              <a:avLst/>
            </a:prstGeom>
            <a:noFill/>
          </p:spPr>
          <p:txBody>
            <a:bodyPr wrap="square" rtlCol="0">
              <a:spAutoFit/>
            </a:bodyPr>
            <a:lstStyle/>
            <a:p>
              <a:pPr algn="ctr"/>
              <a:r>
                <a:rPr lang="fr-FR" sz="1400" b="1" dirty="0">
                  <a:solidFill>
                    <a:srgbClr val="C00000"/>
                  </a:solidFill>
                </a:rPr>
                <a:t>30</a:t>
              </a:r>
            </a:p>
          </p:txBody>
        </p:sp>
      </p:grpSp>
      <p:grpSp>
        <p:nvGrpSpPr>
          <p:cNvPr id="61" name="Groupe 60"/>
          <p:cNvGrpSpPr/>
          <p:nvPr/>
        </p:nvGrpSpPr>
        <p:grpSpPr>
          <a:xfrm rot="21067394">
            <a:off x="2242289" y="1988638"/>
            <a:ext cx="576064" cy="648072"/>
            <a:chOff x="3275856" y="1923678"/>
            <a:chExt cx="576064" cy="648072"/>
          </a:xfrm>
        </p:grpSpPr>
        <p:sp>
          <p:nvSpPr>
            <p:cNvPr id="62" name="Rectangle 61"/>
            <p:cNvSpPr/>
            <p:nvPr/>
          </p:nvSpPr>
          <p:spPr>
            <a:xfrm>
              <a:off x="3347864" y="1923678"/>
              <a:ext cx="432048" cy="648072"/>
            </a:xfrm>
            <a:prstGeom prst="rect">
              <a:avLst/>
            </a:prstGeom>
            <a:solidFill>
              <a:schemeClr val="bg1"/>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3" name="ZoneTexte 62"/>
            <p:cNvSpPr txBox="1"/>
            <p:nvPr/>
          </p:nvSpPr>
          <p:spPr>
            <a:xfrm>
              <a:off x="3275856" y="1995686"/>
              <a:ext cx="576064" cy="276999"/>
            </a:xfrm>
            <a:prstGeom prst="rect">
              <a:avLst/>
            </a:prstGeom>
            <a:noFill/>
          </p:spPr>
          <p:txBody>
            <a:bodyPr wrap="square" rtlCol="0">
              <a:spAutoFit/>
            </a:bodyPr>
            <a:lstStyle/>
            <a:p>
              <a:pPr algn="ctr"/>
              <a:r>
                <a:rPr lang="fr-FR" sz="1200" b="1" dirty="0"/>
                <a:t>Fev</a:t>
              </a:r>
            </a:p>
          </p:txBody>
        </p:sp>
        <p:sp>
          <p:nvSpPr>
            <p:cNvPr id="64" name="ZoneTexte 63"/>
            <p:cNvSpPr txBox="1"/>
            <p:nvPr/>
          </p:nvSpPr>
          <p:spPr>
            <a:xfrm>
              <a:off x="3347864" y="2211710"/>
              <a:ext cx="432048" cy="307777"/>
            </a:xfrm>
            <a:prstGeom prst="rect">
              <a:avLst/>
            </a:prstGeom>
            <a:noFill/>
          </p:spPr>
          <p:txBody>
            <a:bodyPr wrap="square" rtlCol="0">
              <a:spAutoFit/>
            </a:bodyPr>
            <a:lstStyle/>
            <a:p>
              <a:pPr algn="ctr"/>
              <a:r>
                <a:rPr lang="fr-FR" sz="1400" b="1" dirty="0">
                  <a:solidFill>
                    <a:srgbClr val="C00000"/>
                  </a:solidFill>
                </a:rPr>
                <a:t>28</a:t>
              </a:r>
            </a:p>
          </p:txBody>
        </p:sp>
      </p:grpSp>
      <p:grpSp>
        <p:nvGrpSpPr>
          <p:cNvPr id="65" name="Groupe 64"/>
          <p:cNvGrpSpPr/>
          <p:nvPr/>
        </p:nvGrpSpPr>
        <p:grpSpPr>
          <a:xfrm rot="21067394">
            <a:off x="2314296" y="2204661"/>
            <a:ext cx="576064" cy="648072"/>
            <a:chOff x="3275856" y="1923678"/>
            <a:chExt cx="576064" cy="648072"/>
          </a:xfrm>
        </p:grpSpPr>
        <p:sp>
          <p:nvSpPr>
            <p:cNvPr id="66" name="Rectangle 65"/>
            <p:cNvSpPr/>
            <p:nvPr/>
          </p:nvSpPr>
          <p:spPr>
            <a:xfrm>
              <a:off x="3347864" y="1923678"/>
              <a:ext cx="432048" cy="648072"/>
            </a:xfrm>
            <a:prstGeom prst="rect">
              <a:avLst/>
            </a:prstGeom>
            <a:solidFill>
              <a:schemeClr val="bg1"/>
            </a:solidFill>
            <a:ln w="1270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7" name="ZoneTexte 66"/>
            <p:cNvSpPr txBox="1"/>
            <p:nvPr/>
          </p:nvSpPr>
          <p:spPr>
            <a:xfrm>
              <a:off x="3275856" y="1995686"/>
              <a:ext cx="576064" cy="276999"/>
            </a:xfrm>
            <a:prstGeom prst="rect">
              <a:avLst/>
            </a:prstGeom>
            <a:noFill/>
          </p:spPr>
          <p:txBody>
            <a:bodyPr wrap="square" rtlCol="0">
              <a:spAutoFit/>
            </a:bodyPr>
            <a:lstStyle/>
            <a:p>
              <a:pPr algn="ctr"/>
              <a:r>
                <a:rPr lang="fr-FR" sz="1200" b="1" dirty="0"/>
                <a:t>Fev</a:t>
              </a:r>
            </a:p>
          </p:txBody>
        </p:sp>
        <p:sp>
          <p:nvSpPr>
            <p:cNvPr id="68" name="ZoneTexte 67"/>
            <p:cNvSpPr txBox="1"/>
            <p:nvPr/>
          </p:nvSpPr>
          <p:spPr>
            <a:xfrm>
              <a:off x="3347864" y="2211710"/>
              <a:ext cx="432048" cy="307777"/>
            </a:xfrm>
            <a:prstGeom prst="rect">
              <a:avLst/>
            </a:prstGeom>
            <a:noFill/>
          </p:spPr>
          <p:txBody>
            <a:bodyPr wrap="square" rtlCol="0">
              <a:spAutoFit/>
            </a:bodyPr>
            <a:lstStyle/>
            <a:p>
              <a:pPr algn="ctr"/>
              <a:r>
                <a:rPr lang="fr-FR" sz="1400" b="1" dirty="0">
                  <a:solidFill>
                    <a:srgbClr val="C00000"/>
                  </a:solidFill>
                </a:rPr>
                <a:t>29</a:t>
              </a:r>
            </a:p>
          </p:txBody>
        </p:sp>
      </p:grpSp>
      <p:sp>
        <p:nvSpPr>
          <p:cNvPr id="73" name="ZoneTexte 72"/>
          <p:cNvSpPr txBox="1"/>
          <p:nvPr/>
        </p:nvSpPr>
        <p:spPr>
          <a:xfrm>
            <a:off x="539552" y="3892288"/>
            <a:ext cx="1728192" cy="369332"/>
          </a:xfrm>
          <a:prstGeom prst="rect">
            <a:avLst/>
          </a:prstGeom>
          <a:noFill/>
        </p:spPr>
        <p:txBody>
          <a:bodyPr wrap="square" rtlCol="0">
            <a:spAutoFit/>
          </a:bodyPr>
          <a:lstStyle/>
          <a:p>
            <a:r>
              <a:rPr lang="fr-FR" dirty="0"/>
              <a:t>en  nb années</a:t>
            </a:r>
          </a:p>
        </p:txBody>
      </p:sp>
      <p:pic>
        <p:nvPicPr>
          <p:cNvPr id="74" name="Image 73"/>
          <p:cNvPicPr/>
          <p:nvPr/>
        </p:nvPicPr>
        <p:blipFill>
          <a:blip r:embed="rId2" cstate="print">
            <a:clrChange>
              <a:clrFrom>
                <a:srgbClr val="FEF9FB"/>
              </a:clrFrom>
              <a:clrTo>
                <a:srgbClr val="FEF9FB">
                  <a:alpha val="0"/>
                </a:srgbClr>
              </a:clrTo>
            </a:clrChange>
          </a:blip>
          <a:srcRect/>
          <a:stretch>
            <a:fillRect/>
          </a:stretch>
        </p:blipFill>
        <p:spPr bwMode="auto">
          <a:xfrm>
            <a:off x="2699792" y="3853379"/>
            <a:ext cx="360040" cy="432048"/>
          </a:xfrm>
          <a:prstGeom prst="rect">
            <a:avLst/>
          </a:prstGeom>
          <a:noFill/>
          <a:ln w="9525">
            <a:noFill/>
            <a:miter lim="800000"/>
            <a:headEnd/>
            <a:tailEnd/>
          </a:ln>
        </p:spPr>
      </p:pic>
      <p:pic>
        <p:nvPicPr>
          <p:cNvPr id="75" name="Image 74"/>
          <p:cNvPicPr/>
          <p:nvPr/>
        </p:nvPicPr>
        <p:blipFill>
          <a:blip r:embed="rId3" cstate="print"/>
          <a:srcRect/>
          <a:stretch>
            <a:fillRect/>
          </a:stretch>
        </p:blipFill>
        <p:spPr bwMode="auto">
          <a:xfrm>
            <a:off x="2339752" y="3892288"/>
            <a:ext cx="360040" cy="360040"/>
          </a:xfrm>
          <a:prstGeom prst="rect">
            <a:avLst/>
          </a:prstGeom>
          <a:noFill/>
          <a:ln w="9525">
            <a:noFill/>
            <a:miter lim="800000"/>
            <a:headEnd/>
            <a:tailEnd/>
          </a:ln>
        </p:spPr>
      </p:pic>
      <p:pic>
        <p:nvPicPr>
          <p:cNvPr id="76" name="Image 75"/>
          <p:cNvPicPr/>
          <p:nvPr/>
        </p:nvPicPr>
        <p:blipFill>
          <a:blip r:embed="rId4" cstate="print"/>
          <a:srcRect/>
          <a:stretch>
            <a:fillRect/>
          </a:stretch>
        </p:blipFill>
        <p:spPr bwMode="auto">
          <a:xfrm>
            <a:off x="3059832" y="3939902"/>
            <a:ext cx="360040" cy="360040"/>
          </a:xfrm>
          <a:prstGeom prst="rect">
            <a:avLst/>
          </a:prstGeom>
          <a:noFill/>
          <a:ln w="9525">
            <a:noFill/>
            <a:miter lim="800000"/>
            <a:headEnd/>
            <a:tailEnd/>
          </a:ln>
        </p:spPr>
      </p:pic>
      <p:sp>
        <p:nvSpPr>
          <p:cNvPr id="77" name="ZoneTexte 76"/>
          <p:cNvSpPr txBox="1"/>
          <p:nvPr/>
        </p:nvSpPr>
        <p:spPr>
          <a:xfrm>
            <a:off x="3491880" y="3820280"/>
            <a:ext cx="4680520"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solidFill>
                  <a:srgbClr val="3366CC"/>
                </a:solidFill>
              </a:rPr>
              <a:t>date du jour </a:t>
            </a:r>
            <a:r>
              <a:rPr lang="fr-FR" b="1" dirty="0"/>
              <a:t>– </a:t>
            </a:r>
            <a:r>
              <a:rPr lang="fr-FR" b="1" i="1" dirty="0">
                <a:solidFill>
                  <a:srgbClr val="008000"/>
                </a:solidFill>
              </a:rPr>
              <a:t>date de référence</a:t>
            </a:r>
            <a:r>
              <a:rPr lang="fr-FR" b="1" i="1" dirty="0"/>
              <a:t>)/365,25</a:t>
            </a:r>
          </a:p>
        </p:txBody>
      </p:sp>
    </p:spTree>
    <p:extLst>
      <p:ext uri="{BB962C8B-B14F-4D97-AF65-F5344CB8AC3E}">
        <p14:creationId xmlns:p14="http://schemas.microsoft.com/office/powerpoint/2010/main" val="194260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4"/>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7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 grpId="0" animBg="1"/>
      <p:bldP spid="10" grpId="0" animBg="1"/>
      <p:bldP spid="7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oneTexte 14"/>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4</a:t>
            </a:r>
            <a:r>
              <a:rPr lang="fr-FR" dirty="0">
                <a:solidFill>
                  <a:schemeClr val="accent1">
                    <a:lumMod val="60000"/>
                    <a:lumOff val="40000"/>
                  </a:schemeClr>
                </a:solidFill>
                <a:latin typeface="Arial Black" pitchFamily="34" charset="0"/>
              </a:rPr>
              <a:t>b</a:t>
            </a:r>
            <a:r>
              <a:rPr lang="fr-FR" dirty="0">
                <a:solidFill>
                  <a:schemeClr val="tx2"/>
                </a:solidFill>
                <a:latin typeface="Arial Black" pitchFamily="34" charset="0"/>
              </a:rPr>
              <a:t>2a</a:t>
            </a:r>
            <a:endParaRPr lang="fr-FR" sz="2800" dirty="0">
              <a:solidFill>
                <a:schemeClr val="tx2"/>
              </a:solidFill>
              <a:latin typeface="Arial Black" pitchFamily="34" charset="0"/>
            </a:endParaRPr>
          </a:p>
        </p:txBody>
      </p:sp>
      <p:cxnSp>
        <p:nvCxnSpPr>
          <p:cNvPr id="16" name="Connecteur droit 15"/>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1187624" y="339502"/>
            <a:ext cx="6696744" cy="144016"/>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1043608" y="123478"/>
            <a:ext cx="5904656" cy="584775"/>
          </a:xfrm>
          <a:prstGeom prst="rect">
            <a:avLst/>
          </a:prstGeom>
          <a:noFill/>
        </p:spPr>
        <p:txBody>
          <a:bodyPr wrap="square" rtlCol="0">
            <a:spAutoFit/>
          </a:bodyPr>
          <a:lstStyle/>
          <a:p>
            <a:r>
              <a:rPr lang="fr-FR" dirty="0">
                <a:solidFill>
                  <a:schemeClr val="accent1">
                    <a:lumMod val="75000"/>
                  </a:schemeClr>
                </a:solidFill>
                <a:latin typeface="Arial Black" pitchFamily="34" charset="0"/>
              </a:rPr>
              <a:t>Fonctions dates et heure</a:t>
            </a:r>
          </a:p>
          <a:p>
            <a:r>
              <a:rPr lang="fr-FR" sz="1400" dirty="0">
                <a:latin typeface="Arial Black" pitchFamily="34" charset="0"/>
              </a:rPr>
              <a:t>Date – </a:t>
            </a:r>
            <a:r>
              <a:rPr lang="fr-FR" sz="1400" dirty="0" err="1">
                <a:latin typeface="Arial Black" pitchFamily="34" charset="0"/>
              </a:rPr>
              <a:t>Aujourdhui</a:t>
            </a:r>
            <a:r>
              <a:rPr lang="fr-FR" sz="1400" dirty="0">
                <a:latin typeface="Arial Black" pitchFamily="34" charset="0"/>
              </a:rPr>
              <a:t>()/</a:t>
            </a:r>
            <a:r>
              <a:rPr lang="fr-FR" sz="1400" dirty="0" err="1">
                <a:latin typeface="Arial Black" pitchFamily="34" charset="0"/>
              </a:rPr>
              <a:t>Today</a:t>
            </a:r>
            <a:r>
              <a:rPr lang="fr-FR" sz="1400" dirty="0">
                <a:latin typeface="Arial Black" pitchFamily="34" charset="0"/>
              </a:rPr>
              <a:t>()</a:t>
            </a:r>
          </a:p>
        </p:txBody>
      </p:sp>
      <p:pic>
        <p:nvPicPr>
          <p:cNvPr id="79" name="Image 78"/>
          <p:cNvPicPr/>
          <p:nvPr/>
        </p:nvPicPr>
        <p:blipFill>
          <a:blip r:embed="rId2" cstate="print">
            <a:clrChange>
              <a:clrFrom>
                <a:srgbClr val="FEF9FB"/>
              </a:clrFrom>
              <a:clrTo>
                <a:srgbClr val="FEF9FB">
                  <a:alpha val="0"/>
                </a:srgbClr>
              </a:clrTo>
            </a:clrChange>
          </a:blip>
          <a:srcRect/>
          <a:stretch>
            <a:fillRect/>
          </a:stretch>
        </p:blipFill>
        <p:spPr bwMode="auto">
          <a:xfrm>
            <a:off x="1475656" y="829043"/>
            <a:ext cx="360040" cy="432048"/>
          </a:xfrm>
          <a:prstGeom prst="rect">
            <a:avLst/>
          </a:prstGeom>
          <a:noFill/>
          <a:ln w="9525">
            <a:noFill/>
            <a:miter lim="800000"/>
            <a:headEnd/>
            <a:tailEnd/>
          </a:ln>
        </p:spPr>
      </p:pic>
      <p:pic>
        <p:nvPicPr>
          <p:cNvPr id="80" name="Image 79"/>
          <p:cNvPicPr/>
          <p:nvPr/>
        </p:nvPicPr>
        <p:blipFill>
          <a:blip r:embed="rId3" cstate="print"/>
          <a:srcRect/>
          <a:stretch>
            <a:fillRect/>
          </a:stretch>
        </p:blipFill>
        <p:spPr bwMode="auto">
          <a:xfrm>
            <a:off x="1115616" y="867952"/>
            <a:ext cx="360040" cy="360040"/>
          </a:xfrm>
          <a:prstGeom prst="rect">
            <a:avLst/>
          </a:prstGeom>
          <a:noFill/>
          <a:ln w="9525">
            <a:noFill/>
            <a:miter lim="800000"/>
            <a:headEnd/>
            <a:tailEnd/>
          </a:ln>
        </p:spPr>
      </p:pic>
      <p:pic>
        <p:nvPicPr>
          <p:cNvPr id="81" name="Image 80"/>
          <p:cNvPicPr/>
          <p:nvPr/>
        </p:nvPicPr>
        <p:blipFill>
          <a:blip r:embed="rId4" cstate="print"/>
          <a:srcRect/>
          <a:stretch>
            <a:fillRect/>
          </a:stretch>
        </p:blipFill>
        <p:spPr bwMode="auto">
          <a:xfrm>
            <a:off x="4499992" y="2250619"/>
            <a:ext cx="360040" cy="360040"/>
          </a:xfrm>
          <a:prstGeom prst="rect">
            <a:avLst/>
          </a:prstGeom>
          <a:noFill/>
          <a:ln w="9525">
            <a:noFill/>
            <a:miter lim="800000"/>
            <a:headEnd/>
            <a:tailEnd/>
          </a:ln>
        </p:spPr>
      </p:pic>
      <p:sp>
        <p:nvSpPr>
          <p:cNvPr id="82" name="ZoneTexte 81"/>
          <p:cNvSpPr txBox="1"/>
          <p:nvPr/>
        </p:nvSpPr>
        <p:spPr>
          <a:xfrm>
            <a:off x="1907704" y="1275606"/>
            <a:ext cx="4968552"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Date(</a:t>
            </a:r>
            <a:r>
              <a:rPr lang="fr-FR" b="1" dirty="0" err="1">
                <a:solidFill>
                  <a:srgbClr val="3366CC"/>
                </a:solidFill>
              </a:rPr>
              <a:t>Year</a:t>
            </a:r>
            <a:r>
              <a:rPr lang="fr-FR" b="1" dirty="0">
                <a:solidFill>
                  <a:srgbClr val="3366CC"/>
                </a:solidFill>
              </a:rPr>
              <a:t>(Cellule)</a:t>
            </a:r>
            <a:r>
              <a:rPr lang="fr-FR" b="1" dirty="0"/>
              <a:t>;</a:t>
            </a:r>
            <a:r>
              <a:rPr lang="fr-FR" b="1" dirty="0" err="1">
                <a:solidFill>
                  <a:srgbClr val="C00000"/>
                </a:solidFill>
              </a:rPr>
              <a:t>Month</a:t>
            </a:r>
            <a:r>
              <a:rPr lang="fr-FR" b="1" dirty="0">
                <a:solidFill>
                  <a:srgbClr val="C00000"/>
                </a:solidFill>
              </a:rPr>
              <a:t>(Cellule)</a:t>
            </a:r>
            <a:r>
              <a:rPr lang="fr-FR" b="1" dirty="0"/>
              <a:t>;</a:t>
            </a:r>
            <a:r>
              <a:rPr lang="fr-FR" b="1" dirty="0">
                <a:solidFill>
                  <a:srgbClr val="008000"/>
                </a:solidFill>
              </a:rPr>
              <a:t>Day(Cellule)</a:t>
            </a:r>
            <a:r>
              <a:rPr lang="fr-FR" b="1" dirty="0"/>
              <a:t>)</a:t>
            </a:r>
          </a:p>
        </p:txBody>
      </p:sp>
      <p:sp>
        <p:nvSpPr>
          <p:cNvPr id="83" name="Rectangle 82"/>
          <p:cNvSpPr/>
          <p:nvPr/>
        </p:nvSpPr>
        <p:spPr>
          <a:xfrm>
            <a:off x="3563888" y="1707654"/>
            <a:ext cx="1694695" cy="461665"/>
          </a:xfrm>
          <a:prstGeom prst="rect">
            <a:avLst/>
          </a:prstGeom>
        </p:spPr>
        <p:txBody>
          <a:bodyPr wrap="none">
            <a:spAutoFit/>
          </a:bodyPr>
          <a:lstStyle/>
          <a:p>
            <a:fld id="{EBF4DD5D-CB98-4F7F-A851-BD53803A8AD4}" type="datetime1">
              <a:rPr lang="fr-FR" sz="2400" b="1" smtClean="0"/>
              <a:pPr/>
              <a:t>17/11/2022</a:t>
            </a:fld>
            <a:endParaRPr lang="fr-FR" sz="2400" dirty="0"/>
          </a:p>
        </p:txBody>
      </p:sp>
      <p:sp>
        <p:nvSpPr>
          <p:cNvPr id="84" name="ZoneTexte 83"/>
          <p:cNvSpPr txBox="1"/>
          <p:nvPr/>
        </p:nvSpPr>
        <p:spPr>
          <a:xfrm>
            <a:off x="1907704" y="771550"/>
            <a:ext cx="4968552"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Date(</a:t>
            </a:r>
            <a:r>
              <a:rPr lang="fr-FR" b="1" dirty="0">
                <a:solidFill>
                  <a:srgbClr val="3366CC"/>
                </a:solidFill>
              </a:rPr>
              <a:t>Année(Cellule)</a:t>
            </a:r>
            <a:r>
              <a:rPr lang="fr-FR" b="1" dirty="0"/>
              <a:t>;</a:t>
            </a:r>
            <a:r>
              <a:rPr lang="fr-FR" b="1" dirty="0">
                <a:solidFill>
                  <a:srgbClr val="C00000"/>
                </a:solidFill>
              </a:rPr>
              <a:t>Mois(Cellule)</a:t>
            </a:r>
            <a:r>
              <a:rPr lang="fr-FR" b="1" dirty="0"/>
              <a:t>;</a:t>
            </a:r>
            <a:r>
              <a:rPr lang="fr-FR" b="1" dirty="0">
                <a:solidFill>
                  <a:srgbClr val="008000"/>
                </a:solidFill>
              </a:rPr>
              <a:t>Jour(Cellule)</a:t>
            </a:r>
            <a:r>
              <a:rPr lang="fr-FR" b="1" dirty="0"/>
              <a:t>)</a:t>
            </a:r>
          </a:p>
        </p:txBody>
      </p:sp>
      <p:sp>
        <p:nvSpPr>
          <p:cNvPr id="86" name="ZoneTexte 85"/>
          <p:cNvSpPr txBox="1"/>
          <p:nvPr/>
        </p:nvSpPr>
        <p:spPr>
          <a:xfrm>
            <a:off x="1979712" y="2787774"/>
            <a:ext cx="2376264" cy="461665"/>
          </a:xfrm>
          <a:prstGeom prst="rect">
            <a:avLst/>
          </a:prstGeom>
          <a:solidFill>
            <a:schemeClr val="bg1">
              <a:lumMod val="85000"/>
            </a:schemeClr>
          </a:solidFill>
          <a:ln w="38100">
            <a:solidFill>
              <a:srgbClr val="3366CC"/>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Année(</a:t>
            </a:r>
            <a:r>
              <a:rPr lang="fr-FR" b="1" dirty="0" err="1">
                <a:solidFill>
                  <a:srgbClr val="3366CC"/>
                </a:solidFill>
              </a:rPr>
              <a:t>Aujourdhui</a:t>
            </a:r>
            <a:r>
              <a:rPr lang="fr-FR" b="1" dirty="0">
                <a:solidFill>
                  <a:srgbClr val="3366CC"/>
                </a:solidFill>
              </a:rPr>
              <a:t>()</a:t>
            </a:r>
            <a:r>
              <a:rPr lang="fr-FR" b="1" dirty="0"/>
              <a:t>)</a:t>
            </a:r>
          </a:p>
        </p:txBody>
      </p:sp>
      <p:pic>
        <p:nvPicPr>
          <p:cNvPr id="89" name="Image 88"/>
          <p:cNvPicPr/>
          <p:nvPr/>
        </p:nvPicPr>
        <p:blipFill>
          <a:blip r:embed="rId2" cstate="print">
            <a:clrChange>
              <a:clrFrom>
                <a:srgbClr val="FEF9FB"/>
              </a:clrFrom>
              <a:clrTo>
                <a:srgbClr val="FEF9FB">
                  <a:alpha val="0"/>
                </a:srgbClr>
              </a:clrTo>
            </a:clrChange>
          </a:blip>
          <a:srcRect/>
          <a:stretch>
            <a:fillRect/>
          </a:stretch>
        </p:blipFill>
        <p:spPr bwMode="auto">
          <a:xfrm>
            <a:off x="1547664" y="2211710"/>
            <a:ext cx="360040" cy="432048"/>
          </a:xfrm>
          <a:prstGeom prst="rect">
            <a:avLst/>
          </a:prstGeom>
          <a:noFill/>
          <a:ln w="9525">
            <a:noFill/>
            <a:miter lim="800000"/>
            <a:headEnd/>
            <a:tailEnd/>
          </a:ln>
        </p:spPr>
      </p:pic>
      <p:pic>
        <p:nvPicPr>
          <p:cNvPr id="90" name="Image 89"/>
          <p:cNvPicPr/>
          <p:nvPr/>
        </p:nvPicPr>
        <p:blipFill>
          <a:blip r:embed="rId3" cstate="print"/>
          <a:srcRect/>
          <a:stretch>
            <a:fillRect/>
          </a:stretch>
        </p:blipFill>
        <p:spPr bwMode="auto">
          <a:xfrm>
            <a:off x="1187624" y="2250619"/>
            <a:ext cx="360040" cy="360040"/>
          </a:xfrm>
          <a:prstGeom prst="rect">
            <a:avLst/>
          </a:prstGeom>
          <a:noFill/>
          <a:ln w="9525">
            <a:noFill/>
            <a:miter lim="800000"/>
            <a:headEnd/>
            <a:tailEnd/>
          </a:ln>
        </p:spPr>
      </p:pic>
      <p:sp>
        <p:nvSpPr>
          <p:cNvPr id="91" name="ZoneTexte 90"/>
          <p:cNvSpPr txBox="1"/>
          <p:nvPr/>
        </p:nvSpPr>
        <p:spPr>
          <a:xfrm>
            <a:off x="1979712" y="2178611"/>
            <a:ext cx="2160240"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AUJOURDHUI()</a:t>
            </a:r>
          </a:p>
        </p:txBody>
      </p:sp>
      <p:sp>
        <p:nvSpPr>
          <p:cNvPr id="94" name="ZoneTexte 93"/>
          <p:cNvSpPr txBox="1"/>
          <p:nvPr/>
        </p:nvSpPr>
        <p:spPr>
          <a:xfrm>
            <a:off x="4932040" y="2178611"/>
            <a:ext cx="2016224"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TODAY()</a:t>
            </a:r>
          </a:p>
        </p:txBody>
      </p:sp>
      <p:sp>
        <p:nvSpPr>
          <p:cNvPr id="95" name="ZoneTexte 94"/>
          <p:cNvSpPr txBox="1"/>
          <p:nvPr/>
        </p:nvSpPr>
        <p:spPr>
          <a:xfrm>
            <a:off x="1979712" y="3334221"/>
            <a:ext cx="2376264" cy="461665"/>
          </a:xfrm>
          <a:prstGeom prst="rect">
            <a:avLst/>
          </a:prstGeom>
          <a:solidFill>
            <a:schemeClr val="bg1">
              <a:lumMod val="85000"/>
            </a:schemeClr>
          </a:solidFill>
          <a:ln w="38100">
            <a:solidFill>
              <a:srgbClr val="3366CC"/>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err="1"/>
              <a:t>Year</a:t>
            </a:r>
            <a:r>
              <a:rPr lang="fr-FR" b="1" dirty="0"/>
              <a:t>(</a:t>
            </a:r>
            <a:r>
              <a:rPr lang="fr-FR" b="1" dirty="0" err="1">
                <a:solidFill>
                  <a:srgbClr val="3366CC"/>
                </a:solidFill>
              </a:rPr>
              <a:t>Today</a:t>
            </a:r>
            <a:r>
              <a:rPr lang="fr-FR" b="1" dirty="0">
                <a:solidFill>
                  <a:srgbClr val="3366CC"/>
                </a:solidFill>
              </a:rPr>
              <a:t>()</a:t>
            </a:r>
            <a:r>
              <a:rPr lang="fr-FR" b="1" dirty="0"/>
              <a:t>)</a:t>
            </a:r>
          </a:p>
        </p:txBody>
      </p:sp>
      <p:sp>
        <p:nvSpPr>
          <p:cNvPr id="97" name="ZoneTexte 96"/>
          <p:cNvSpPr txBox="1"/>
          <p:nvPr/>
        </p:nvSpPr>
        <p:spPr>
          <a:xfrm>
            <a:off x="1979712" y="4011910"/>
            <a:ext cx="2376264" cy="461665"/>
          </a:xfrm>
          <a:prstGeom prst="rect">
            <a:avLst/>
          </a:prstGeom>
          <a:solidFill>
            <a:schemeClr val="bg1">
              <a:lumMod val="85000"/>
            </a:schemeClr>
          </a:solidFill>
          <a:ln w="38100">
            <a:solidFill>
              <a:srgbClr val="C00000"/>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Mois(</a:t>
            </a:r>
            <a:r>
              <a:rPr lang="fr-FR" b="1" dirty="0" err="1">
                <a:solidFill>
                  <a:srgbClr val="3366CC"/>
                </a:solidFill>
              </a:rPr>
              <a:t>Aujourdhui</a:t>
            </a:r>
            <a:r>
              <a:rPr lang="fr-FR" b="1" dirty="0">
                <a:solidFill>
                  <a:srgbClr val="3366CC"/>
                </a:solidFill>
              </a:rPr>
              <a:t>()</a:t>
            </a:r>
            <a:r>
              <a:rPr lang="fr-FR" b="1" dirty="0"/>
              <a:t>)</a:t>
            </a:r>
          </a:p>
        </p:txBody>
      </p:sp>
      <p:sp>
        <p:nvSpPr>
          <p:cNvPr id="98" name="ZoneTexte 97"/>
          <p:cNvSpPr txBox="1"/>
          <p:nvPr/>
        </p:nvSpPr>
        <p:spPr>
          <a:xfrm>
            <a:off x="1979712" y="4558357"/>
            <a:ext cx="2376264" cy="461665"/>
          </a:xfrm>
          <a:prstGeom prst="rect">
            <a:avLst/>
          </a:prstGeom>
          <a:solidFill>
            <a:schemeClr val="bg1">
              <a:lumMod val="85000"/>
            </a:schemeClr>
          </a:solidFill>
          <a:ln w="38100">
            <a:solidFill>
              <a:srgbClr val="C00000"/>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err="1"/>
              <a:t>Month</a:t>
            </a:r>
            <a:r>
              <a:rPr lang="fr-FR" b="1" dirty="0"/>
              <a:t>(</a:t>
            </a:r>
            <a:r>
              <a:rPr lang="fr-FR" b="1" dirty="0" err="1">
                <a:solidFill>
                  <a:srgbClr val="3366CC"/>
                </a:solidFill>
              </a:rPr>
              <a:t>Today</a:t>
            </a:r>
            <a:r>
              <a:rPr lang="fr-FR" b="1" dirty="0">
                <a:solidFill>
                  <a:srgbClr val="3366CC"/>
                </a:solidFill>
              </a:rPr>
              <a:t>()</a:t>
            </a:r>
            <a:r>
              <a:rPr lang="fr-FR" b="1" dirty="0"/>
              <a:t>)</a:t>
            </a:r>
          </a:p>
        </p:txBody>
      </p:sp>
      <p:pic>
        <p:nvPicPr>
          <p:cNvPr id="99" name="Image 98"/>
          <p:cNvPicPr/>
          <p:nvPr/>
        </p:nvPicPr>
        <p:blipFill>
          <a:blip r:embed="rId2" cstate="print">
            <a:clrChange>
              <a:clrFrom>
                <a:srgbClr val="FEF9FB"/>
              </a:clrFrom>
              <a:clrTo>
                <a:srgbClr val="FEF9FB">
                  <a:alpha val="0"/>
                </a:srgbClr>
              </a:clrTo>
            </a:clrChange>
          </a:blip>
          <a:srcRect/>
          <a:stretch>
            <a:fillRect/>
          </a:stretch>
        </p:blipFill>
        <p:spPr bwMode="auto">
          <a:xfrm>
            <a:off x="1547664" y="2863264"/>
            <a:ext cx="360040" cy="432048"/>
          </a:xfrm>
          <a:prstGeom prst="rect">
            <a:avLst/>
          </a:prstGeom>
          <a:noFill/>
          <a:ln w="9525">
            <a:noFill/>
            <a:miter lim="800000"/>
            <a:headEnd/>
            <a:tailEnd/>
          </a:ln>
        </p:spPr>
      </p:pic>
      <p:pic>
        <p:nvPicPr>
          <p:cNvPr id="100" name="Image 99"/>
          <p:cNvPicPr/>
          <p:nvPr/>
        </p:nvPicPr>
        <p:blipFill>
          <a:blip r:embed="rId3" cstate="print"/>
          <a:srcRect/>
          <a:stretch>
            <a:fillRect/>
          </a:stretch>
        </p:blipFill>
        <p:spPr bwMode="auto">
          <a:xfrm>
            <a:off x="1187624" y="2902173"/>
            <a:ext cx="360040" cy="360040"/>
          </a:xfrm>
          <a:prstGeom prst="rect">
            <a:avLst/>
          </a:prstGeom>
          <a:noFill/>
          <a:ln w="9525">
            <a:noFill/>
            <a:miter lim="800000"/>
            <a:headEnd/>
            <a:tailEnd/>
          </a:ln>
        </p:spPr>
      </p:pic>
      <p:pic>
        <p:nvPicPr>
          <p:cNvPr id="101" name="Image 100"/>
          <p:cNvPicPr/>
          <p:nvPr/>
        </p:nvPicPr>
        <p:blipFill>
          <a:blip r:embed="rId4" cstate="print"/>
          <a:srcRect/>
          <a:stretch>
            <a:fillRect/>
          </a:stretch>
        </p:blipFill>
        <p:spPr bwMode="auto">
          <a:xfrm>
            <a:off x="1475656" y="1347614"/>
            <a:ext cx="360040" cy="360040"/>
          </a:xfrm>
          <a:prstGeom prst="rect">
            <a:avLst/>
          </a:prstGeom>
          <a:noFill/>
          <a:ln w="9525">
            <a:noFill/>
            <a:miter lim="800000"/>
            <a:headEnd/>
            <a:tailEnd/>
          </a:ln>
        </p:spPr>
      </p:pic>
      <p:pic>
        <p:nvPicPr>
          <p:cNvPr id="102" name="Image 101"/>
          <p:cNvPicPr/>
          <p:nvPr/>
        </p:nvPicPr>
        <p:blipFill>
          <a:blip r:embed="rId4" cstate="print"/>
          <a:srcRect/>
          <a:stretch>
            <a:fillRect/>
          </a:stretch>
        </p:blipFill>
        <p:spPr bwMode="auto">
          <a:xfrm>
            <a:off x="1547664" y="3406229"/>
            <a:ext cx="360040" cy="360040"/>
          </a:xfrm>
          <a:prstGeom prst="rect">
            <a:avLst/>
          </a:prstGeom>
          <a:noFill/>
          <a:ln w="9525">
            <a:noFill/>
            <a:miter lim="800000"/>
            <a:headEnd/>
            <a:tailEnd/>
          </a:ln>
        </p:spPr>
      </p:pic>
      <p:pic>
        <p:nvPicPr>
          <p:cNvPr id="103" name="Image 102"/>
          <p:cNvPicPr/>
          <p:nvPr/>
        </p:nvPicPr>
        <p:blipFill>
          <a:blip r:embed="rId2" cstate="print">
            <a:clrChange>
              <a:clrFrom>
                <a:srgbClr val="FEF9FB"/>
              </a:clrFrom>
              <a:clrTo>
                <a:srgbClr val="FEF9FB">
                  <a:alpha val="0"/>
                </a:srgbClr>
              </a:clrTo>
            </a:clrChange>
          </a:blip>
          <a:srcRect/>
          <a:stretch>
            <a:fillRect/>
          </a:stretch>
        </p:blipFill>
        <p:spPr bwMode="auto">
          <a:xfrm>
            <a:off x="1547664" y="4087400"/>
            <a:ext cx="360040" cy="432048"/>
          </a:xfrm>
          <a:prstGeom prst="rect">
            <a:avLst/>
          </a:prstGeom>
          <a:noFill/>
          <a:ln w="9525">
            <a:noFill/>
            <a:miter lim="800000"/>
            <a:headEnd/>
            <a:tailEnd/>
          </a:ln>
        </p:spPr>
      </p:pic>
      <p:pic>
        <p:nvPicPr>
          <p:cNvPr id="104" name="Image 103"/>
          <p:cNvPicPr/>
          <p:nvPr/>
        </p:nvPicPr>
        <p:blipFill>
          <a:blip r:embed="rId3" cstate="print"/>
          <a:srcRect/>
          <a:stretch>
            <a:fillRect/>
          </a:stretch>
        </p:blipFill>
        <p:spPr bwMode="auto">
          <a:xfrm>
            <a:off x="1187624" y="4126309"/>
            <a:ext cx="360040" cy="360040"/>
          </a:xfrm>
          <a:prstGeom prst="rect">
            <a:avLst/>
          </a:prstGeom>
          <a:noFill/>
          <a:ln w="9525">
            <a:noFill/>
            <a:miter lim="800000"/>
            <a:headEnd/>
            <a:tailEnd/>
          </a:ln>
        </p:spPr>
      </p:pic>
      <p:pic>
        <p:nvPicPr>
          <p:cNvPr id="105" name="Image 104"/>
          <p:cNvPicPr/>
          <p:nvPr/>
        </p:nvPicPr>
        <p:blipFill>
          <a:blip r:embed="rId4" cstate="print"/>
          <a:srcRect/>
          <a:stretch>
            <a:fillRect/>
          </a:stretch>
        </p:blipFill>
        <p:spPr bwMode="auto">
          <a:xfrm>
            <a:off x="1547664" y="4630365"/>
            <a:ext cx="360040" cy="360040"/>
          </a:xfrm>
          <a:prstGeom prst="rect">
            <a:avLst/>
          </a:prstGeom>
          <a:noFill/>
          <a:ln w="9525">
            <a:noFill/>
            <a:miter lim="800000"/>
            <a:headEnd/>
            <a:tailEnd/>
          </a:ln>
        </p:spPr>
      </p:pic>
      <p:sp>
        <p:nvSpPr>
          <p:cNvPr id="106" name="ZoneTexte 105"/>
          <p:cNvSpPr txBox="1"/>
          <p:nvPr/>
        </p:nvSpPr>
        <p:spPr>
          <a:xfrm>
            <a:off x="4572000" y="3507854"/>
            <a:ext cx="2376264" cy="461665"/>
          </a:xfrm>
          <a:prstGeom prst="rect">
            <a:avLst/>
          </a:prstGeom>
          <a:solidFill>
            <a:schemeClr val="bg1">
              <a:lumMod val="85000"/>
            </a:schemeClr>
          </a:solidFill>
          <a:ln w="28575">
            <a:solidFill>
              <a:srgbClr val="008000"/>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Jour(</a:t>
            </a:r>
            <a:r>
              <a:rPr lang="fr-FR" b="1" dirty="0" err="1">
                <a:solidFill>
                  <a:srgbClr val="3366CC"/>
                </a:solidFill>
              </a:rPr>
              <a:t>Aujourdhui</a:t>
            </a:r>
            <a:r>
              <a:rPr lang="fr-FR" b="1" dirty="0">
                <a:solidFill>
                  <a:srgbClr val="3366CC"/>
                </a:solidFill>
              </a:rPr>
              <a:t>()</a:t>
            </a:r>
            <a:r>
              <a:rPr lang="fr-FR" b="1" dirty="0"/>
              <a:t>)</a:t>
            </a:r>
          </a:p>
        </p:txBody>
      </p:sp>
      <p:sp>
        <p:nvSpPr>
          <p:cNvPr id="107" name="ZoneTexte 106"/>
          <p:cNvSpPr txBox="1"/>
          <p:nvPr/>
        </p:nvSpPr>
        <p:spPr>
          <a:xfrm>
            <a:off x="4572000" y="4054301"/>
            <a:ext cx="2376264" cy="461665"/>
          </a:xfrm>
          <a:prstGeom prst="rect">
            <a:avLst/>
          </a:prstGeom>
          <a:solidFill>
            <a:schemeClr val="bg1">
              <a:lumMod val="85000"/>
            </a:schemeClr>
          </a:solidFill>
          <a:ln w="28575">
            <a:solidFill>
              <a:srgbClr val="008000"/>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Day(</a:t>
            </a:r>
            <a:r>
              <a:rPr lang="fr-FR" b="1" dirty="0" err="1">
                <a:solidFill>
                  <a:srgbClr val="3366CC"/>
                </a:solidFill>
              </a:rPr>
              <a:t>Today</a:t>
            </a:r>
            <a:r>
              <a:rPr lang="fr-FR" b="1" dirty="0">
                <a:solidFill>
                  <a:srgbClr val="3366CC"/>
                </a:solidFill>
              </a:rPr>
              <a:t>()</a:t>
            </a:r>
            <a:r>
              <a:rPr lang="fr-FR" b="1" dirty="0"/>
              <a:t>)</a:t>
            </a:r>
          </a:p>
        </p:txBody>
      </p:sp>
      <p:pic>
        <p:nvPicPr>
          <p:cNvPr id="108" name="Image 107"/>
          <p:cNvPicPr/>
          <p:nvPr/>
        </p:nvPicPr>
        <p:blipFill>
          <a:blip r:embed="rId2" cstate="print">
            <a:clrChange>
              <a:clrFrom>
                <a:srgbClr val="FEF9FB"/>
              </a:clrFrom>
              <a:clrTo>
                <a:srgbClr val="FEF9FB">
                  <a:alpha val="0"/>
                </a:srgbClr>
              </a:clrTo>
            </a:clrChange>
          </a:blip>
          <a:srcRect/>
          <a:stretch>
            <a:fillRect/>
          </a:stretch>
        </p:blipFill>
        <p:spPr bwMode="auto">
          <a:xfrm>
            <a:off x="7452320" y="3507854"/>
            <a:ext cx="360040" cy="432048"/>
          </a:xfrm>
          <a:prstGeom prst="rect">
            <a:avLst/>
          </a:prstGeom>
          <a:noFill/>
          <a:ln w="9525">
            <a:noFill/>
            <a:miter lim="800000"/>
            <a:headEnd/>
            <a:tailEnd/>
          </a:ln>
        </p:spPr>
      </p:pic>
      <p:pic>
        <p:nvPicPr>
          <p:cNvPr id="109" name="Image 108"/>
          <p:cNvPicPr/>
          <p:nvPr/>
        </p:nvPicPr>
        <p:blipFill>
          <a:blip r:embed="rId3" cstate="print"/>
          <a:srcRect/>
          <a:stretch>
            <a:fillRect/>
          </a:stretch>
        </p:blipFill>
        <p:spPr bwMode="auto">
          <a:xfrm>
            <a:off x="7092280" y="3546763"/>
            <a:ext cx="360040" cy="360040"/>
          </a:xfrm>
          <a:prstGeom prst="rect">
            <a:avLst/>
          </a:prstGeom>
          <a:noFill/>
          <a:ln w="9525">
            <a:noFill/>
            <a:miter lim="800000"/>
            <a:headEnd/>
            <a:tailEnd/>
          </a:ln>
        </p:spPr>
      </p:pic>
      <p:pic>
        <p:nvPicPr>
          <p:cNvPr id="110" name="Image 109"/>
          <p:cNvPicPr/>
          <p:nvPr/>
        </p:nvPicPr>
        <p:blipFill>
          <a:blip r:embed="rId4" cstate="print"/>
          <a:srcRect/>
          <a:stretch>
            <a:fillRect/>
          </a:stretch>
        </p:blipFill>
        <p:spPr bwMode="auto">
          <a:xfrm>
            <a:off x="7092280" y="4083918"/>
            <a:ext cx="360040" cy="360040"/>
          </a:xfrm>
          <a:prstGeom prst="rect">
            <a:avLst/>
          </a:prstGeom>
          <a:noFill/>
          <a:ln w="9525">
            <a:noFill/>
            <a:miter lim="800000"/>
            <a:headEnd/>
            <a:tailEnd/>
          </a:ln>
        </p:spPr>
      </p:pic>
      <p:sp>
        <p:nvSpPr>
          <p:cNvPr id="113" name="Rectangle 112"/>
          <p:cNvSpPr/>
          <p:nvPr/>
        </p:nvSpPr>
        <p:spPr>
          <a:xfrm>
            <a:off x="4067944" y="2067694"/>
            <a:ext cx="360040" cy="7200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4" name="Rectangle 113"/>
          <p:cNvSpPr/>
          <p:nvPr/>
        </p:nvSpPr>
        <p:spPr>
          <a:xfrm>
            <a:off x="4499992" y="2067694"/>
            <a:ext cx="648072" cy="720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5" name="Rectangle 114"/>
          <p:cNvSpPr/>
          <p:nvPr/>
        </p:nvSpPr>
        <p:spPr>
          <a:xfrm>
            <a:off x="3635896" y="2067694"/>
            <a:ext cx="360040" cy="72008"/>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94260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7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8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9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9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9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98"/>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99"/>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00"/>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01"/>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102"/>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103"/>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104"/>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105"/>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06"/>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107"/>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108"/>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109"/>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1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 grpId="0" animBg="1"/>
      <p:bldP spid="84" grpId="0" animBg="1"/>
      <p:bldP spid="86" grpId="0" animBg="1"/>
      <p:bldP spid="91" grpId="0" animBg="1"/>
      <p:bldP spid="94" grpId="0" animBg="1"/>
      <p:bldP spid="95" grpId="0" animBg="1"/>
      <p:bldP spid="97" grpId="0" animBg="1"/>
      <p:bldP spid="98" grpId="0" animBg="1"/>
      <p:bldP spid="106" grpId="0" animBg="1"/>
      <p:bldP spid="10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oneTexte 14"/>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4</a:t>
            </a:r>
            <a:r>
              <a:rPr lang="fr-FR" dirty="0">
                <a:solidFill>
                  <a:schemeClr val="accent1">
                    <a:lumMod val="60000"/>
                    <a:lumOff val="40000"/>
                  </a:schemeClr>
                </a:solidFill>
                <a:latin typeface="Arial Black" pitchFamily="34" charset="0"/>
              </a:rPr>
              <a:t>b</a:t>
            </a:r>
            <a:r>
              <a:rPr lang="fr-FR" dirty="0">
                <a:solidFill>
                  <a:schemeClr val="tx2"/>
                </a:solidFill>
                <a:latin typeface="Arial Black" pitchFamily="34" charset="0"/>
              </a:rPr>
              <a:t>2b</a:t>
            </a:r>
            <a:endParaRPr lang="fr-FR" sz="2800" dirty="0">
              <a:solidFill>
                <a:schemeClr val="tx2"/>
              </a:solidFill>
              <a:latin typeface="Arial Black" pitchFamily="34" charset="0"/>
            </a:endParaRPr>
          </a:p>
        </p:txBody>
      </p:sp>
      <p:cxnSp>
        <p:nvCxnSpPr>
          <p:cNvPr id="16" name="Connecteur droit 15"/>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1187624" y="339502"/>
            <a:ext cx="6696744" cy="144016"/>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1043608" y="123478"/>
            <a:ext cx="5904656" cy="584775"/>
          </a:xfrm>
          <a:prstGeom prst="rect">
            <a:avLst/>
          </a:prstGeom>
          <a:noFill/>
        </p:spPr>
        <p:txBody>
          <a:bodyPr wrap="square" rtlCol="0">
            <a:spAutoFit/>
          </a:bodyPr>
          <a:lstStyle/>
          <a:p>
            <a:r>
              <a:rPr lang="fr-FR" dirty="0">
                <a:solidFill>
                  <a:schemeClr val="accent1">
                    <a:lumMod val="75000"/>
                  </a:schemeClr>
                </a:solidFill>
                <a:latin typeface="Arial Black" pitchFamily="34" charset="0"/>
              </a:rPr>
              <a:t>Fonctions dates et heure</a:t>
            </a:r>
          </a:p>
          <a:p>
            <a:r>
              <a:rPr lang="fr-FR" sz="1400" dirty="0">
                <a:latin typeface="Arial Black" pitchFamily="34" charset="0"/>
              </a:rPr>
              <a:t>Autres fonctions de date</a:t>
            </a:r>
          </a:p>
        </p:txBody>
      </p:sp>
      <p:pic>
        <p:nvPicPr>
          <p:cNvPr id="79" name="Image 78"/>
          <p:cNvPicPr/>
          <p:nvPr/>
        </p:nvPicPr>
        <p:blipFill>
          <a:blip r:embed="rId2" cstate="print">
            <a:clrChange>
              <a:clrFrom>
                <a:srgbClr val="FEF9FB"/>
              </a:clrFrom>
              <a:clrTo>
                <a:srgbClr val="FEF9FB">
                  <a:alpha val="0"/>
                </a:srgbClr>
              </a:clrTo>
            </a:clrChange>
          </a:blip>
          <a:srcRect/>
          <a:stretch>
            <a:fillRect/>
          </a:stretch>
        </p:blipFill>
        <p:spPr bwMode="auto">
          <a:xfrm>
            <a:off x="611560" y="790134"/>
            <a:ext cx="360040" cy="432048"/>
          </a:xfrm>
          <a:prstGeom prst="rect">
            <a:avLst/>
          </a:prstGeom>
          <a:noFill/>
          <a:ln w="9525">
            <a:noFill/>
            <a:miter lim="800000"/>
            <a:headEnd/>
            <a:tailEnd/>
          </a:ln>
        </p:spPr>
      </p:pic>
      <p:pic>
        <p:nvPicPr>
          <p:cNvPr id="80" name="Image 79"/>
          <p:cNvPicPr/>
          <p:nvPr/>
        </p:nvPicPr>
        <p:blipFill>
          <a:blip r:embed="rId3" cstate="print"/>
          <a:srcRect/>
          <a:stretch>
            <a:fillRect/>
          </a:stretch>
        </p:blipFill>
        <p:spPr bwMode="auto">
          <a:xfrm>
            <a:off x="251520" y="829043"/>
            <a:ext cx="360040" cy="360040"/>
          </a:xfrm>
          <a:prstGeom prst="rect">
            <a:avLst/>
          </a:prstGeom>
          <a:noFill/>
          <a:ln w="9525">
            <a:noFill/>
            <a:miter lim="800000"/>
            <a:headEnd/>
            <a:tailEnd/>
          </a:ln>
        </p:spPr>
      </p:pic>
      <p:sp>
        <p:nvSpPr>
          <p:cNvPr id="82" name="ZoneTexte 81"/>
          <p:cNvSpPr txBox="1"/>
          <p:nvPr/>
        </p:nvSpPr>
        <p:spPr>
          <a:xfrm>
            <a:off x="1043608" y="1236697"/>
            <a:ext cx="3960440"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endParaRPr lang="fr-FR" b="1" dirty="0"/>
          </a:p>
        </p:txBody>
      </p:sp>
      <p:sp>
        <p:nvSpPr>
          <p:cNvPr id="84" name="ZoneTexte 83"/>
          <p:cNvSpPr txBox="1"/>
          <p:nvPr/>
        </p:nvSpPr>
        <p:spPr>
          <a:xfrm>
            <a:off x="1043608" y="732641"/>
            <a:ext cx="3960440"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FIN.MOIS(</a:t>
            </a:r>
            <a:r>
              <a:rPr lang="fr-FR" b="1" dirty="0" err="1">
                <a:solidFill>
                  <a:srgbClr val="3366CC"/>
                </a:solidFill>
              </a:rPr>
              <a:t>date_départ</a:t>
            </a:r>
            <a:r>
              <a:rPr lang="fr-FR" b="1" dirty="0">
                <a:solidFill>
                  <a:srgbClr val="3366CC"/>
                </a:solidFill>
              </a:rPr>
              <a:t>,</a:t>
            </a:r>
            <a:r>
              <a:rPr lang="fr-FR" b="1" dirty="0" err="1">
                <a:solidFill>
                  <a:srgbClr val="C00000"/>
                </a:solidFill>
              </a:rPr>
              <a:t>nb_mois</a:t>
            </a:r>
            <a:r>
              <a:rPr lang="fr-FR" b="1" dirty="0"/>
              <a:t>)</a:t>
            </a:r>
          </a:p>
        </p:txBody>
      </p:sp>
      <p:pic>
        <p:nvPicPr>
          <p:cNvPr id="101" name="Image 100"/>
          <p:cNvPicPr/>
          <p:nvPr/>
        </p:nvPicPr>
        <p:blipFill>
          <a:blip r:embed="rId4" cstate="print"/>
          <a:srcRect/>
          <a:stretch>
            <a:fillRect/>
          </a:stretch>
        </p:blipFill>
        <p:spPr bwMode="auto">
          <a:xfrm>
            <a:off x="611560" y="1308705"/>
            <a:ext cx="360040" cy="360040"/>
          </a:xfrm>
          <a:prstGeom prst="rect">
            <a:avLst/>
          </a:prstGeom>
          <a:noFill/>
          <a:ln w="9525">
            <a:noFill/>
            <a:miter lim="800000"/>
            <a:headEnd/>
            <a:tailEnd/>
          </a:ln>
        </p:spPr>
      </p:pic>
      <p:sp>
        <p:nvSpPr>
          <p:cNvPr id="35" name="Rectangle 34"/>
          <p:cNvSpPr/>
          <p:nvPr/>
        </p:nvSpPr>
        <p:spPr>
          <a:xfrm>
            <a:off x="1043608" y="1678037"/>
            <a:ext cx="3029034" cy="461665"/>
          </a:xfrm>
          <a:prstGeom prst="rect">
            <a:avLst/>
          </a:prstGeom>
        </p:spPr>
        <p:txBody>
          <a:bodyPr wrap="none">
            <a:spAutoFit/>
          </a:bodyPr>
          <a:lstStyle/>
          <a:p>
            <a:r>
              <a:rPr lang="fr-FR" sz="2400" b="1" dirty="0"/>
              <a:t>=</a:t>
            </a:r>
            <a:r>
              <a:rPr lang="fr-FR" b="1" dirty="0"/>
              <a:t>FIN.MOIS(</a:t>
            </a:r>
            <a:r>
              <a:rPr lang="fr-FR" b="1" dirty="0">
                <a:solidFill>
                  <a:srgbClr val="3366CC"/>
                </a:solidFill>
              </a:rPr>
              <a:t>DATE(2014;2;1),</a:t>
            </a:r>
            <a:r>
              <a:rPr lang="fr-FR" b="1" dirty="0">
                <a:solidFill>
                  <a:srgbClr val="C00000"/>
                </a:solidFill>
              </a:rPr>
              <a:t>0</a:t>
            </a:r>
            <a:r>
              <a:rPr lang="fr-FR" b="1" dirty="0"/>
              <a:t>)</a:t>
            </a:r>
          </a:p>
        </p:txBody>
      </p:sp>
      <p:sp>
        <p:nvSpPr>
          <p:cNvPr id="36" name="ZoneTexte 35"/>
          <p:cNvSpPr txBox="1"/>
          <p:nvPr/>
        </p:nvSpPr>
        <p:spPr>
          <a:xfrm>
            <a:off x="4139952" y="1923678"/>
            <a:ext cx="1656184" cy="369332"/>
          </a:xfrm>
          <a:prstGeom prst="rect">
            <a:avLst/>
          </a:prstGeom>
          <a:solidFill>
            <a:schemeClr val="bg1"/>
          </a:solidFill>
          <a:ln>
            <a:solidFill>
              <a:srgbClr val="4F81BD"/>
            </a:solidFill>
          </a:ln>
          <a:effectLst>
            <a:outerShdw blurRad="50800" dist="38100" dir="2700000" algn="tl" rotWithShape="0">
              <a:prstClr val="black">
                <a:alpha val="40000"/>
              </a:prstClr>
            </a:outerShdw>
          </a:effectLst>
        </p:spPr>
        <p:txBody>
          <a:bodyPr wrap="square" rtlCol="0">
            <a:spAutoFit/>
          </a:bodyPr>
          <a:lstStyle/>
          <a:p>
            <a:pPr algn="ctr"/>
            <a:r>
              <a:rPr lang="fr-FR" b="1" dirty="0"/>
              <a:t>28/02/2014</a:t>
            </a:r>
          </a:p>
        </p:txBody>
      </p:sp>
      <p:pic>
        <p:nvPicPr>
          <p:cNvPr id="37" name="Image 36"/>
          <p:cNvPicPr/>
          <p:nvPr/>
        </p:nvPicPr>
        <p:blipFill>
          <a:blip r:embed="rId2" cstate="print">
            <a:clrChange>
              <a:clrFrom>
                <a:srgbClr val="FEF9FB"/>
              </a:clrFrom>
              <a:clrTo>
                <a:srgbClr val="FEF9FB">
                  <a:alpha val="0"/>
                </a:srgbClr>
              </a:clrTo>
            </a:clrChange>
          </a:blip>
          <a:srcRect/>
          <a:stretch>
            <a:fillRect/>
          </a:stretch>
        </p:blipFill>
        <p:spPr bwMode="auto">
          <a:xfrm>
            <a:off x="539552" y="2557235"/>
            <a:ext cx="360040" cy="432048"/>
          </a:xfrm>
          <a:prstGeom prst="rect">
            <a:avLst/>
          </a:prstGeom>
          <a:noFill/>
          <a:ln w="9525">
            <a:noFill/>
            <a:miter lim="800000"/>
            <a:headEnd/>
            <a:tailEnd/>
          </a:ln>
        </p:spPr>
      </p:pic>
      <p:pic>
        <p:nvPicPr>
          <p:cNvPr id="38" name="Image 37"/>
          <p:cNvPicPr/>
          <p:nvPr/>
        </p:nvPicPr>
        <p:blipFill>
          <a:blip r:embed="rId3" cstate="print"/>
          <a:srcRect/>
          <a:stretch>
            <a:fillRect/>
          </a:stretch>
        </p:blipFill>
        <p:spPr bwMode="auto">
          <a:xfrm>
            <a:off x="179512" y="2596144"/>
            <a:ext cx="360040" cy="360040"/>
          </a:xfrm>
          <a:prstGeom prst="rect">
            <a:avLst/>
          </a:prstGeom>
          <a:noFill/>
          <a:ln w="9525">
            <a:noFill/>
            <a:miter lim="800000"/>
            <a:headEnd/>
            <a:tailEnd/>
          </a:ln>
        </p:spPr>
      </p:pic>
      <p:sp>
        <p:nvSpPr>
          <p:cNvPr id="39" name="ZoneTexte 38"/>
          <p:cNvSpPr txBox="1"/>
          <p:nvPr/>
        </p:nvSpPr>
        <p:spPr>
          <a:xfrm>
            <a:off x="971600" y="3003798"/>
            <a:ext cx="3960440"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endParaRPr lang="fr-FR" b="1" dirty="0"/>
          </a:p>
        </p:txBody>
      </p:sp>
      <p:sp>
        <p:nvSpPr>
          <p:cNvPr id="40" name="ZoneTexte 39"/>
          <p:cNvSpPr txBox="1"/>
          <p:nvPr/>
        </p:nvSpPr>
        <p:spPr>
          <a:xfrm>
            <a:off x="971600" y="2499742"/>
            <a:ext cx="3960440"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JOURSEM(</a:t>
            </a:r>
            <a:r>
              <a:rPr lang="fr-FR" b="1" dirty="0" err="1">
                <a:solidFill>
                  <a:srgbClr val="3366CC"/>
                </a:solidFill>
              </a:rPr>
              <a:t>No_de_série</a:t>
            </a:r>
            <a:r>
              <a:rPr lang="fr-FR" b="1" dirty="0">
                <a:solidFill>
                  <a:srgbClr val="3366CC"/>
                </a:solidFill>
              </a:rPr>
              <a:t>,</a:t>
            </a:r>
            <a:r>
              <a:rPr lang="fr-FR" b="1" dirty="0">
                <a:solidFill>
                  <a:srgbClr val="C00000"/>
                </a:solidFill>
              </a:rPr>
              <a:t>[</a:t>
            </a:r>
            <a:r>
              <a:rPr lang="fr-FR" b="1" dirty="0" err="1">
                <a:solidFill>
                  <a:srgbClr val="C00000"/>
                </a:solidFill>
              </a:rPr>
              <a:t>type_retour</a:t>
            </a:r>
            <a:r>
              <a:rPr lang="fr-FR" b="1" dirty="0">
                <a:solidFill>
                  <a:srgbClr val="C00000"/>
                </a:solidFill>
              </a:rPr>
              <a:t>]</a:t>
            </a:r>
            <a:r>
              <a:rPr lang="fr-FR" b="1" dirty="0"/>
              <a:t>)</a:t>
            </a:r>
          </a:p>
        </p:txBody>
      </p:sp>
      <p:pic>
        <p:nvPicPr>
          <p:cNvPr id="41" name="Image 40"/>
          <p:cNvPicPr/>
          <p:nvPr/>
        </p:nvPicPr>
        <p:blipFill>
          <a:blip r:embed="rId4" cstate="print"/>
          <a:srcRect/>
          <a:stretch>
            <a:fillRect/>
          </a:stretch>
        </p:blipFill>
        <p:spPr bwMode="auto">
          <a:xfrm>
            <a:off x="539552" y="3075806"/>
            <a:ext cx="360040" cy="360040"/>
          </a:xfrm>
          <a:prstGeom prst="rect">
            <a:avLst/>
          </a:prstGeom>
          <a:noFill/>
          <a:ln w="9525">
            <a:noFill/>
            <a:miter lim="800000"/>
            <a:headEnd/>
            <a:tailEnd/>
          </a:ln>
        </p:spPr>
      </p:pic>
      <p:sp>
        <p:nvSpPr>
          <p:cNvPr id="42" name="Rectangle 41"/>
          <p:cNvSpPr/>
          <p:nvPr/>
        </p:nvSpPr>
        <p:spPr>
          <a:xfrm>
            <a:off x="179512" y="3435846"/>
            <a:ext cx="2001830" cy="461665"/>
          </a:xfrm>
          <a:prstGeom prst="rect">
            <a:avLst/>
          </a:prstGeom>
        </p:spPr>
        <p:txBody>
          <a:bodyPr wrap="none">
            <a:spAutoFit/>
          </a:bodyPr>
          <a:lstStyle/>
          <a:p>
            <a:r>
              <a:rPr lang="fr-FR" sz="2400" b="1" dirty="0"/>
              <a:t>=</a:t>
            </a:r>
            <a:r>
              <a:rPr lang="fr-FR" b="1" dirty="0"/>
              <a:t>JOURSEM(</a:t>
            </a:r>
            <a:r>
              <a:rPr lang="fr-FR" b="1" dirty="0">
                <a:solidFill>
                  <a:srgbClr val="3366CC"/>
                </a:solidFill>
              </a:rPr>
              <a:t>24835</a:t>
            </a:r>
            <a:r>
              <a:rPr lang="fr-FR" b="1" dirty="0"/>
              <a:t>)</a:t>
            </a:r>
          </a:p>
        </p:txBody>
      </p:sp>
      <p:sp>
        <p:nvSpPr>
          <p:cNvPr id="43" name="ZoneTexte 42"/>
          <p:cNvSpPr txBox="1"/>
          <p:nvPr/>
        </p:nvSpPr>
        <p:spPr>
          <a:xfrm>
            <a:off x="5364088" y="3579862"/>
            <a:ext cx="432048" cy="369332"/>
          </a:xfrm>
          <a:prstGeom prst="rect">
            <a:avLst/>
          </a:prstGeom>
          <a:solidFill>
            <a:schemeClr val="bg1"/>
          </a:solidFill>
          <a:ln>
            <a:solidFill>
              <a:srgbClr val="4F81BD"/>
            </a:solidFill>
          </a:ln>
          <a:effectLst>
            <a:outerShdw blurRad="50800" dist="38100" dir="2700000" algn="tl" rotWithShape="0">
              <a:prstClr val="black">
                <a:alpha val="40000"/>
              </a:prstClr>
            </a:outerShdw>
          </a:effectLst>
        </p:spPr>
        <p:txBody>
          <a:bodyPr wrap="square" rtlCol="0">
            <a:spAutoFit/>
          </a:bodyPr>
          <a:lstStyle/>
          <a:p>
            <a:pPr algn="ctr"/>
            <a:r>
              <a:rPr lang="fr-FR" b="1" dirty="0"/>
              <a:t>6</a:t>
            </a:r>
          </a:p>
        </p:txBody>
      </p:sp>
      <p:sp>
        <p:nvSpPr>
          <p:cNvPr id="45" name="ZoneTexte 44"/>
          <p:cNvSpPr txBox="1"/>
          <p:nvPr/>
        </p:nvSpPr>
        <p:spPr>
          <a:xfrm>
            <a:off x="6372200" y="2161188"/>
            <a:ext cx="1152128" cy="307777"/>
          </a:xfrm>
          <a:prstGeom prst="rect">
            <a:avLst/>
          </a:prstGeom>
          <a:noFill/>
          <a:ln>
            <a:solidFill>
              <a:schemeClr val="tx1"/>
            </a:solidFill>
          </a:ln>
        </p:spPr>
        <p:txBody>
          <a:bodyPr wrap="square" rtlCol="0">
            <a:spAutoFit/>
          </a:bodyPr>
          <a:lstStyle/>
          <a:p>
            <a:pPr algn="ctr"/>
            <a:endParaRPr lang="fr-FR" sz="1400" b="1" dirty="0"/>
          </a:p>
        </p:txBody>
      </p:sp>
      <p:sp>
        <p:nvSpPr>
          <p:cNvPr id="46" name="ZoneTexte 45"/>
          <p:cNvSpPr txBox="1"/>
          <p:nvPr/>
        </p:nvSpPr>
        <p:spPr>
          <a:xfrm>
            <a:off x="6372200" y="2870815"/>
            <a:ext cx="1152128" cy="307777"/>
          </a:xfrm>
          <a:prstGeom prst="rect">
            <a:avLst/>
          </a:prstGeom>
          <a:noFill/>
          <a:ln>
            <a:solidFill>
              <a:schemeClr val="tx1"/>
            </a:solidFill>
          </a:ln>
        </p:spPr>
        <p:txBody>
          <a:bodyPr wrap="square" rtlCol="0">
            <a:spAutoFit/>
          </a:bodyPr>
          <a:lstStyle/>
          <a:p>
            <a:pPr algn="ctr"/>
            <a:r>
              <a:rPr lang="fr-FR" sz="1400" b="1" dirty="0"/>
              <a:t>Lundi</a:t>
            </a:r>
          </a:p>
        </p:txBody>
      </p:sp>
      <p:sp>
        <p:nvSpPr>
          <p:cNvPr id="47" name="ZoneTexte 46"/>
          <p:cNvSpPr txBox="1"/>
          <p:nvPr/>
        </p:nvSpPr>
        <p:spPr>
          <a:xfrm>
            <a:off x="6372200" y="2510775"/>
            <a:ext cx="1152128" cy="307777"/>
          </a:xfrm>
          <a:prstGeom prst="rect">
            <a:avLst/>
          </a:prstGeom>
          <a:noFill/>
          <a:ln>
            <a:solidFill>
              <a:schemeClr val="tx1"/>
            </a:solidFill>
          </a:ln>
        </p:spPr>
        <p:txBody>
          <a:bodyPr wrap="square" rtlCol="0">
            <a:spAutoFit/>
          </a:bodyPr>
          <a:lstStyle/>
          <a:p>
            <a:pPr algn="ctr"/>
            <a:r>
              <a:rPr lang="fr-FR" sz="1400" b="1" dirty="0"/>
              <a:t>Dimanche</a:t>
            </a:r>
          </a:p>
        </p:txBody>
      </p:sp>
      <p:sp>
        <p:nvSpPr>
          <p:cNvPr id="48" name="ZoneTexte 47"/>
          <p:cNvSpPr txBox="1"/>
          <p:nvPr/>
        </p:nvSpPr>
        <p:spPr>
          <a:xfrm>
            <a:off x="6372200" y="3230855"/>
            <a:ext cx="1152128" cy="307777"/>
          </a:xfrm>
          <a:prstGeom prst="rect">
            <a:avLst/>
          </a:prstGeom>
          <a:noFill/>
          <a:ln>
            <a:solidFill>
              <a:schemeClr val="tx1"/>
            </a:solidFill>
          </a:ln>
        </p:spPr>
        <p:txBody>
          <a:bodyPr wrap="square" rtlCol="0">
            <a:spAutoFit/>
          </a:bodyPr>
          <a:lstStyle/>
          <a:p>
            <a:pPr algn="ctr"/>
            <a:r>
              <a:rPr lang="fr-FR" sz="1400" b="1" dirty="0"/>
              <a:t>Mardi</a:t>
            </a:r>
          </a:p>
        </p:txBody>
      </p:sp>
      <p:sp>
        <p:nvSpPr>
          <p:cNvPr id="49" name="ZoneTexte 48"/>
          <p:cNvSpPr txBox="1"/>
          <p:nvPr/>
        </p:nvSpPr>
        <p:spPr>
          <a:xfrm>
            <a:off x="6372200" y="3950935"/>
            <a:ext cx="1152128" cy="307777"/>
          </a:xfrm>
          <a:prstGeom prst="rect">
            <a:avLst/>
          </a:prstGeom>
          <a:noFill/>
          <a:ln>
            <a:solidFill>
              <a:schemeClr val="tx1"/>
            </a:solidFill>
          </a:ln>
        </p:spPr>
        <p:txBody>
          <a:bodyPr wrap="square" rtlCol="0">
            <a:spAutoFit/>
          </a:bodyPr>
          <a:lstStyle/>
          <a:p>
            <a:pPr algn="ctr"/>
            <a:r>
              <a:rPr lang="fr-FR" sz="1400" b="1" dirty="0"/>
              <a:t>Jeudi</a:t>
            </a:r>
          </a:p>
        </p:txBody>
      </p:sp>
      <p:sp>
        <p:nvSpPr>
          <p:cNvPr id="50" name="ZoneTexte 49"/>
          <p:cNvSpPr txBox="1"/>
          <p:nvPr/>
        </p:nvSpPr>
        <p:spPr>
          <a:xfrm>
            <a:off x="6372200" y="3590895"/>
            <a:ext cx="1152128" cy="307777"/>
          </a:xfrm>
          <a:prstGeom prst="rect">
            <a:avLst/>
          </a:prstGeom>
          <a:noFill/>
          <a:ln>
            <a:solidFill>
              <a:schemeClr val="tx1"/>
            </a:solidFill>
          </a:ln>
        </p:spPr>
        <p:txBody>
          <a:bodyPr wrap="square" rtlCol="0">
            <a:spAutoFit/>
          </a:bodyPr>
          <a:lstStyle/>
          <a:p>
            <a:pPr algn="ctr"/>
            <a:r>
              <a:rPr lang="fr-FR" sz="1400" b="1" dirty="0"/>
              <a:t>Mercredi</a:t>
            </a:r>
          </a:p>
        </p:txBody>
      </p:sp>
      <p:cxnSp>
        <p:nvCxnSpPr>
          <p:cNvPr id="51" name="Connecteur droit 50"/>
          <p:cNvCxnSpPr/>
          <p:nvPr/>
        </p:nvCxnSpPr>
        <p:spPr>
          <a:xfrm>
            <a:off x="6372200" y="2170480"/>
            <a:ext cx="36512"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2" name="Rectangle 51"/>
          <p:cNvSpPr/>
          <p:nvPr/>
        </p:nvSpPr>
        <p:spPr>
          <a:xfrm>
            <a:off x="6012160" y="2191966"/>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53" name="Rectangle 52"/>
          <p:cNvSpPr/>
          <p:nvPr/>
        </p:nvSpPr>
        <p:spPr>
          <a:xfrm>
            <a:off x="6012160" y="2530520"/>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54" name="Rectangle 53"/>
          <p:cNvSpPr/>
          <p:nvPr/>
        </p:nvSpPr>
        <p:spPr>
          <a:xfrm>
            <a:off x="6012160" y="2890560"/>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55" name="ZoneTexte 54"/>
          <p:cNvSpPr txBox="1"/>
          <p:nvPr/>
        </p:nvSpPr>
        <p:spPr>
          <a:xfrm>
            <a:off x="6012160" y="2191966"/>
            <a:ext cx="288032" cy="338554"/>
          </a:xfrm>
          <a:prstGeom prst="rect">
            <a:avLst/>
          </a:prstGeom>
          <a:noFill/>
        </p:spPr>
        <p:txBody>
          <a:bodyPr wrap="square" rtlCol="0">
            <a:spAutoFit/>
          </a:bodyPr>
          <a:lstStyle/>
          <a:p>
            <a:r>
              <a:rPr lang="fr-FR" sz="1600" b="1" dirty="0"/>
              <a:t>1</a:t>
            </a:r>
          </a:p>
        </p:txBody>
      </p:sp>
      <p:sp>
        <p:nvSpPr>
          <p:cNvPr id="56" name="ZoneTexte 55"/>
          <p:cNvSpPr txBox="1"/>
          <p:nvPr/>
        </p:nvSpPr>
        <p:spPr>
          <a:xfrm>
            <a:off x="6012160" y="2530520"/>
            <a:ext cx="288032" cy="338554"/>
          </a:xfrm>
          <a:prstGeom prst="rect">
            <a:avLst/>
          </a:prstGeom>
          <a:noFill/>
        </p:spPr>
        <p:txBody>
          <a:bodyPr wrap="square" rtlCol="0">
            <a:spAutoFit/>
          </a:bodyPr>
          <a:lstStyle/>
          <a:p>
            <a:r>
              <a:rPr lang="fr-FR" sz="1600" b="1" dirty="0"/>
              <a:t>2</a:t>
            </a:r>
          </a:p>
        </p:txBody>
      </p:sp>
      <p:sp>
        <p:nvSpPr>
          <p:cNvPr id="57" name="ZoneTexte 56"/>
          <p:cNvSpPr txBox="1"/>
          <p:nvPr/>
        </p:nvSpPr>
        <p:spPr>
          <a:xfrm>
            <a:off x="6012160" y="2890560"/>
            <a:ext cx="288032" cy="338554"/>
          </a:xfrm>
          <a:prstGeom prst="rect">
            <a:avLst/>
          </a:prstGeom>
          <a:noFill/>
        </p:spPr>
        <p:txBody>
          <a:bodyPr wrap="square" rtlCol="0">
            <a:spAutoFit/>
          </a:bodyPr>
          <a:lstStyle/>
          <a:p>
            <a:r>
              <a:rPr lang="fr-FR" sz="1600" b="1" dirty="0"/>
              <a:t>3</a:t>
            </a:r>
          </a:p>
        </p:txBody>
      </p:sp>
      <p:sp>
        <p:nvSpPr>
          <p:cNvPr id="58" name="Rectangle 57"/>
          <p:cNvSpPr/>
          <p:nvPr/>
        </p:nvSpPr>
        <p:spPr>
          <a:xfrm>
            <a:off x="6012160" y="3250600"/>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59" name="ZoneTexte 58"/>
          <p:cNvSpPr txBox="1"/>
          <p:nvPr/>
        </p:nvSpPr>
        <p:spPr>
          <a:xfrm>
            <a:off x="6012160" y="3250600"/>
            <a:ext cx="288032" cy="338554"/>
          </a:xfrm>
          <a:prstGeom prst="rect">
            <a:avLst/>
          </a:prstGeom>
          <a:noFill/>
        </p:spPr>
        <p:txBody>
          <a:bodyPr wrap="square" rtlCol="0">
            <a:spAutoFit/>
          </a:bodyPr>
          <a:lstStyle/>
          <a:p>
            <a:r>
              <a:rPr lang="fr-FR" sz="1600" b="1" dirty="0"/>
              <a:t>4</a:t>
            </a:r>
          </a:p>
        </p:txBody>
      </p:sp>
      <p:sp>
        <p:nvSpPr>
          <p:cNvPr id="60" name="Rectangle 59"/>
          <p:cNvSpPr/>
          <p:nvPr/>
        </p:nvSpPr>
        <p:spPr>
          <a:xfrm>
            <a:off x="6012160" y="3610640"/>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61" name="ZoneTexte 60"/>
          <p:cNvSpPr txBox="1"/>
          <p:nvPr/>
        </p:nvSpPr>
        <p:spPr>
          <a:xfrm>
            <a:off x="6012160" y="3610640"/>
            <a:ext cx="288032" cy="338554"/>
          </a:xfrm>
          <a:prstGeom prst="rect">
            <a:avLst/>
          </a:prstGeom>
          <a:noFill/>
        </p:spPr>
        <p:txBody>
          <a:bodyPr wrap="square" rtlCol="0">
            <a:spAutoFit/>
          </a:bodyPr>
          <a:lstStyle/>
          <a:p>
            <a:r>
              <a:rPr lang="fr-FR" sz="1600" b="1" dirty="0"/>
              <a:t>5</a:t>
            </a:r>
          </a:p>
        </p:txBody>
      </p:sp>
      <p:sp>
        <p:nvSpPr>
          <p:cNvPr id="62" name="Rectangle 61"/>
          <p:cNvSpPr/>
          <p:nvPr/>
        </p:nvSpPr>
        <p:spPr>
          <a:xfrm>
            <a:off x="6012160" y="3970680"/>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63" name="ZoneTexte 62"/>
          <p:cNvSpPr txBox="1"/>
          <p:nvPr/>
        </p:nvSpPr>
        <p:spPr>
          <a:xfrm>
            <a:off x="6012160" y="3970680"/>
            <a:ext cx="288032" cy="338554"/>
          </a:xfrm>
          <a:prstGeom prst="rect">
            <a:avLst/>
          </a:prstGeom>
          <a:noFill/>
        </p:spPr>
        <p:txBody>
          <a:bodyPr wrap="square" rtlCol="0">
            <a:spAutoFit/>
          </a:bodyPr>
          <a:lstStyle/>
          <a:p>
            <a:r>
              <a:rPr lang="fr-FR" sz="1600" b="1" dirty="0"/>
              <a:t>6</a:t>
            </a:r>
          </a:p>
        </p:txBody>
      </p:sp>
      <p:sp>
        <p:nvSpPr>
          <p:cNvPr id="64" name="Rectangle 63"/>
          <p:cNvSpPr/>
          <p:nvPr/>
        </p:nvSpPr>
        <p:spPr>
          <a:xfrm>
            <a:off x="6372200" y="1801148"/>
            <a:ext cx="115212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65" name="ZoneTexte 64"/>
          <p:cNvSpPr txBox="1"/>
          <p:nvPr/>
        </p:nvSpPr>
        <p:spPr>
          <a:xfrm>
            <a:off x="6804248" y="1801148"/>
            <a:ext cx="288032" cy="369332"/>
          </a:xfrm>
          <a:prstGeom prst="rect">
            <a:avLst/>
          </a:prstGeom>
          <a:noFill/>
        </p:spPr>
        <p:txBody>
          <a:bodyPr wrap="square" rtlCol="0">
            <a:spAutoFit/>
          </a:bodyPr>
          <a:lstStyle/>
          <a:p>
            <a:r>
              <a:rPr lang="fr-FR" b="1" dirty="0"/>
              <a:t>A</a:t>
            </a:r>
          </a:p>
        </p:txBody>
      </p:sp>
      <p:sp>
        <p:nvSpPr>
          <p:cNvPr id="66" name="ZoneTexte 65"/>
          <p:cNvSpPr txBox="1"/>
          <p:nvPr/>
        </p:nvSpPr>
        <p:spPr>
          <a:xfrm>
            <a:off x="7596336" y="2172221"/>
            <a:ext cx="648072" cy="307777"/>
          </a:xfrm>
          <a:prstGeom prst="rect">
            <a:avLst/>
          </a:prstGeom>
          <a:noFill/>
          <a:ln>
            <a:solidFill>
              <a:schemeClr val="tx1"/>
            </a:solidFill>
          </a:ln>
        </p:spPr>
        <p:txBody>
          <a:bodyPr wrap="square" rtlCol="0">
            <a:spAutoFit/>
          </a:bodyPr>
          <a:lstStyle/>
          <a:p>
            <a:pPr algn="ctr"/>
            <a:r>
              <a:rPr lang="fr-FR" sz="1400" b="1" dirty="0"/>
              <a:t>[</a:t>
            </a:r>
            <a:r>
              <a:rPr lang="fr-FR" sz="1400" b="1" dirty="0">
                <a:solidFill>
                  <a:srgbClr val="C00000"/>
                </a:solidFill>
              </a:rPr>
              <a:t>1</a:t>
            </a:r>
            <a:r>
              <a:rPr lang="fr-FR" sz="1400" b="1" dirty="0"/>
              <a:t>]</a:t>
            </a:r>
          </a:p>
        </p:txBody>
      </p:sp>
      <p:sp>
        <p:nvSpPr>
          <p:cNvPr id="67" name="ZoneTexte 66"/>
          <p:cNvSpPr txBox="1"/>
          <p:nvPr/>
        </p:nvSpPr>
        <p:spPr>
          <a:xfrm>
            <a:off x="7596336" y="2870815"/>
            <a:ext cx="648072" cy="307777"/>
          </a:xfrm>
          <a:prstGeom prst="rect">
            <a:avLst/>
          </a:prstGeom>
          <a:noFill/>
          <a:ln>
            <a:solidFill>
              <a:schemeClr val="tx1"/>
            </a:solidFill>
          </a:ln>
        </p:spPr>
        <p:txBody>
          <a:bodyPr wrap="square" rtlCol="0">
            <a:spAutoFit/>
          </a:bodyPr>
          <a:lstStyle/>
          <a:p>
            <a:pPr algn="ctr"/>
            <a:r>
              <a:rPr lang="fr-FR" sz="1400" b="1" dirty="0"/>
              <a:t>2</a:t>
            </a:r>
          </a:p>
        </p:txBody>
      </p:sp>
      <p:sp>
        <p:nvSpPr>
          <p:cNvPr id="68" name="ZoneTexte 67"/>
          <p:cNvSpPr txBox="1"/>
          <p:nvPr/>
        </p:nvSpPr>
        <p:spPr>
          <a:xfrm>
            <a:off x="7596336" y="3230855"/>
            <a:ext cx="648072" cy="307777"/>
          </a:xfrm>
          <a:prstGeom prst="rect">
            <a:avLst/>
          </a:prstGeom>
          <a:noFill/>
          <a:ln>
            <a:solidFill>
              <a:schemeClr val="tx1"/>
            </a:solidFill>
          </a:ln>
        </p:spPr>
        <p:txBody>
          <a:bodyPr wrap="square" rtlCol="0">
            <a:spAutoFit/>
          </a:bodyPr>
          <a:lstStyle/>
          <a:p>
            <a:pPr algn="ctr"/>
            <a:r>
              <a:rPr lang="fr-FR" sz="1400" b="1" dirty="0"/>
              <a:t>3</a:t>
            </a:r>
          </a:p>
        </p:txBody>
      </p:sp>
      <p:sp>
        <p:nvSpPr>
          <p:cNvPr id="69" name="ZoneTexte 68"/>
          <p:cNvSpPr txBox="1"/>
          <p:nvPr/>
        </p:nvSpPr>
        <p:spPr>
          <a:xfrm>
            <a:off x="7596336" y="3950935"/>
            <a:ext cx="648072" cy="307777"/>
          </a:xfrm>
          <a:prstGeom prst="rect">
            <a:avLst/>
          </a:prstGeom>
          <a:noFill/>
          <a:ln>
            <a:solidFill>
              <a:schemeClr val="tx1"/>
            </a:solidFill>
          </a:ln>
        </p:spPr>
        <p:txBody>
          <a:bodyPr wrap="square" rtlCol="0">
            <a:spAutoFit/>
          </a:bodyPr>
          <a:lstStyle/>
          <a:p>
            <a:pPr algn="ctr"/>
            <a:r>
              <a:rPr lang="fr-FR" sz="1400" b="1" dirty="0"/>
              <a:t>5</a:t>
            </a:r>
          </a:p>
        </p:txBody>
      </p:sp>
      <p:sp>
        <p:nvSpPr>
          <p:cNvPr id="70" name="ZoneTexte 69"/>
          <p:cNvSpPr txBox="1"/>
          <p:nvPr/>
        </p:nvSpPr>
        <p:spPr>
          <a:xfrm>
            <a:off x="7596336" y="3590895"/>
            <a:ext cx="648072" cy="307777"/>
          </a:xfrm>
          <a:prstGeom prst="rect">
            <a:avLst/>
          </a:prstGeom>
          <a:noFill/>
          <a:ln>
            <a:solidFill>
              <a:schemeClr val="tx1"/>
            </a:solidFill>
          </a:ln>
        </p:spPr>
        <p:txBody>
          <a:bodyPr wrap="square" rtlCol="0">
            <a:spAutoFit/>
          </a:bodyPr>
          <a:lstStyle/>
          <a:p>
            <a:pPr algn="ctr"/>
            <a:r>
              <a:rPr lang="fr-FR" sz="1400" b="1" dirty="0"/>
              <a:t>4</a:t>
            </a:r>
          </a:p>
        </p:txBody>
      </p:sp>
      <p:cxnSp>
        <p:nvCxnSpPr>
          <p:cNvPr id="71" name="Connecteur droit 70"/>
          <p:cNvCxnSpPr/>
          <p:nvPr/>
        </p:nvCxnSpPr>
        <p:spPr>
          <a:xfrm>
            <a:off x="7596336" y="2170480"/>
            <a:ext cx="36512"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72" name="Rectangle 71"/>
          <p:cNvSpPr/>
          <p:nvPr/>
        </p:nvSpPr>
        <p:spPr>
          <a:xfrm>
            <a:off x="7596336" y="1801148"/>
            <a:ext cx="648072"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73" name="ZoneTexte 72"/>
          <p:cNvSpPr txBox="1"/>
          <p:nvPr/>
        </p:nvSpPr>
        <p:spPr>
          <a:xfrm>
            <a:off x="7740352" y="1801148"/>
            <a:ext cx="288032" cy="369332"/>
          </a:xfrm>
          <a:prstGeom prst="rect">
            <a:avLst/>
          </a:prstGeom>
          <a:noFill/>
        </p:spPr>
        <p:txBody>
          <a:bodyPr wrap="square" rtlCol="0">
            <a:spAutoFit/>
          </a:bodyPr>
          <a:lstStyle/>
          <a:p>
            <a:r>
              <a:rPr lang="fr-FR" b="1" dirty="0"/>
              <a:t>B</a:t>
            </a:r>
          </a:p>
        </p:txBody>
      </p:sp>
      <p:sp>
        <p:nvSpPr>
          <p:cNvPr id="74" name="Rectangle 73"/>
          <p:cNvSpPr/>
          <p:nvPr/>
        </p:nvSpPr>
        <p:spPr>
          <a:xfrm>
            <a:off x="6333104" y="2161188"/>
            <a:ext cx="1191224" cy="307777"/>
          </a:xfrm>
          <a:prstGeom prst="rect">
            <a:avLst/>
          </a:prstGeom>
        </p:spPr>
        <p:txBody>
          <a:bodyPr wrap="none">
            <a:spAutoFit/>
          </a:bodyPr>
          <a:lstStyle/>
          <a:p>
            <a:r>
              <a:rPr lang="fr-FR" sz="1400" b="1" dirty="0">
                <a:solidFill>
                  <a:srgbClr val="C00000"/>
                </a:solidFill>
              </a:rPr>
              <a:t>[</a:t>
            </a:r>
            <a:r>
              <a:rPr lang="fr-FR" sz="1400" b="1" dirty="0" err="1">
                <a:solidFill>
                  <a:srgbClr val="C00000"/>
                </a:solidFill>
              </a:rPr>
              <a:t>type_retour</a:t>
            </a:r>
            <a:r>
              <a:rPr lang="fr-FR" sz="1400" b="1" dirty="0">
                <a:solidFill>
                  <a:srgbClr val="C00000"/>
                </a:solidFill>
              </a:rPr>
              <a:t>]</a:t>
            </a:r>
            <a:endParaRPr lang="fr-FR" sz="1400" dirty="0"/>
          </a:p>
        </p:txBody>
      </p:sp>
      <p:sp>
        <p:nvSpPr>
          <p:cNvPr id="75" name="ZoneTexte 74"/>
          <p:cNvSpPr txBox="1"/>
          <p:nvPr/>
        </p:nvSpPr>
        <p:spPr>
          <a:xfrm>
            <a:off x="6372200" y="4301683"/>
            <a:ext cx="1152128" cy="307777"/>
          </a:xfrm>
          <a:prstGeom prst="rect">
            <a:avLst/>
          </a:prstGeom>
          <a:solidFill>
            <a:schemeClr val="accent3">
              <a:lumMod val="40000"/>
              <a:lumOff val="60000"/>
            </a:schemeClr>
          </a:solidFill>
          <a:ln>
            <a:solidFill>
              <a:schemeClr val="tx1"/>
            </a:solidFill>
          </a:ln>
        </p:spPr>
        <p:txBody>
          <a:bodyPr wrap="square" rtlCol="0">
            <a:spAutoFit/>
          </a:bodyPr>
          <a:lstStyle/>
          <a:p>
            <a:pPr algn="ctr"/>
            <a:r>
              <a:rPr lang="fr-FR" sz="1400" b="1" dirty="0"/>
              <a:t>Vendredi</a:t>
            </a:r>
          </a:p>
        </p:txBody>
      </p:sp>
      <p:sp>
        <p:nvSpPr>
          <p:cNvPr id="76" name="ZoneTexte 75"/>
          <p:cNvSpPr txBox="1"/>
          <p:nvPr/>
        </p:nvSpPr>
        <p:spPr>
          <a:xfrm>
            <a:off x="6372200" y="4661723"/>
            <a:ext cx="1152128" cy="307777"/>
          </a:xfrm>
          <a:prstGeom prst="rect">
            <a:avLst/>
          </a:prstGeom>
          <a:noFill/>
          <a:ln>
            <a:solidFill>
              <a:schemeClr val="tx1"/>
            </a:solidFill>
          </a:ln>
        </p:spPr>
        <p:txBody>
          <a:bodyPr wrap="square" rtlCol="0">
            <a:spAutoFit/>
          </a:bodyPr>
          <a:lstStyle/>
          <a:p>
            <a:pPr algn="ctr"/>
            <a:r>
              <a:rPr lang="fr-FR" sz="1400" b="1" dirty="0"/>
              <a:t>Samedi</a:t>
            </a:r>
          </a:p>
        </p:txBody>
      </p:sp>
      <p:sp>
        <p:nvSpPr>
          <p:cNvPr id="77" name="ZoneTexte 76"/>
          <p:cNvSpPr txBox="1"/>
          <p:nvPr/>
        </p:nvSpPr>
        <p:spPr>
          <a:xfrm>
            <a:off x="7596336" y="2521228"/>
            <a:ext cx="648072" cy="307777"/>
          </a:xfrm>
          <a:prstGeom prst="rect">
            <a:avLst/>
          </a:prstGeom>
          <a:noFill/>
          <a:ln>
            <a:solidFill>
              <a:schemeClr val="tx1"/>
            </a:solidFill>
          </a:ln>
        </p:spPr>
        <p:txBody>
          <a:bodyPr wrap="square" rtlCol="0">
            <a:spAutoFit/>
          </a:bodyPr>
          <a:lstStyle/>
          <a:p>
            <a:pPr algn="ctr"/>
            <a:r>
              <a:rPr lang="fr-FR" sz="1400" b="1" dirty="0"/>
              <a:t>1</a:t>
            </a:r>
          </a:p>
        </p:txBody>
      </p:sp>
      <p:sp>
        <p:nvSpPr>
          <p:cNvPr id="78" name="Rectangle 77"/>
          <p:cNvSpPr/>
          <p:nvPr/>
        </p:nvSpPr>
        <p:spPr>
          <a:xfrm>
            <a:off x="6012160" y="4321428"/>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85" name="ZoneTexte 84"/>
          <p:cNvSpPr txBox="1"/>
          <p:nvPr/>
        </p:nvSpPr>
        <p:spPr>
          <a:xfrm>
            <a:off x="6012160" y="4321428"/>
            <a:ext cx="288032" cy="338554"/>
          </a:xfrm>
          <a:prstGeom prst="rect">
            <a:avLst/>
          </a:prstGeom>
          <a:noFill/>
        </p:spPr>
        <p:txBody>
          <a:bodyPr wrap="square" rtlCol="0">
            <a:spAutoFit/>
          </a:bodyPr>
          <a:lstStyle/>
          <a:p>
            <a:r>
              <a:rPr lang="fr-FR" sz="1600" b="1" dirty="0"/>
              <a:t>7</a:t>
            </a:r>
          </a:p>
        </p:txBody>
      </p:sp>
      <p:sp>
        <p:nvSpPr>
          <p:cNvPr id="88" name="Rectangle 87"/>
          <p:cNvSpPr/>
          <p:nvPr/>
        </p:nvSpPr>
        <p:spPr>
          <a:xfrm>
            <a:off x="6012160" y="4681468"/>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92" name="ZoneTexte 91"/>
          <p:cNvSpPr txBox="1"/>
          <p:nvPr/>
        </p:nvSpPr>
        <p:spPr>
          <a:xfrm>
            <a:off x="6012160" y="4681468"/>
            <a:ext cx="288032" cy="338554"/>
          </a:xfrm>
          <a:prstGeom prst="rect">
            <a:avLst/>
          </a:prstGeom>
          <a:noFill/>
        </p:spPr>
        <p:txBody>
          <a:bodyPr wrap="square" rtlCol="0">
            <a:spAutoFit/>
          </a:bodyPr>
          <a:lstStyle/>
          <a:p>
            <a:r>
              <a:rPr lang="fr-FR" sz="1600" b="1" dirty="0"/>
              <a:t>8</a:t>
            </a:r>
          </a:p>
        </p:txBody>
      </p:sp>
      <p:sp>
        <p:nvSpPr>
          <p:cNvPr id="93" name="ZoneTexte 92"/>
          <p:cNvSpPr txBox="1"/>
          <p:nvPr/>
        </p:nvSpPr>
        <p:spPr>
          <a:xfrm>
            <a:off x="7596336" y="4301683"/>
            <a:ext cx="648072" cy="307777"/>
          </a:xfrm>
          <a:prstGeom prst="rect">
            <a:avLst/>
          </a:prstGeom>
          <a:solidFill>
            <a:schemeClr val="accent3">
              <a:lumMod val="40000"/>
              <a:lumOff val="60000"/>
            </a:schemeClr>
          </a:solidFill>
          <a:ln>
            <a:solidFill>
              <a:schemeClr val="tx1"/>
            </a:solidFill>
          </a:ln>
        </p:spPr>
        <p:txBody>
          <a:bodyPr wrap="square" rtlCol="0">
            <a:spAutoFit/>
          </a:bodyPr>
          <a:lstStyle/>
          <a:p>
            <a:pPr algn="ctr"/>
            <a:r>
              <a:rPr lang="fr-FR" sz="1400" b="1" dirty="0"/>
              <a:t>6</a:t>
            </a:r>
          </a:p>
        </p:txBody>
      </p:sp>
      <p:sp>
        <p:nvSpPr>
          <p:cNvPr id="112" name="ZoneTexte 111"/>
          <p:cNvSpPr txBox="1"/>
          <p:nvPr/>
        </p:nvSpPr>
        <p:spPr>
          <a:xfrm>
            <a:off x="7596336" y="4661723"/>
            <a:ext cx="648072" cy="307777"/>
          </a:xfrm>
          <a:prstGeom prst="rect">
            <a:avLst/>
          </a:prstGeom>
          <a:noFill/>
          <a:ln>
            <a:solidFill>
              <a:schemeClr val="tx1"/>
            </a:solidFill>
          </a:ln>
        </p:spPr>
        <p:txBody>
          <a:bodyPr wrap="square" rtlCol="0">
            <a:spAutoFit/>
          </a:bodyPr>
          <a:lstStyle/>
          <a:p>
            <a:pPr algn="ctr"/>
            <a:r>
              <a:rPr lang="fr-FR" sz="1400" b="1" dirty="0"/>
              <a:t>7</a:t>
            </a:r>
          </a:p>
        </p:txBody>
      </p:sp>
      <p:sp>
        <p:nvSpPr>
          <p:cNvPr id="113" name="ZoneTexte 112"/>
          <p:cNvSpPr txBox="1"/>
          <p:nvPr/>
        </p:nvSpPr>
        <p:spPr>
          <a:xfrm>
            <a:off x="8316416" y="2172221"/>
            <a:ext cx="648072" cy="307777"/>
          </a:xfrm>
          <a:prstGeom prst="rect">
            <a:avLst/>
          </a:prstGeom>
          <a:noFill/>
          <a:ln>
            <a:solidFill>
              <a:schemeClr val="tx1"/>
            </a:solidFill>
          </a:ln>
        </p:spPr>
        <p:txBody>
          <a:bodyPr wrap="square" rtlCol="0">
            <a:spAutoFit/>
          </a:bodyPr>
          <a:lstStyle/>
          <a:p>
            <a:pPr algn="ctr"/>
            <a:r>
              <a:rPr lang="fr-FR" sz="1400" b="1" dirty="0">
                <a:solidFill>
                  <a:srgbClr val="C00000"/>
                </a:solidFill>
              </a:rPr>
              <a:t>2</a:t>
            </a:r>
            <a:endParaRPr lang="fr-FR" sz="1400" b="1" dirty="0"/>
          </a:p>
        </p:txBody>
      </p:sp>
      <p:sp>
        <p:nvSpPr>
          <p:cNvPr id="114" name="ZoneTexte 113"/>
          <p:cNvSpPr txBox="1"/>
          <p:nvPr/>
        </p:nvSpPr>
        <p:spPr>
          <a:xfrm>
            <a:off x="8316416" y="3211110"/>
            <a:ext cx="648072" cy="307777"/>
          </a:xfrm>
          <a:prstGeom prst="rect">
            <a:avLst/>
          </a:prstGeom>
          <a:noFill/>
          <a:ln>
            <a:solidFill>
              <a:schemeClr val="tx1"/>
            </a:solidFill>
          </a:ln>
        </p:spPr>
        <p:txBody>
          <a:bodyPr wrap="square" rtlCol="0">
            <a:spAutoFit/>
          </a:bodyPr>
          <a:lstStyle/>
          <a:p>
            <a:pPr algn="ctr"/>
            <a:r>
              <a:rPr lang="fr-FR" sz="1400" b="1" dirty="0"/>
              <a:t>2</a:t>
            </a:r>
          </a:p>
        </p:txBody>
      </p:sp>
      <p:sp>
        <p:nvSpPr>
          <p:cNvPr id="115" name="ZoneTexte 114"/>
          <p:cNvSpPr txBox="1"/>
          <p:nvPr/>
        </p:nvSpPr>
        <p:spPr>
          <a:xfrm>
            <a:off x="8316416" y="3571150"/>
            <a:ext cx="648072" cy="307777"/>
          </a:xfrm>
          <a:prstGeom prst="rect">
            <a:avLst/>
          </a:prstGeom>
          <a:noFill/>
          <a:ln>
            <a:solidFill>
              <a:schemeClr val="tx1"/>
            </a:solidFill>
          </a:ln>
        </p:spPr>
        <p:txBody>
          <a:bodyPr wrap="square" rtlCol="0">
            <a:spAutoFit/>
          </a:bodyPr>
          <a:lstStyle/>
          <a:p>
            <a:pPr algn="ctr"/>
            <a:r>
              <a:rPr lang="fr-FR" sz="1400" b="1" dirty="0"/>
              <a:t>3</a:t>
            </a:r>
          </a:p>
        </p:txBody>
      </p:sp>
      <p:sp>
        <p:nvSpPr>
          <p:cNvPr id="116" name="ZoneTexte 115"/>
          <p:cNvSpPr txBox="1"/>
          <p:nvPr/>
        </p:nvSpPr>
        <p:spPr>
          <a:xfrm>
            <a:off x="8316416" y="4291230"/>
            <a:ext cx="648072" cy="307777"/>
          </a:xfrm>
          <a:prstGeom prst="rect">
            <a:avLst/>
          </a:prstGeom>
          <a:noFill/>
          <a:ln>
            <a:solidFill>
              <a:schemeClr val="tx1"/>
            </a:solidFill>
          </a:ln>
        </p:spPr>
        <p:txBody>
          <a:bodyPr wrap="square" rtlCol="0">
            <a:spAutoFit/>
          </a:bodyPr>
          <a:lstStyle/>
          <a:p>
            <a:pPr algn="ctr"/>
            <a:r>
              <a:rPr lang="fr-FR" sz="1400" b="1" dirty="0"/>
              <a:t>5</a:t>
            </a:r>
          </a:p>
        </p:txBody>
      </p:sp>
      <p:sp>
        <p:nvSpPr>
          <p:cNvPr id="117" name="ZoneTexte 116"/>
          <p:cNvSpPr txBox="1"/>
          <p:nvPr/>
        </p:nvSpPr>
        <p:spPr>
          <a:xfrm>
            <a:off x="8316416" y="3931190"/>
            <a:ext cx="648072" cy="307777"/>
          </a:xfrm>
          <a:prstGeom prst="rect">
            <a:avLst/>
          </a:prstGeom>
          <a:noFill/>
          <a:ln>
            <a:solidFill>
              <a:schemeClr val="tx1"/>
            </a:solidFill>
          </a:ln>
        </p:spPr>
        <p:txBody>
          <a:bodyPr wrap="square" rtlCol="0">
            <a:spAutoFit/>
          </a:bodyPr>
          <a:lstStyle/>
          <a:p>
            <a:pPr algn="ctr"/>
            <a:r>
              <a:rPr lang="fr-FR" sz="1400" b="1" dirty="0"/>
              <a:t>4</a:t>
            </a:r>
          </a:p>
        </p:txBody>
      </p:sp>
      <p:cxnSp>
        <p:nvCxnSpPr>
          <p:cNvPr id="118" name="Connecteur droit 117"/>
          <p:cNvCxnSpPr/>
          <p:nvPr/>
        </p:nvCxnSpPr>
        <p:spPr>
          <a:xfrm>
            <a:off x="8316416" y="2170480"/>
            <a:ext cx="36512"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19" name="Rectangle 118"/>
          <p:cNvSpPr/>
          <p:nvPr/>
        </p:nvSpPr>
        <p:spPr>
          <a:xfrm>
            <a:off x="8316416" y="1801148"/>
            <a:ext cx="648072"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20" name="ZoneTexte 119"/>
          <p:cNvSpPr txBox="1"/>
          <p:nvPr/>
        </p:nvSpPr>
        <p:spPr>
          <a:xfrm>
            <a:off x="8460432" y="1801148"/>
            <a:ext cx="288032" cy="369332"/>
          </a:xfrm>
          <a:prstGeom prst="rect">
            <a:avLst/>
          </a:prstGeom>
          <a:noFill/>
        </p:spPr>
        <p:txBody>
          <a:bodyPr wrap="square" rtlCol="0">
            <a:spAutoFit/>
          </a:bodyPr>
          <a:lstStyle/>
          <a:p>
            <a:r>
              <a:rPr lang="fr-FR" b="1" dirty="0"/>
              <a:t>C</a:t>
            </a:r>
          </a:p>
        </p:txBody>
      </p:sp>
      <p:sp>
        <p:nvSpPr>
          <p:cNvPr id="121" name="ZoneTexte 120"/>
          <p:cNvSpPr txBox="1"/>
          <p:nvPr/>
        </p:nvSpPr>
        <p:spPr>
          <a:xfrm>
            <a:off x="8316416" y="2861523"/>
            <a:ext cx="648072" cy="307777"/>
          </a:xfrm>
          <a:prstGeom prst="rect">
            <a:avLst/>
          </a:prstGeom>
          <a:noFill/>
          <a:ln>
            <a:solidFill>
              <a:schemeClr val="tx1"/>
            </a:solidFill>
          </a:ln>
        </p:spPr>
        <p:txBody>
          <a:bodyPr wrap="square" rtlCol="0">
            <a:spAutoFit/>
          </a:bodyPr>
          <a:lstStyle/>
          <a:p>
            <a:pPr algn="ctr"/>
            <a:r>
              <a:rPr lang="fr-FR" sz="1400" b="1" dirty="0"/>
              <a:t>1</a:t>
            </a:r>
          </a:p>
        </p:txBody>
      </p:sp>
      <p:sp>
        <p:nvSpPr>
          <p:cNvPr id="122" name="ZoneTexte 121"/>
          <p:cNvSpPr txBox="1"/>
          <p:nvPr/>
        </p:nvSpPr>
        <p:spPr>
          <a:xfrm>
            <a:off x="8316416" y="4661723"/>
            <a:ext cx="648072" cy="307777"/>
          </a:xfrm>
          <a:prstGeom prst="rect">
            <a:avLst/>
          </a:prstGeom>
          <a:noFill/>
          <a:ln>
            <a:solidFill>
              <a:schemeClr val="tx1"/>
            </a:solidFill>
          </a:ln>
        </p:spPr>
        <p:txBody>
          <a:bodyPr wrap="square" rtlCol="0">
            <a:spAutoFit/>
          </a:bodyPr>
          <a:lstStyle/>
          <a:p>
            <a:pPr algn="ctr"/>
            <a:r>
              <a:rPr lang="fr-FR" sz="1400" b="1" dirty="0"/>
              <a:t>6</a:t>
            </a:r>
          </a:p>
        </p:txBody>
      </p:sp>
      <p:sp>
        <p:nvSpPr>
          <p:cNvPr id="124" name="ZoneTexte 123"/>
          <p:cNvSpPr txBox="1"/>
          <p:nvPr/>
        </p:nvSpPr>
        <p:spPr>
          <a:xfrm>
            <a:off x="8316416" y="2521228"/>
            <a:ext cx="648072" cy="307777"/>
          </a:xfrm>
          <a:prstGeom prst="rect">
            <a:avLst/>
          </a:prstGeom>
          <a:noFill/>
          <a:ln>
            <a:solidFill>
              <a:schemeClr val="tx1"/>
            </a:solidFill>
          </a:ln>
        </p:spPr>
        <p:txBody>
          <a:bodyPr wrap="square" rtlCol="0">
            <a:spAutoFit/>
          </a:bodyPr>
          <a:lstStyle/>
          <a:p>
            <a:pPr algn="ctr"/>
            <a:r>
              <a:rPr lang="fr-FR" sz="1400" b="1" dirty="0"/>
              <a:t>7</a:t>
            </a:r>
          </a:p>
        </p:txBody>
      </p:sp>
      <p:sp>
        <p:nvSpPr>
          <p:cNvPr id="125" name="Rectangle 124"/>
          <p:cNvSpPr/>
          <p:nvPr/>
        </p:nvSpPr>
        <p:spPr>
          <a:xfrm>
            <a:off x="323528" y="4371950"/>
            <a:ext cx="5204630" cy="461665"/>
          </a:xfrm>
          <a:prstGeom prst="rect">
            <a:avLst/>
          </a:prstGeom>
        </p:spPr>
        <p:txBody>
          <a:bodyPr wrap="none">
            <a:spAutoFit/>
          </a:bodyPr>
          <a:lstStyle/>
          <a:p>
            <a:r>
              <a:rPr lang="fr-FR" sz="2400" b="1" dirty="0"/>
              <a:t>=</a:t>
            </a:r>
            <a:r>
              <a:rPr lang="fr-FR" b="1" dirty="0"/>
              <a:t>CHOISIR(</a:t>
            </a:r>
            <a:r>
              <a:rPr lang="fr-FR" b="1" dirty="0">
                <a:solidFill>
                  <a:srgbClr val="3366CC"/>
                </a:solidFill>
              </a:rPr>
              <a:t>Cellule_JOURSEM</a:t>
            </a:r>
            <a:r>
              <a:rPr lang="fr-FR" b="1" dirty="0"/>
              <a:t>;A2;A3;A4;A5;A6;A7;A8)</a:t>
            </a:r>
          </a:p>
        </p:txBody>
      </p:sp>
      <p:sp>
        <p:nvSpPr>
          <p:cNvPr id="126" name="Rectangle 125"/>
          <p:cNvSpPr/>
          <p:nvPr/>
        </p:nvSpPr>
        <p:spPr>
          <a:xfrm>
            <a:off x="2195736" y="3435846"/>
            <a:ext cx="3113353" cy="461665"/>
          </a:xfrm>
          <a:prstGeom prst="rect">
            <a:avLst/>
          </a:prstGeom>
        </p:spPr>
        <p:txBody>
          <a:bodyPr wrap="none">
            <a:spAutoFit/>
          </a:bodyPr>
          <a:lstStyle/>
          <a:p>
            <a:r>
              <a:rPr lang="fr-FR" sz="2400" b="1" dirty="0"/>
              <a:t>=</a:t>
            </a:r>
            <a:r>
              <a:rPr lang="fr-FR" b="1" dirty="0"/>
              <a:t>JOURSEM(</a:t>
            </a:r>
            <a:r>
              <a:rPr lang="fr-FR" b="1" dirty="0">
                <a:solidFill>
                  <a:srgbClr val="3366CC"/>
                </a:solidFill>
              </a:rPr>
              <a:t>DATE(1967;12;29)</a:t>
            </a:r>
            <a:r>
              <a:rPr lang="fr-FR" b="1" dirty="0"/>
              <a:t>)</a:t>
            </a:r>
          </a:p>
        </p:txBody>
      </p:sp>
    </p:spTree>
    <p:extLst>
      <p:ext uri="{BB962C8B-B14F-4D97-AF65-F5344CB8AC3E}">
        <p14:creationId xmlns:p14="http://schemas.microsoft.com/office/powerpoint/2010/main" val="194260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7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0"/>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3"/>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5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52"/>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53"/>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54"/>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55"/>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5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57"/>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58"/>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59"/>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60"/>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61"/>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62"/>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63"/>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64"/>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65"/>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71"/>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72"/>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73"/>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78"/>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85"/>
                                        </p:tgtEl>
                                        <p:attrNameLst>
                                          <p:attrName>style.visibility</p:attrName>
                                        </p:attrNameLst>
                                      </p:cBhvr>
                                      <p:to>
                                        <p:strVal val="visible"/>
                                      </p:to>
                                    </p:set>
                                  </p:childTnLst>
                                </p:cTn>
                              </p:par>
                              <p:par>
                                <p:cTn id="81" presetID="1" presetClass="entr" presetSubtype="0" fill="hold" grpId="0" nodeType="withEffect">
                                  <p:stCondLst>
                                    <p:cond delay="0"/>
                                  </p:stCondLst>
                                  <p:childTnLst>
                                    <p:set>
                                      <p:cBhvr>
                                        <p:cTn id="82" dur="1" fill="hold">
                                          <p:stCondLst>
                                            <p:cond delay="0"/>
                                          </p:stCondLst>
                                        </p:cTn>
                                        <p:tgtEl>
                                          <p:spTgt spid="88"/>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92"/>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118"/>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119"/>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1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 grpId="0" animBg="1"/>
      <p:bldP spid="84" grpId="0" animBg="1"/>
      <p:bldP spid="36" grpId="0" animBg="1"/>
      <p:bldP spid="39" grpId="0" animBg="1"/>
      <p:bldP spid="40" grpId="0" animBg="1"/>
      <p:bldP spid="43" grpId="0" animBg="1"/>
      <p:bldP spid="52" grpId="0" animBg="1"/>
      <p:bldP spid="53" grpId="0" animBg="1"/>
      <p:bldP spid="54" grpId="0" animBg="1"/>
      <p:bldP spid="55" grpId="0"/>
      <p:bldP spid="56" grpId="0"/>
      <p:bldP spid="57" grpId="0"/>
      <p:bldP spid="58" grpId="0" animBg="1"/>
      <p:bldP spid="59" grpId="0"/>
      <p:bldP spid="60" grpId="0" animBg="1"/>
      <p:bldP spid="61" grpId="0"/>
      <p:bldP spid="62" grpId="0" animBg="1"/>
      <p:bldP spid="63" grpId="0"/>
      <p:bldP spid="64" grpId="0" animBg="1"/>
      <p:bldP spid="65" grpId="0"/>
      <p:bldP spid="72" grpId="0" animBg="1"/>
      <p:bldP spid="73" grpId="0"/>
      <p:bldP spid="78" grpId="0" animBg="1"/>
      <p:bldP spid="85" grpId="0"/>
      <p:bldP spid="88" grpId="0" animBg="1"/>
      <p:bldP spid="92" grpId="0"/>
      <p:bldP spid="119" grpId="0" animBg="1"/>
      <p:bldP spid="12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oneTexte 14"/>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4</a:t>
            </a:r>
            <a:r>
              <a:rPr lang="fr-FR" dirty="0">
                <a:solidFill>
                  <a:schemeClr val="accent1">
                    <a:lumMod val="60000"/>
                    <a:lumOff val="40000"/>
                  </a:schemeClr>
                </a:solidFill>
                <a:latin typeface="Arial Black" pitchFamily="34" charset="0"/>
              </a:rPr>
              <a:t>b</a:t>
            </a:r>
            <a:r>
              <a:rPr lang="fr-FR" dirty="0">
                <a:solidFill>
                  <a:schemeClr val="tx2"/>
                </a:solidFill>
                <a:latin typeface="Arial Black" pitchFamily="34" charset="0"/>
              </a:rPr>
              <a:t>2c</a:t>
            </a:r>
            <a:endParaRPr lang="fr-FR" sz="2800" dirty="0">
              <a:solidFill>
                <a:schemeClr val="tx2"/>
              </a:solidFill>
              <a:latin typeface="Arial Black" pitchFamily="34" charset="0"/>
            </a:endParaRPr>
          </a:p>
        </p:txBody>
      </p:sp>
      <p:cxnSp>
        <p:nvCxnSpPr>
          <p:cNvPr id="16" name="Connecteur droit 15"/>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1187624" y="339502"/>
            <a:ext cx="6696744" cy="144016"/>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1043608" y="123478"/>
            <a:ext cx="5904656" cy="584775"/>
          </a:xfrm>
          <a:prstGeom prst="rect">
            <a:avLst/>
          </a:prstGeom>
          <a:noFill/>
        </p:spPr>
        <p:txBody>
          <a:bodyPr wrap="square" rtlCol="0">
            <a:spAutoFit/>
          </a:bodyPr>
          <a:lstStyle/>
          <a:p>
            <a:r>
              <a:rPr lang="fr-FR" dirty="0">
                <a:solidFill>
                  <a:schemeClr val="accent1">
                    <a:lumMod val="75000"/>
                  </a:schemeClr>
                </a:solidFill>
                <a:latin typeface="Arial Black" pitchFamily="34" charset="0"/>
              </a:rPr>
              <a:t>Fonctions dates et heure</a:t>
            </a:r>
          </a:p>
          <a:p>
            <a:r>
              <a:rPr lang="fr-FR" sz="1400" dirty="0">
                <a:latin typeface="Arial Black" pitchFamily="34" charset="0"/>
              </a:rPr>
              <a:t>Temps/Time – Maintenant()/</a:t>
            </a:r>
            <a:r>
              <a:rPr lang="fr-FR" sz="1400" dirty="0" err="1">
                <a:latin typeface="Arial Black" pitchFamily="34" charset="0"/>
              </a:rPr>
              <a:t>Now</a:t>
            </a:r>
            <a:r>
              <a:rPr lang="fr-FR" sz="1400" dirty="0">
                <a:latin typeface="Arial Black" pitchFamily="34" charset="0"/>
              </a:rPr>
              <a:t>()</a:t>
            </a:r>
          </a:p>
        </p:txBody>
      </p:sp>
      <p:pic>
        <p:nvPicPr>
          <p:cNvPr id="79" name="Image 78"/>
          <p:cNvPicPr/>
          <p:nvPr/>
        </p:nvPicPr>
        <p:blipFill>
          <a:blip r:embed="rId2" cstate="print">
            <a:clrChange>
              <a:clrFrom>
                <a:srgbClr val="FEF9FB"/>
              </a:clrFrom>
              <a:clrTo>
                <a:srgbClr val="FEF9FB">
                  <a:alpha val="0"/>
                </a:srgbClr>
              </a:clrTo>
            </a:clrChange>
          </a:blip>
          <a:srcRect/>
          <a:stretch>
            <a:fillRect/>
          </a:stretch>
        </p:blipFill>
        <p:spPr bwMode="auto">
          <a:xfrm>
            <a:off x="1331640" y="829043"/>
            <a:ext cx="360040" cy="432048"/>
          </a:xfrm>
          <a:prstGeom prst="rect">
            <a:avLst/>
          </a:prstGeom>
          <a:noFill/>
          <a:ln w="9525">
            <a:noFill/>
            <a:miter lim="800000"/>
            <a:headEnd/>
            <a:tailEnd/>
          </a:ln>
        </p:spPr>
      </p:pic>
      <p:pic>
        <p:nvPicPr>
          <p:cNvPr id="80" name="Image 79"/>
          <p:cNvPicPr/>
          <p:nvPr/>
        </p:nvPicPr>
        <p:blipFill>
          <a:blip r:embed="rId3" cstate="print"/>
          <a:srcRect/>
          <a:stretch>
            <a:fillRect/>
          </a:stretch>
        </p:blipFill>
        <p:spPr bwMode="auto">
          <a:xfrm>
            <a:off x="971600" y="867952"/>
            <a:ext cx="360040" cy="360040"/>
          </a:xfrm>
          <a:prstGeom prst="rect">
            <a:avLst/>
          </a:prstGeom>
          <a:noFill/>
          <a:ln w="9525">
            <a:noFill/>
            <a:miter lim="800000"/>
            <a:headEnd/>
            <a:tailEnd/>
          </a:ln>
        </p:spPr>
      </p:pic>
      <p:pic>
        <p:nvPicPr>
          <p:cNvPr id="81" name="Image 80"/>
          <p:cNvPicPr/>
          <p:nvPr/>
        </p:nvPicPr>
        <p:blipFill>
          <a:blip r:embed="rId4" cstate="print"/>
          <a:srcRect/>
          <a:stretch>
            <a:fillRect/>
          </a:stretch>
        </p:blipFill>
        <p:spPr bwMode="auto">
          <a:xfrm>
            <a:off x="7524328" y="2211710"/>
            <a:ext cx="360040" cy="360040"/>
          </a:xfrm>
          <a:prstGeom prst="rect">
            <a:avLst/>
          </a:prstGeom>
          <a:noFill/>
          <a:ln w="9525">
            <a:noFill/>
            <a:miter lim="800000"/>
            <a:headEnd/>
            <a:tailEnd/>
          </a:ln>
        </p:spPr>
      </p:pic>
      <p:sp>
        <p:nvSpPr>
          <p:cNvPr id="82" name="ZoneTexte 81"/>
          <p:cNvSpPr txBox="1"/>
          <p:nvPr/>
        </p:nvSpPr>
        <p:spPr>
          <a:xfrm>
            <a:off x="1763688" y="1275606"/>
            <a:ext cx="5688632"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Time(</a:t>
            </a:r>
            <a:r>
              <a:rPr lang="fr-FR" b="1" dirty="0" err="1">
                <a:solidFill>
                  <a:srgbClr val="3366CC"/>
                </a:solidFill>
              </a:rPr>
              <a:t>Hour</a:t>
            </a:r>
            <a:r>
              <a:rPr lang="fr-FR" b="1" dirty="0">
                <a:solidFill>
                  <a:srgbClr val="3366CC"/>
                </a:solidFill>
              </a:rPr>
              <a:t>(Cellule)</a:t>
            </a:r>
            <a:r>
              <a:rPr lang="fr-FR" b="1" dirty="0"/>
              <a:t>;</a:t>
            </a:r>
            <a:r>
              <a:rPr lang="fr-FR" b="1" dirty="0">
                <a:solidFill>
                  <a:srgbClr val="C00000"/>
                </a:solidFill>
              </a:rPr>
              <a:t>Minute(Cellule)</a:t>
            </a:r>
            <a:r>
              <a:rPr lang="fr-FR" b="1" dirty="0"/>
              <a:t>;</a:t>
            </a:r>
            <a:r>
              <a:rPr lang="fr-FR" b="1" dirty="0">
                <a:solidFill>
                  <a:srgbClr val="008000"/>
                </a:solidFill>
              </a:rPr>
              <a:t>seconde(Cellule)</a:t>
            </a:r>
            <a:r>
              <a:rPr lang="fr-FR" b="1" dirty="0"/>
              <a:t>)</a:t>
            </a:r>
          </a:p>
        </p:txBody>
      </p:sp>
      <p:sp>
        <p:nvSpPr>
          <p:cNvPr id="84" name="ZoneTexte 83"/>
          <p:cNvSpPr txBox="1"/>
          <p:nvPr/>
        </p:nvSpPr>
        <p:spPr>
          <a:xfrm>
            <a:off x="1763688" y="771550"/>
            <a:ext cx="5688632"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Temps(</a:t>
            </a:r>
            <a:r>
              <a:rPr lang="fr-FR" b="1" dirty="0">
                <a:solidFill>
                  <a:srgbClr val="3366CC"/>
                </a:solidFill>
              </a:rPr>
              <a:t>Heure(Cellule)</a:t>
            </a:r>
            <a:r>
              <a:rPr lang="fr-FR" b="1" dirty="0"/>
              <a:t>;</a:t>
            </a:r>
            <a:r>
              <a:rPr lang="fr-FR" b="1" dirty="0">
                <a:solidFill>
                  <a:srgbClr val="C00000"/>
                </a:solidFill>
              </a:rPr>
              <a:t>Minute(Cellule)</a:t>
            </a:r>
            <a:r>
              <a:rPr lang="fr-FR" b="1" dirty="0"/>
              <a:t>;</a:t>
            </a:r>
            <a:r>
              <a:rPr lang="fr-FR" b="1" dirty="0">
                <a:solidFill>
                  <a:srgbClr val="008000"/>
                </a:solidFill>
              </a:rPr>
              <a:t>seconde(Cellule)</a:t>
            </a:r>
            <a:r>
              <a:rPr lang="fr-FR" b="1" dirty="0"/>
              <a:t>)</a:t>
            </a:r>
          </a:p>
        </p:txBody>
      </p:sp>
      <p:sp>
        <p:nvSpPr>
          <p:cNvPr id="86" name="ZoneTexte 85"/>
          <p:cNvSpPr txBox="1"/>
          <p:nvPr/>
        </p:nvSpPr>
        <p:spPr>
          <a:xfrm>
            <a:off x="1763688" y="2830165"/>
            <a:ext cx="2592288" cy="461665"/>
          </a:xfrm>
          <a:prstGeom prst="rect">
            <a:avLst/>
          </a:prstGeom>
          <a:solidFill>
            <a:schemeClr val="bg1">
              <a:lumMod val="85000"/>
            </a:schemeClr>
          </a:solidFill>
          <a:ln w="28575">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Heure(</a:t>
            </a:r>
            <a:r>
              <a:rPr lang="fr-FR" b="1" dirty="0">
                <a:solidFill>
                  <a:srgbClr val="3366CC"/>
                </a:solidFill>
              </a:rPr>
              <a:t>Maintenant()</a:t>
            </a:r>
            <a:r>
              <a:rPr lang="fr-FR" b="1" dirty="0"/>
              <a:t>)</a:t>
            </a:r>
          </a:p>
        </p:txBody>
      </p:sp>
      <p:pic>
        <p:nvPicPr>
          <p:cNvPr id="89" name="Image 88"/>
          <p:cNvPicPr/>
          <p:nvPr/>
        </p:nvPicPr>
        <p:blipFill>
          <a:blip r:embed="rId2" cstate="print">
            <a:clrChange>
              <a:clrFrom>
                <a:srgbClr val="FEF9FB"/>
              </a:clrFrom>
              <a:clrTo>
                <a:srgbClr val="FEF9FB">
                  <a:alpha val="0"/>
                </a:srgbClr>
              </a:clrTo>
            </a:clrChange>
          </a:blip>
          <a:srcRect/>
          <a:stretch>
            <a:fillRect/>
          </a:stretch>
        </p:blipFill>
        <p:spPr bwMode="auto">
          <a:xfrm>
            <a:off x="1331640" y="2211710"/>
            <a:ext cx="360040" cy="432048"/>
          </a:xfrm>
          <a:prstGeom prst="rect">
            <a:avLst/>
          </a:prstGeom>
          <a:noFill/>
          <a:ln w="9525">
            <a:noFill/>
            <a:miter lim="800000"/>
            <a:headEnd/>
            <a:tailEnd/>
          </a:ln>
        </p:spPr>
      </p:pic>
      <p:pic>
        <p:nvPicPr>
          <p:cNvPr id="90" name="Image 89"/>
          <p:cNvPicPr/>
          <p:nvPr/>
        </p:nvPicPr>
        <p:blipFill>
          <a:blip r:embed="rId3" cstate="print"/>
          <a:srcRect/>
          <a:stretch>
            <a:fillRect/>
          </a:stretch>
        </p:blipFill>
        <p:spPr bwMode="auto">
          <a:xfrm>
            <a:off x="971600" y="2250619"/>
            <a:ext cx="360040" cy="360040"/>
          </a:xfrm>
          <a:prstGeom prst="rect">
            <a:avLst/>
          </a:prstGeom>
          <a:noFill/>
          <a:ln w="9525">
            <a:noFill/>
            <a:miter lim="800000"/>
            <a:headEnd/>
            <a:tailEnd/>
          </a:ln>
        </p:spPr>
      </p:pic>
      <p:sp>
        <p:nvSpPr>
          <p:cNvPr id="91" name="ZoneTexte 90"/>
          <p:cNvSpPr txBox="1"/>
          <p:nvPr/>
        </p:nvSpPr>
        <p:spPr>
          <a:xfrm>
            <a:off x="1763688" y="2178611"/>
            <a:ext cx="2592288"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Maintenant()</a:t>
            </a:r>
          </a:p>
        </p:txBody>
      </p:sp>
      <p:sp>
        <p:nvSpPr>
          <p:cNvPr id="94" name="ZoneTexte 93"/>
          <p:cNvSpPr txBox="1"/>
          <p:nvPr/>
        </p:nvSpPr>
        <p:spPr>
          <a:xfrm>
            <a:off x="4788024" y="2182093"/>
            <a:ext cx="2664296"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err="1"/>
              <a:t>Now</a:t>
            </a:r>
            <a:r>
              <a:rPr lang="fr-FR" b="1" dirty="0"/>
              <a:t>()</a:t>
            </a:r>
          </a:p>
        </p:txBody>
      </p:sp>
      <p:sp>
        <p:nvSpPr>
          <p:cNvPr id="95" name="ZoneTexte 94"/>
          <p:cNvSpPr txBox="1"/>
          <p:nvPr/>
        </p:nvSpPr>
        <p:spPr>
          <a:xfrm>
            <a:off x="1763688" y="3334221"/>
            <a:ext cx="2592288" cy="461665"/>
          </a:xfrm>
          <a:prstGeom prst="rect">
            <a:avLst/>
          </a:prstGeom>
          <a:solidFill>
            <a:schemeClr val="bg1">
              <a:lumMod val="85000"/>
            </a:schemeClr>
          </a:solidFill>
          <a:ln w="38100">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err="1"/>
              <a:t>Year</a:t>
            </a:r>
            <a:r>
              <a:rPr lang="fr-FR" b="1" dirty="0"/>
              <a:t>(</a:t>
            </a:r>
            <a:r>
              <a:rPr lang="fr-FR" b="1" dirty="0" err="1">
                <a:solidFill>
                  <a:srgbClr val="3366CC"/>
                </a:solidFill>
              </a:rPr>
              <a:t>Now</a:t>
            </a:r>
            <a:r>
              <a:rPr lang="fr-FR" b="1" dirty="0">
                <a:solidFill>
                  <a:srgbClr val="3366CC"/>
                </a:solidFill>
              </a:rPr>
              <a:t>()</a:t>
            </a:r>
            <a:r>
              <a:rPr lang="fr-FR" b="1" dirty="0"/>
              <a:t>)</a:t>
            </a:r>
          </a:p>
        </p:txBody>
      </p:sp>
      <p:pic>
        <p:nvPicPr>
          <p:cNvPr id="99" name="Image 98"/>
          <p:cNvPicPr/>
          <p:nvPr/>
        </p:nvPicPr>
        <p:blipFill>
          <a:blip r:embed="rId2" cstate="print">
            <a:clrChange>
              <a:clrFrom>
                <a:srgbClr val="FEF9FB"/>
              </a:clrFrom>
              <a:clrTo>
                <a:srgbClr val="FEF9FB">
                  <a:alpha val="0"/>
                </a:srgbClr>
              </a:clrTo>
            </a:clrChange>
          </a:blip>
          <a:srcRect/>
          <a:stretch>
            <a:fillRect/>
          </a:stretch>
        </p:blipFill>
        <p:spPr bwMode="auto">
          <a:xfrm>
            <a:off x="1331640" y="2863264"/>
            <a:ext cx="360040" cy="432048"/>
          </a:xfrm>
          <a:prstGeom prst="rect">
            <a:avLst/>
          </a:prstGeom>
          <a:noFill/>
          <a:ln w="9525">
            <a:noFill/>
            <a:miter lim="800000"/>
            <a:headEnd/>
            <a:tailEnd/>
          </a:ln>
        </p:spPr>
      </p:pic>
      <p:pic>
        <p:nvPicPr>
          <p:cNvPr id="100" name="Image 99"/>
          <p:cNvPicPr/>
          <p:nvPr/>
        </p:nvPicPr>
        <p:blipFill>
          <a:blip r:embed="rId3" cstate="print"/>
          <a:srcRect/>
          <a:stretch>
            <a:fillRect/>
          </a:stretch>
        </p:blipFill>
        <p:spPr bwMode="auto">
          <a:xfrm>
            <a:off x="971600" y="2902173"/>
            <a:ext cx="360040" cy="360040"/>
          </a:xfrm>
          <a:prstGeom prst="rect">
            <a:avLst/>
          </a:prstGeom>
          <a:noFill/>
          <a:ln w="9525">
            <a:noFill/>
            <a:miter lim="800000"/>
            <a:headEnd/>
            <a:tailEnd/>
          </a:ln>
        </p:spPr>
      </p:pic>
      <p:pic>
        <p:nvPicPr>
          <p:cNvPr id="101" name="Image 100"/>
          <p:cNvPicPr/>
          <p:nvPr/>
        </p:nvPicPr>
        <p:blipFill>
          <a:blip r:embed="rId4" cstate="print"/>
          <a:srcRect/>
          <a:stretch>
            <a:fillRect/>
          </a:stretch>
        </p:blipFill>
        <p:spPr bwMode="auto">
          <a:xfrm>
            <a:off x="1331640" y="1347614"/>
            <a:ext cx="360040" cy="360040"/>
          </a:xfrm>
          <a:prstGeom prst="rect">
            <a:avLst/>
          </a:prstGeom>
          <a:noFill/>
          <a:ln w="9525">
            <a:noFill/>
            <a:miter lim="800000"/>
            <a:headEnd/>
            <a:tailEnd/>
          </a:ln>
        </p:spPr>
      </p:pic>
      <p:pic>
        <p:nvPicPr>
          <p:cNvPr id="102" name="Image 101"/>
          <p:cNvPicPr/>
          <p:nvPr/>
        </p:nvPicPr>
        <p:blipFill>
          <a:blip r:embed="rId4" cstate="print"/>
          <a:srcRect/>
          <a:stretch>
            <a:fillRect/>
          </a:stretch>
        </p:blipFill>
        <p:spPr bwMode="auto">
          <a:xfrm>
            <a:off x="1331640" y="3406229"/>
            <a:ext cx="360040" cy="360040"/>
          </a:xfrm>
          <a:prstGeom prst="rect">
            <a:avLst/>
          </a:prstGeom>
          <a:noFill/>
          <a:ln w="9525">
            <a:noFill/>
            <a:miter lim="800000"/>
            <a:headEnd/>
            <a:tailEnd/>
          </a:ln>
        </p:spPr>
      </p:pic>
      <p:sp>
        <p:nvSpPr>
          <p:cNvPr id="35" name="ZoneTexte 34"/>
          <p:cNvSpPr txBox="1"/>
          <p:nvPr/>
        </p:nvSpPr>
        <p:spPr>
          <a:xfrm>
            <a:off x="3563888" y="1707654"/>
            <a:ext cx="1872208" cy="461665"/>
          </a:xfrm>
          <a:prstGeom prst="rect">
            <a:avLst/>
          </a:prstGeom>
          <a:noFill/>
        </p:spPr>
        <p:txBody>
          <a:bodyPr wrap="square" rtlCol="0">
            <a:spAutoFit/>
          </a:bodyPr>
          <a:lstStyle/>
          <a:p>
            <a:pPr algn="ctr"/>
            <a:fld id="{4F1890D9-27A1-468F-A9A5-43C77EEACAB7}" type="datetime11">
              <a:rPr lang="fr-FR" sz="2400" b="1" smtClean="0"/>
              <a:pPr algn="ctr"/>
              <a:t>17:51:39</a:t>
            </a:fld>
            <a:endParaRPr lang="fr-FR" sz="2400" b="1" dirty="0"/>
          </a:p>
        </p:txBody>
      </p:sp>
      <p:sp>
        <p:nvSpPr>
          <p:cNvPr id="97" name="ZoneTexte 96"/>
          <p:cNvSpPr txBox="1"/>
          <p:nvPr/>
        </p:nvSpPr>
        <p:spPr>
          <a:xfrm>
            <a:off x="1763688" y="4054301"/>
            <a:ext cx="2592288" cy="461665"/>
          </a:xfrm>
          <a:prstGeom prst="rect">
            <a:avLst/>
          </a:prstGeom>
          <a:solidFill>
            <a:schemeClr val="bg1">
              <a:lumMod val="85000"/>
            </a:schemeClr>
          </a:solidFill>
          <a:ln w="28575">
            <a:solidFill>
              <a:srgbClr val="C00000"/>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Minute(</a:t>
            </a:r>
            <a:r>
              <a:rPr lang="fr-FR" b="1" dirty="0">
                <a:solidFill>
                  <a:srgbClr val="3366CC"/>
                </a:solidFill>
              </a:rPr>
              <a:t>Maintenant()</a:t>
            </a:r>
            <a:r>
              <a:rPr lang="fr-FR" b="1" dirty="0"/>
              <a:t>)</a:t>
            </a:r>
          </a:p>
        </p:txBody>
      </p:sp>
      <p:sp>
        <p:nvSpPr>
          <p:cNvPr id="98" name="ZoneTexte 97"/>
          <p:cNvSpPr txBox="1"/>
          <p:nvPr/>
        </p:nvSpPr>
        <p:spPr>
          <a:xfrm>
            <a:off x="1763688" y="4558357"/>
            <a:ext cx="2592288" cy="461665"/>
          </a:xfrm>
          <a:prstGeom prst="rect">
            <a:avLst/>
          </a:prstGeom>
          <a:solidFill>
            <a:schemeClr val="bg1">
              <a:lumMod val="85000"/>
            </a:schemeClr>
          </a:solidFill>
          <a:ln w="28575">
            <a:solidFill>
              <a:srgbClr val="C00000"/>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Minute(</a:t>
            </a:r>
            <a:r>
              <a:rPr lang="fr-FR" b="1" dirty="0" err="1">
                <a:solidFill>
                  <a:srgbClr val="3366CC"/>
                </a:solidFill>
              </a:rPr>
              <a:t>Now</a:t>
            </a:r>
            <a:r>
              <a:rPr lang="fr-FR" b="1" dirty="0">
                <a:solidFill>
                  <a:srgbClr val="3366CC"/>
                </a:solidFill>
              </a:rPr>
              <a:t>()</a:t>
            </a:r>
            <a:r>
              <a:rPr lang="fr-FR" b="1" dirty="0"/>
              <a:t>)</a:t>
            </a:r>
          </a:p>
        </p:txBody>
      </p:sp>
      <p:pic>
        <p:nvPicPr>
          <p:cNvPr id="103" name="Image 102"/>
          <p:cNvPicPr/>
          <p:nvPr/>
        </p:nvPicPr>
        <p:blipFill>
          <a:blip r:embed="rId2" cstate="print">
            <a:clrChange>
              <a:clrFrom>
                <a:srgbClr val="FEF9FB"/>
              </a:clrFrom>
              <a:clrTo>
                <a:srgbClr val="FEF9FB">
                  <a:alpha val="0"/>
                </a:srgbClr>
              </a:clrTo>
            </a:clrChange>
          </a:blip>
          <a:srcRect/>
          <a:stretch>
            <a:fillRect/>
          </a:stretch>
        </p:blipFill>
        <p:spPr bwMode="auto">
          <a:xfrm>
            <a:off x="1331640" y="4087400"/>
            <a:ext cx="360040" cy="432048"/>
          </a:xfrm>
          <a:prstGeom prst="rect">
            <a:avLst/>
          </a:prstGeom>
          <a:noFill/>
          <a:ln w="9525">
            <a:noFill/>
            <a:miter lim="800000"/>
            <a:headEnd/>
            <a:tailEnd/>
          </a:ln>
        </p:spPr>
      </p:pic>
      <p:pic>
        <p:nvPicPr>
          <p:cNvPr id="104" name="Image 103"/>
          <p:cNvPicPr/>
          <p:nvPr/>
        </p:nvPicPr>
        <p:blipFill>
          <a:blip r:embed="rId3" cstate="print"/>
          <a:srcRect/>
          <a:stretch>
            <a:fillRect/>
          </a:stretch>
        </p:blipFill>
        <p:spPr bwMode="auto">
          <a:xfrm>
            <a:off x="971600" y="4126309"/>
            <a:ext cx="360040" cy="360040"/>
          </a:xfrm>
          <a:prstGeom prst="rect">
            <a:avLst/>
          </a:prstGeom>
          <a:noFill/>
          <a:ln w="9525">
            <a:noFill/>
            <a:miter lim="800000"/>
            <a:headEnd/>
            <a:tailEnd/>
          </a:ln>
        </p:spPr>
      </p:pic>
      <p:pic>
        <p:nvPicPr>
          <p:cNvPr id="105" name="Image 104"/>
          <p:cNvPicPr/>
          <p:nvPr/>
        </p:nvPicPr>
        <p:blipFill>
          <a:blip r:embed="rId4" cstate="print"/>
          <a:srcRect/>
          <a:stretch>
            <a:fillRect/>
          </a:stretch>
        </p:blipFill>
        <p:spPr bwMode="auto">
          <a:xfrm>
            <a:off x="1331640" y="4630365"/>
            <a:ext cx="360040" cy="360040"/>
          </a:xfrm>
          <a:prstGeom prst="rect">
            <a:avLst/>
          </a:prstGeom>
          <a:noFill/>
          <a:ln w="9525">
            <a:noFill/>
            <a:miter lim="800000"/>
            <a:headEnd/>
            <a:tailEnd/>
          </a:ln>
        </p:spPr>
      </p:pic>
      <p:sp>
        <p:nvSpPr>
          <p:cNvPr id="106" name="ZoneTexte 105"/>
          <p:cNvSpPr txBox="1"/>
          <p:nvPr/>
        </p:nvSpPr>
        <p:spPr>
          <a:xfrm>
            <a:off x="4860032" y="3507854"/>
            <a:ext cx="2592288" cy="461665"/>
          </a:xfrm>
          <a:prstGeom prst="rect">
            <a:avLst/>
          </a:prstGeom>
          <a:solidFill>
            <a:schemeClr val="bg1">
              <a:lumMod val="85000"/>
            </a:schemeClr>
          </a:solidFill>
          <a:ln w="38100">
            <a:solidFill>
              <a:srgbClr val="008000"/>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Seconde(</a:t>
            </a:r>
            <a:r>
              <a:rPr lang="fr-FR" b="1" dirty="0">
                <a:solidFill>
                  <a:srgbClr val="3366CC"/>
                </a:solidFill>
              </a:rPr>
              <a:t>Maintenant()</a:t>
            </a:r>
            <a:r>
              <a:rPr lang="fr-FR" b="1" dirty="0"/>
              <a:t>)</a:t>
            </a:r>
          </a:p>
        </p:txBody>
      </p:sp>
      <p:sp>
        <p:nvSpPr>
          <p:cNvPr id="107" name="ZoneTexte 106"/>
          <p:cNvSpPr txBox="1"/>
          <p:nvPr/>
        </p:nvSpPr>
        <p:spPr>
          <a:xfrm>
            <a:off x="4860032" y="4054301"/>
            <a:ext cx="2592288" cy="461665"/>
          </a:xfrm>
          <a:prstGeom prst="rect">
            <a:avLst/>
          </a:prstGeom>
          <a:solidFill>
            <a:schemeClr val="bg1">
              <a:lumMod val="85000"/>
            </a:schemeClr>
          </a:solidFill>
          <a:ln w="38100">
            <a:solidFill>
              <a:srgbClr val="008000"/>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Seconde(</a:t>
            </a:r>
            <a:r>
              <a:rPr lang="fr-FR" b="1" dirty="0" err="1">
                <a:solidFill>
                  <a:srgbClr val="3366CC"/>
                </a:solidFill>
              </a:rPr>
              <a:t>Now</a:t>
            </a:r>
            <a:r>
              <a:rPr lang="fr-FR" b="1" dirty="0">
                <a:solidFill>
                  <a:srgbClr val="3366CC"/>
                </a:solidFill>
              </a:rPr>
              <a:t>()</a:t>
            </a:r>
            <a:r>
              <a:rPr lang="fr-FR" b="1" dirty="0"/>
              <a:t>)</a:t>
            </a:r>
          </a:p>
        </p:txBody>
      </p:sp>
      <p:pic>
        <p:nvPicPr>
          <p:cNvPr id="108" name="Image 107"/>
          <p:cNvPicPr/>
          <p:nvPr/>
        </p:nvPicPr>
        <p:blipFill>
          <a:blip r:embed="rId2" cstate="print">
            <a:clrChange>
              <a:clrFrom>
                <a:srgbClr val="FEF9FB"/>
              </a:clrFrom>
              <a:clrTo>
                <a:srgbClr val="FEF9FB">
                  <a:alpha val="0"/>
                </a:srgbClr>
              </a:clrTo>
            </a:clrChange>
          </a:blip>
          <a:srcRect/>
          <a:stretch>
            <a:fillRect/>
          </a:stretch>
        </p:blipFill>
        <p:spPr bwMode="auto">
          <a:xfrm>
            <a:off x="8028384" y="3540953"/>
            <a:ext cx="360040" cy="432048"/>
          </a:xfrm>
          <a:prstGeom prst="rect">
            <a:avLst/>
          </a:prstGeom>
          <a:noFill/>
          <a:ln w="9525">
            <a:noFill/>
            <a:miter lim="800000"/>
            <a:headEnd/>
            <a:tailEnd/>
          </a:ln>
        </p:spPr>
      </p:pic>
      <p:pic>
        <p:nvPicPr>
          <p:cNvPr id="109" name="Image 108"/>
          <p:cNvPicPr/>
          <p:nvPr/>
        </p:nvPicPr>
        <p:blipFill>
          <a:blip r:embed="rId3" cstate="print"/>
          <a:srcRect/>
          <a:stretch>
            <a:fillRect/>
          </a:stretch>
        </p:blipFill>
        <p:spPr bwMode="auto">
          <a:xfrm>
            <a:off x="7668344" y="3579862"/>
            <a:ext cx="360040" cy="360040"/>
          </a:xfrm>
          <a:prstGeom prst="rect">
            <a:avLst/>
          </a:prstGeom>
          <a:noFill/>
          <a:ln w="9525">
            <a:noFill/>
            <a:miter lim="800000"/>
            <a:headEnd/>
            <a:tailEnd/>
          </a:ln>
        </p:spPr>
      </p:pic>
      <p:pic>
        <p:nvPicPr>
          <p:cNvPr id="110" name="Image 109"/>
          <p:cNvPicPr/>
          <p:nvPr/>
        </p:nvPicPr>
        <p:blipFill>
          <a:blip r:embed="rId4" cstate="print"/>
          <a:srcRect/>
          <a:stretch>
            <a:fillRect/>
          </a:stretch>
        </p:blipFill>
        <p:spPr bwMode="auto">
          <a:xfrm>
            <a:off x="7668344" y="4083918"/>
            <a:ext cx="360040" cy="360040"/>
          </a:xfrm>
          <a:prstGeom prst="rect">
            <a:avLst/>
          </a:prstGeom>
          <a:noFill/>
          <a:ln w="9525">
            <a:noFill/>
            <a:miter lim="800000"/>
            <a:headEnd/>
            <a:tailEnd/>
          </a:ln>
        </p:spPr>
      </p:pic>
      <p:sp>
        <p:nvSpPr>
          <p:cNvPr id="39" name="Rectangle 38"/>
          <p:cNvSpPr/>
          <p:nvPr/>
        </p:nvSpPr>
        <p:spPr>
          <a:xfrm>
            <a:off x="4355976" y="2067694"/>
            <a:ext cx="288032" cy="72008"/>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0" name="Rectangle 39"/>
          <p:cNvSpPr/>
          <p:nvPr/>
        </p:nvSpPr>
        <p:spPr>
          <a:xfrm>
            <a:off x="3995936" y="2067694"/>
            <a:ext cx="288032" cy="720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Rectangle 40"/>
          <p:cNvSpPr/>
          <p:nvPr/>
        </p:nvSpPr>
        <p:spPr>
          <a:xfrm>
            <a:off x="4716016" y="2067694"/>
            <a:ext cx="288032" cy="72008"/>
          </a:xfrm>
          <a:prstGeom prst="rect">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94260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7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6"/>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8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9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9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9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98"/>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99"/>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00"/>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01"/>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102"/>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103"/>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104"/>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105"/>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06"/>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107"/>
                                        </p:tgtEl>
                                        <p:attrNameLst>
                                          <p:attrName>style.visibility</p:attrName>
                                        </p:attrNameLst>
                                      </p:cBhvr>
                                      <p:to>
                                        <p:strVal val="visible"/>
                                      </p:to>
                                    </p:set>
                                  </p:childTnLst>
                                </p:cTn>
                              </p:par>
                              <p:par>
                                <p:cTn id="69" presetID="1" presetClass="entr" presetSubtype="0" fill="hold" nodeType="withEffect">
                                  <p:stCondLst>
                                    <p:cond delay="0"/>
                                  </p:stCondLst>
                                  <p:childTnLst>
                                    <p:set>
                                      <p:cBhvr>
                                        <p:cTn id="70" dur="1" fill="hold">
                                          <p:stCondLst>
                                            <p:cond delay="0"/>
                                          </p:stCondLst>
                                        </p:cTn>
                                        <p:tgtEl>
                                          <p:spTgt spid="108"/>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109"/>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1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 grpId="0" animBg="1"/>
      <p:bldP spid="84" grpId="0" animBg="1"/>
      <p:bldP spid="86" grpId="0" animBg="1"/>
      <p:bldP spid="91" grpId="0" animBg="1"/>
      <p:bldP spid="94" grpId="0" animBg="1"/>
      <p:bldP spid="95" grpId="0" animBg="1"/>
      <p:bldP spid="97" grpId="0" animBg="1"/>
      <p:bldP spid="98" grpId="0" animBg="1"/>
      <p:bldP spid="106" grpId="0" animBg="1"/>
      <p:bldP spid="10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oneTexte 14"/>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4</a:t>
            </a:r>
            <a:r>
              <a:rPr lang="fr-FR" dirty="0">
                <a:solidFill>
                  <a:schemeClr val="accent1">
                    <a:lumMod val="60000"/>
                    <a:lumOff val="40000"/>
                  </a:schemeClr>
                </a:solidFill>
                <a:latin typeface="Arial Black" pitchFamily="34" charset="0"/>
              </a:rPr>
              <a:t>b</a:t>
            </a:r>
            <a:r>
              <a:rPr lang="fr-FR" dirty="0">
                <a:solidFill>
                  <a:schemeClr val="tx2"/>
                </a:solidFill>
                <a:latin typeface="Arial Black" pitchFamily="34" charset="0"/>
              </a:rPr>
              <a:t>3a</a:t>
            </a:r>
            <a:endParaRPr lang="fr-FR" sz="2800" dirty="0">
              <a:solidFill>
                <a:schemeClr val="tx2"/>
              </a:solidFill>
              <a:latin typeface="Arial Black" pitchFamily="34" charset="0"/>
            </a:endParaRPr>
          </a:p>
        </p:txBody>
      </p:sp>
      <p:cxnSp>
        <p:nvCxnSpPr>
          <p:cNvPr id="16" name="Connecteur droit 15"/>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1187624" y="339502"/>
            <a:ext cx="6696744" cy="144016"/>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1043608" y="123478"/>
            <a:ext cx="5904656" cy="369332"/>
          </a:xfrm>
          <a:prstGeom prst="rect">
            <a:avLst/>
          </a:prstGeom>
          <a:noFill/>
        </p:spPr>
        <p:txBody>
          <a:bodyPr wrap="square" rtlCol="0">
            <a:spAutoFit/>
          </a:bodyPr>
          <a:lstStyle/>
          <a:p>
            <a:r>
              <a:rPr lang="fr-FR" dirty="0">
                <a:solidFill>
                  <a:schemeClr val="accent1">
                    <a:lumMod val="75000"/>
                  </a:schemeClr>
                </a:solidFill>
                <a:latin typeface="Arial Black" pitchFamily="34" charset="0"/>
              </a:rPr>
              <a:t>Formats dates et heure</a:t>
            </a:r>
          </a:p>
        </p:txBody>
      </p:sp>
      <p:sp>
        <p:nvSpPr>
          <p:cNvPr id="42" name="Rectangle 41"/>
          <p:cNvSpPr/>
          <p:nvPr/>
        </p:nvSpPr>
        <p:spPr>
          <a:xfrm>
            <a:off x="611560" y="699542"/>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3" name="ZoneTexte 42"/>
          <p:cNvSpPr txBox="1"/>
          <p:nvPr/>
        </p:nvSpPr>
        <p:spPr>
          <a:xfrm>
            <a:off x="611560" y="1275606"/>
            <a:ext cx="216024" cy="261610"/>
          </a:xfrm>
          <a:prstGeom prst="rect">
            <a:avLst/>
          </a:prstGeom>
          <a:noFill/>
        </p:spPr>
        <p:txBody>
          <a:bodyPr wrap="square" rtlCol="0">
            <a:spAutoFit/>
          </a:bodyPr>
          <a:lstStyle/>
          <a:p>
            <a:pPr algn="ctr"/>
            <a:r>
              <a:rPr lang="fr-FR" sz="1100" b="1" dirty="0">
                <a:solidFill>
                  <a:schemeClr val="accent1">
                    <a:lumMod val="75000"/>
                  </a:schemeClr>
                </a:solidFill>
              </a:rPr>
              <a:t>j</a:t>
            </a:r>
          </a:p>
        </p:txBody>
      </p:sp>
      <p:sp>
        <p:nvSpPr>
          <p:cNvPr id="44" name="Rectangle 43"/>
          <p:cNvSpPr/>
          <p:nvPr/>
        </p:nvSpPr>
        <p:spPr>
          <a:xfrm>
            <a:off x="899592" y="699542"/>
            <a:ext cx="216024" cy="93610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5" name="ZoneTexte 44"/>
          <p:cNvSpPr txBox="1"/>
          <p:nvPr/>
        </p:nvSpPr>
        <p:spPr>
          <a:xfrm>
            <a:off x="899592" y="1275606"/>
            <a:ext cx="216024" cy="261610"/>
          </a:xfrm>
          <a:prstGeom prst="rect">
            <a:avLst/>
          </a:prstGeom>
          <a:noFill/>
        </p:spPr>
        <p:txBody>
          <a:bodyPr wrap="square" rtlCol="0">
            <a:spAutoFit/>
          </a:bodyPr>
          <a:lstStyle/>
          <a:p>
            <a:pPr algn="ctr"/>
            <a:r>
              <a:rPr lang="fr-FR" sz="1100" b="1" dirty="0">
                <a:solidFill>
                  <a:schemeClr val="accent1">
                    <a:lumMod val="75000"/>
                  </a:schemeClr>
                </a:solidFill>
              </a:rPr>
              <a:t>j</a:t>
            </a:r>
          </a:p>
        </p:txBody>
      </p:sp>
      <p:sp>
        <p:nvSpPr>
          <p:cNvPr id="46" name="ZoneTexte 45"/>
          <p:cNvSpPr txBox="1"/>
          <p:nvPr/>
        </p:nvSpPr>
        <p:spPr>
          <a:xfrm>
            <a:off x="539552" y="771550"/>
            <a:ext cx="288032" cy="461665"/>
          </a:xfrm>
          <a:prstGeom prst="rect">
            <a:avLst/>
          </a:prstGeom>
          <a:noFill/>
        </p:spPr>
        <p:txBody>
          <a:bodyPr wrap="square" rtlCol="0">
            <a:spAutoFit/>
          </a:bodyPr>
          <a:lstStyle/>
          <a:p>
            <a:r>
              <a:rPr lang="fr-FR" sz="2400" b="1" dirty="0"/>
              <a:t>2</a:t>
            </a:r>
          </a:p>
        </p:txBody>
      </p:sp>
      <p:sp>
        <p:nvSpPr>
          <p:cNvPr id="47" name="ZoneTexte 46"/>
          <p:cNvSpPr txBox="1"/>
          <p:nvPr/>
        </p:nvSpPr>
        <p:spPr>
          <a:xfrm>
            <a:off x="827584" y="771550"/>
            <a:ext cx="288032" cy="461665"/>
          </a:xfrm>
          <a:prstGeom prst="rect">
            <a:avLst/>
          </a:prstGeom>
          <a:noFill/>
        </p:spPr>
        <p:txBody>
          <a:bodyPr wrap="square" rtlCol="0">
            <a:spAutoFit/>
          </a:bodyPr>
          <a:lstStyle/>
          <a:p>
            <a:r>
              <a:rPr lang="fr-FR" sz="2400" b="1" dirty="0"/>
              <a:t>9</a:t>
            </a:r>
          </a:p>
        </p:txBody>
      </p:sp>
      <p:sp>
        <p:nvSpPr>
          <p:cNvPr id="48" name="Rectangle 47"/>
          <p:cNvSpPr/>
          <p:nvPr/>
        </p:nvSpPr>
        <p:spPr>
          <a:xfrm>
            <a:off x="1475656" y="699542"/>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9" name="ZoneTexte 48"/>
          <p:cNvSpPr txBox="1"/>
          <p:nvPr/>
        </p:nvSpPr>
        <p:spPr>
          <a:xfrm>
            <a:off x="1475656" y="1275606"/>
            <a:ext cx="216024" cy="261610"/>
          </a:xfrm>
          <a:prstGeom prst="rect">
            <a:avLst/>
          </a:prstGeom>
          <a:noFill/>
        </p:spPr>
        <p:txBody>
          <a:bodyPr wrap="square" rtlCol="0">
            <a:spAutoFit/>
          </a:bodyPr>
          <a:lstStyle/>
          <a:p>
            <a:pPr algn="ctr"/>
            <a:r>
              <a:rPr lang="fr-FR" sz="1100" b="1" dirty="0">
                <a:solidFill>
                  <a:schemeClr val="accent1">
                    <a:lumMod val="75000"/>
                  </a:schemeClr>
                </a:solidFill>
              </a:rPr>
              <a:t>m</a:t>
            </a:r>
          </a:p>
        </p:txBody>
      </p:sp>
      <p:sp>
        <p:nvSpPr>
          <p:cNvPr id="50" name="Rectangle 49"/>
          <p:cNvSpPr/>
          <p:nvPr/>
        </p:nvSpPr>
        <p:spPr>
          <a:xfrm>
            <a:off x="1763688" y="699542"/>
            <a:ext cx="216024" cy="93610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1" name="ZoneTexte 50"/>
          <p:cNvSpPr txBox="1"/>
          <p:nvPr/>
        </p:nvSpPr>
        <p:spPr>
          <a:xfrm>
            <a:off x="1763688" y="1275606"/>
            <a:ext cx="216024" cy="261610"/>
          </a:xfrm>
          <a:prstGeom prst="rect">
            <a:avLst/>
          </a:prstGeom>
          <a:noFill/>
        </p:spPr>
        <p:txBody>
          <a:bodyPr wrap="square" rtlCol="0">
            <a:spAutoFit/>
          </a:bodyPr>
          <a:lstStyle/>
          <a:p>
            <a:pPr algn="ctr"/>
            <a:r>
              <a:rPr lang="fr-FR" sz="1100" b="1" dirty="0">
                <a:solidFill>
                  <a:schemeClr val="accent1">
                    <a:lumMod val="75000"/>
                  </a:schemeClr>
                </a:solidFill>
              </a:rPr>
              <a:t>m</a:t>
            </a:r>
          </a:p>
        </p:txBody>
      </p:sp>
      <p:sp>
        <p:nvSpPr>
          <p:cNvPr id="52" name="ZoneTexte 51"/>
          <p:cNvSpPr txBox="1"/>
          <p:nvPr/>
        </p:nvSpPr>
        <p:spPr>
          <a:xfrm>
            <a:off x="1403648" y="771550"/>
            <a:ext cx="288032" cy="461665"/>
          </a:xfrm>
          <a:prstGeom prst="rect">
            <a:avLst/>
          </a:prstGeom>
          <a:noFill/>
        </p:spPr>
        <p:txBody>
          <a:bodyPr wrap="square" rtlCol="0">
            <a:spAutoFit/>
          </a:bodyPr>
          <a:lstStyle/>
          <a:p>
            <a:r>
              <a:rPr lang="fr-FR" sz="2400" b="1" dirty="0"/>
              <a:t>1</a:t>
            </a:r>
          </a:p>
        </p:txBody>
      </p:sp>
      <p:sp>
        <p:nvSpPr>
          <p:cNvPr id="53" name="ZoneTexte 52"/>
          <p:cNvSpPr txBox="1"/>
          <p:nvPr/>
        </p:nvSpPr>
        <p:spPr>
          <a:xfrm>
            <a:off x="1691680" y="771550"/>
            <a:ext cx="288032" cy="461665"/>
          </a:xfrm>
          <a:prstGeom prst="rect">
            <a:avLst/>
          </a:prstGeom>
          <a:noFill/>
        </p:spPr>
        <p:txBody>
          <a:bodyPr wrap="square" rtlCol="0">
            <a:spAutoFit/>
          </a:bodyPr>
          <a:lstStyle/>
          <a:p>
            <a:r>
              <a:rPr lang="fr-FR" sz="2400" b="1" dirty="0"/>
              <a:t>2</a:t>
            </a:r>
          </a:p>
        </p:txBody>
      </p:sp>
      <p:sp>
        <p:nvSpPr>
          <p:cNvPr id="60" name="Rectangle 59"/>
          <p:cNvSpPr/>
          <p:nvPr/>
        </p:nvSpPr>
        <p:spPr>
          <a:xfrm>
            <a:off x="1187624" y="699542"/>
            <a:ext cx="216024" cy="93610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1" name="ZoneTexte 60"/>
          <p:cNvSpPr txBox="1"/>
          <p:nvPr/>
        </p:nvSpPr>
        <p:spPr>
          <a:xfrm>
            <a:off x="1187624" y="1275606"/>
            <a:ext cx="216024" cy="261610"/>
          </a:xfrm>
          <a:prstGeom prst="rect">
            <a:avLst/>
          </a:prstGeom>
          <a:noFill/>
        </p:spPr>
        <p:txBody>
          <a:bodyPr wrap="square" rtlCol="0">
            <a:spAutoFit/>
          </a:bodyPr>
          <a:lstStyle/>
          <a:p>
            <a:pPr algn="ctr"/>
            <a:r>
              <a:rPr lang="fr-FR" sz="1100" b="1" dirty="0">
                <a:solidFill>
                  <a:schemeClr val="accent1">
                    <a:lumMod val="75000"/>
                  </a:schemeClr>
                </a:solidFill>
              </a:rPr>
              <a:t>/</a:t>
            </a:r>
          </a:p>
        </p:txBody>
      </p:sp>
      <p:sp>
        <p:nvSpPr>
          <p:cNvPr id="68" name="Rectangle 67"/>
          <p:cNvSpPr/>
          <p:nvPr/>
        </p:nvSpPr>
        <p:spPr>
          <a:xfrm>
            <a:off x="2339752" y="699542"/>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9" name="ZoneTexte 68"/>
          <p:cNvSpPr txBox="1"/>
          <p:nvPr/>
        </p:nvSpPr>
        <p:spPr>
          <a:xfrm>
            <a:off x="2339752" y="1275606"/>
            <a:ext cx="216024" cy="261610"/>
          </a:xfrm>
          <a:prstGeom prst="rect">
            <a:avLst/>
          </a:prstGeom>
          <a:noFill/>
        </p:spPr>
        <p:txBody>
          <a:bodyPr wrap="square" rtlCol="0">
            <a:spAutoFit/>
          </a:bodyPr>
          <a:lstStyle/>
          <a:p>
            <a:pPr algn="ctr"/>
            <a:r>
              <a:rPr lang="fr-FR" sz="1100" b="1" dirty="0">
                <a:solidFill>
                  <a:schemeClr val="accent1">
                    <a:lumMod val="75000"/>
                  </a:schemeClr>
                </a:solidFill>
              </a:rPr>
              <a:t>a</a:t>
            </a:r>
          </a:p>
        </p:txBody>
      </p:sp>
      <p:sp>
        <p:nvSpPr>
          <p:cNvPr id="70" name="Rectangle 69"/>
          <p:cNvSpPr/>
          <p:nvPr/>
        </p:nvSpPr>
        <p:spPr>
          <a:xfrm>
            <a:off x="2627784" y="699542"/>
            <a:ext cx="216024" cy="93610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1" name="ZoneTexte 70"/>
          <p:cNvSpPr txBox="1"/>
          <p:nvPr/>
        </p:nvSpPr>
        <p:spPr>
          <a:xfrm>
            <a:off x="2627784" y="1275606"/>
            <a:ext cx="216024" cy="261610"/>
          </a:xfrm>
          <a:prstGeom prst="rect">
            <a:avLst/>
          </a:prstGeom>
          <a:noFill/>
        </p:spPr>
        <p:txBody>
          <a:bodyPr wrap="square" rtlCol="0">
            <a:spAutoFit/>
          </a:bodyPr>
          <a:lstStyle/>
          <a:p>
            <a:pPr algn="ctr"/>
            <a:r>
              <a:rPr lang="fr-FR" sz="1100" b="1" dirty="0">
                <a:solidFill>
                  <a:schemeClr val="accent1">
                    <a:lumMod val="75000"/>
                  </a:schemeClr>
                </a:solidFill>
              </a:rPr>
              <a:t>a</a:t>
            </a:r>
          </a:p>
        </p:txBody>
      </p:sp>
      <p:sp>
        <p:nvSpPr>
          <p:cNvPr id="72" name="ZoneTexte 71"/>
          <p:cNvSpPr txBox="1"/>
          <p:nvPr/>
        </p:nvSpPr>
        <p:spPr>
          <a:xfrm>
            <a:off x="2267744" y="771550"/>
            <a:ext cx="288032" cy="461665"/>
          </a:xfrm>
          <a:prstGeom prst="rect">
            <a:avLst/>
          </a:prstGeom>
          <a:noFill/>
        </p:spPr>
        <p:txBody>
          <a:bodyPr wrap="square" rtlCol="0">
            <a:spAutoFit/>
          </a:bodyPr>
          <a:lstStyle/>
          <a:p>
            <a:r>
              <a:rPr lang="fr-FR" sz="2400" b="1" dirty="0"/>
              <a:t>1</a:t>
            </a:r>
          </a:p>
        </p:txBody>
      </p:sp>
      <p:sp>
        <p:nvSpPr>
          <p:cNvPr id="73" name="ZoneTexte 72"/>
          <p:cNvSpPr txBox="1"/>
          <p:nvPr/>
        </p:nvSpPr>
        <p:spPr>
          <a:xfrm>
            <a:off x="2555776" y="771550"/>
            <a:ext cx="288032" cy="461665"/>
          </a:xfrm>
          <a:prstGeom prst="rect">
            <a:avLst/>
          </a:prstGeom>
          <a:noFill/>
        </p:spPr>
        <p:txBody>
          <a:bodyPr wrap="square" rtlCol="0">
            <a:spAutoFit/>
          </a:bodyPr>
          <a:lstStyle/>
          <a:p>
            <a:r>
              <a:rPr lang="fr-FR" sz="2400" b="1" dirty="0"/>
              <a:t>9</a:t>
            </a:r>
          </a:p>
        </p:txBody>
      </p:sp>
      <p:sp>
        <p:nvSpPr>
          <p:cNvPr id="74" name="Rectangle 73"/>
          <p:cNvSpPr/>
          <p:nvPr/>
        </p:nvSpPr>
        <p:spPr>
          <a:xfrm>
            <a:off x="2051720" y="699542"/>
            <a:ext cx="216024" cy="93610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5" name="ZoneTexte 74"/>
          <p:cNvSpPr txBox="1"/>
          <p:nvPr/>
        </p:nvSpPr>
        <p:spPr>
          <a:xfrm>
            <a:off x="2051720" y="1275606"/>
            <a:ext cx="216024" cy="261610"/>
          </a:xfrm>
          <a:prstGeom prst="rect">
            <a:avLst/>
          </a:prstGeom>
          <a:noFill/>
        </p:spPr>
        <p:txBody>
          <a:bodyPr wrap="square" rtlCol="0">
            <a:spAutoFit/>
          </a:bodyPr>
          <a:lstStyle/>
          <a:p>
            <a:pPr algn="ctr"/>
            <a:r>
              <a:rPr lang="fr-FR" sz="1100" b="1" dirty="0">
                <a:solidFill>
                  <a:schemeClr val="accent1">
                    <a:lumMod val="75000"/>
                  </a:schemeClr>
                </a:solidFill>
              </a:rPr>
              <a:t>/</a:t>
            </a:r>
          </a:p>
        </p:txBody>
      </p:sp>
      <p:sp>
        <p:nvSpPr>
          <p:cNvPr id="76" name="Rectangle 75"/>
          <p:cNvSpPr/>
          <p:nvPr/>
        </p:nvSpPr>
        <p:spPr>
          <a:xfrm>
            <a:off x="2915816" y="699542"/>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7" name="ZoneTexte 76"/>
          <p:cNvSpPr txBox="1"/>
          <p:nvPr/>
        </p:nvSpPr>
        <p:spPr>
          <a:xfrm>
            <a:off x="2915816" y="1275606"/>
            <a:ext cx="216024" cy="261610"/>
          </a:xfrm>
          <a:prstGeom prst="rect">
            <a:avLst/>
          </a:prstGeom>
          <a:noFill/>
        </p:spPr>
        <p:txBody>
          <a:bodyPr wrap="square" rtlCol="0">
            <a:spAutoFit/>
          </a:bodyPr>
          <a:lstStyle/>
          <a:p>
            <a:pPr algn="ctr"/>
            <a:r>
              <a:rPr lang="fr-FR" sz="1100" b="1" dirty="0">
                <a:solidFill>
                  <a:schemeClr val="accent1">
                    <a:lumMod val="75000"/>
                  </a:schemeClr>
                </a:solidFill>
              </a:rPr>
              <a:t>a</a:t>
            </a:r>
          </a:p>
        </p:txBody>
      </p:sp>
      <p:sp>
        <p:nvSpPr>
          <p:cNvPr id="78" name="Rectangle 77"/>
          <p:cNvSpPr/>
          <p:nvPr/>
        </p:nvSpPr>
        <p:spPr>
          <a:xfrm>
            <a:off x="3203848" y="699542"/>
            <a:ext cx="216024" cy="93610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3" name="ZoneTexte 82"/>
          <p:cNvSpPr txBox="1"/>
          <p:nvPr/>
        </p:nvSpPr>
        <p:spPr>
          <a:xfrm>
            <a:off x="3203848" y="1275606"/>
            <a:ext cx="216024" cy="261610"/>
          </a:xfrm>
          <a:prstGeom prst="rect">
            <a:avLst/>
          </a:prstGeom>
          <a:noFill/>
        </p:spPr>
        <p:txBody>
          <a:bodyPr wrap="square" rtlCol="0">
            <a:spAutoFit/>
          </a:bodyPr>
          <a:lstStyle/>
          <a:p>
            <a:pPr algn="ctr"/>
            <a:r>
              <a:rPr lang="fr-FR" sz="1100" b="1" dirty="0">
                <a:solidFill>
                  <a:schemeClr val="accent1">
                    <a:lumMod val="75000"/>
                  </a:schemeClr>
                </a:solidFill>
              </a:rPr>
              <a:t>a</a:t>
            </a:r>
          </a:p>
        </p:txBody>
      </p:sp>
      <p:sp>
        <p:nvSpPr>
          <p:cNvPr id="85" name="ZoneTexte 84"/>
          <p:cNvSpPr txBox="1"/>
          <p:nvPr/>
        </p:nvSpPr>
        <p:spPr>
          <a:xfrm>
            <a:off x="3131840" y="771550"/>
            <a:ext cx="288032" cy="461665"/>
          </a:xfrm>
          <a:prstGeom prst="rect">
            <a:avLst/>
          </a:prstGeom>
          <a:noFill/>
        </p:spPr>
        <p:txBody>
          <a:bodyPr wrap="square" rtlCol="0">
            <a:spAutoFit/>
          </a:bodyPr>
          <a:lstStyle/>
          <a:p>
            <a:r>
              <a:rPr lang="fr-FR" sz="2400" b="1" dirty="0"/>
              <a:t>7</a:t>
            </a:r>
          </a:p>
        </p:txBody>
      </p:sp>
      <p:sp>
        <p:nvSpPr>
          <p:cNvPr id="87" name="ZoneTexte 86"/>
          <p:cNvSpPr txBox="1"/>
          <p:nvPr/>
        </p:nvSpPr>
        <p:spPr>
          <a:xfrm>
            <a:off x="2843808" y="771550"/>
            <a:ext cx="288032" cy="461665"/>
          </a:xfrm>
          <a:prstGeom prst="rect">
            <a:avLst/>
          </a:prstGeom>
          <a:noFill/>
        </p:spPr>
        <p:txBody>
          <a:bodyPr wrap="square" rtlCol="0">
            <a:spAutoFit/>
          </a:bodyPr>
          <a:lstStyle/>
          <a:p>
            <a:r>
              <a:rPr lang="fr-FR" sz="2400" b="1" dirty="0"/>
              <a:t>6</a:t>
            </a:r>
          </a:p>
        </p:txBody>
      </p:sp>
      <p:sp>
        <p:nvSpPr>
          <p:cNvPr id="88" name="ZoneTexte 87"/>
          <p:cNvSpPr txBox="1"/>
          <p:nvPr/>
        </p:nvSpPr>
        <p:spPr>
          <a:xfrm>
            <a:off x="1115616" y="771550"/>
            <a:ext cx="288032" cy="461665"/>
          </a:xfrm>
          <a:prstGeom prst="rect">
            <a:avLst/>
          </a:prstGeom>
          <a:noFill/>
        </p:spPr>
        <p:txBody>
          <a:bodyPr wrap="square" rtlCol="0">
            <a:spAutoFit/>
          </a:bodyPr>
          <a:lstStyle/>
          <a:p>
            <a:r>
              <a:rPr lang="fr-FR" sz="2400" b="1" dirty="0"/>
              <a:t>/</a:t>
            </a:r>
          </a:p>
        </p:txBody>
      </p:sp>
      <p:sp>
        <p:nvSpPr>
          <p:cNvPr id="92" name="ZoneTexte 91"/>
          <p:cNvSpPr txBox="1"/>
          <p:nvPr/>
        </p:nvSpPr>
        <p:spPr>
          <a:xfrm>
            <a:off x="1979712" y="771550"/>
            <a:ext cx="288032" cy="461665"/>
          </a:xfrm>
          <a:prstGeom prst="rect">
            <a:avLst/>
          </a:prstGeom>
          <a:noFill/>
        </p:spPr>
        <p:txBody>
          <a:bodyPr wrap="square" rtlCol="0">
            <a:spAutoFit/>
          </a:bodyPr>
          <a:lstStyle/>
          <a:p>
            <a:r>
              <a:rPr lang="fr-FR" sz="2400" b="1" dirty="0"/>
              <a:t>/</a:t>
            </a:r>
          </a:p>
        </p:txBody>
      </p:sp>
      <p:sp>
        <p:nvSpPr>
          <p:cNvPr id="143" name="ZoneTexte 142"/>
          <p:cNvSpPr txBox="1"/>
          <p:nvPr/>
        </p:nvSpPr>
        <p:spPr>
          <a:xfrm>
            <a:off x="4139952" y="627534"/>
            <a:ext cx="720080" cy="461665"/>
          </a:xfrm>
          <a:prstGeom prst="rect">
            <a:avLst/>
          </a:prstGeom>
          <a:noFill/>
        </p:spPr>
        <p:txBody>
          <a:bodyPr wrap="square" rtlCol="0">
            <a:spAutoFit/>
          </a:bodyPr>
          <a:lstStyle/>
          <a:p>
            <a:r>
              <a:rPr lang="fr-FR" sz="2400" b="1" dirty="0"/>
              <a:t>[2]9</a:t>
            </a:r>
          </a:p>
        </p:txBody>
      </p:sp>
      <p:sp>
        <p:nvSpPr>
          <p:cNvPr id="146" name="ZoneTexte 145"/>
          <p:cNvSpPr txBox="1"/>
          <p:nvPr/>
        </p:nvSpPr>
        <p:spPr>
          <a:xfrm>
            <a:off x="4139952" y="1275606"/>
            <a:ext cx="720080" cy="461665"/>
          </a:xfrm>
          <a:prstGeom prst="rect">
            <a:avLst/>
          </a:prstGeom>
          <a:noFill/>
        </p:spPr>
        <p:txBody>
          <a:bodyPr wrap="square" rtlCol="0">
            <a:spAutoFit/>
          </a:bodyPr>
          <a:lstStyle/>
          <a:p>
            <a:r>
              <a:rPr lang="fr-FR" sz="2400" b="1" dirty="0" err="1"/>
              <a:t>ven</a:t>
            </a:r>
            <a:endParaRPr lang="fr-FR" sz="2400" b="1" dirty="0"/>
          </a:p>
        </p:txBody>
      </p:sp>
      <p:sp>
        <p:nvSpPr>
          <p:cNvPr id="149" name="ZoneTexte 148"/>
          <p:cNvSpPr txBox="1"/>
          <p:nvPr/>
        </p:nvSpPr>
        <p:spPr>
          <a:xfrm>
            <a:off x="3923928" y="721028"/>
            <a:ext cx="216024" cy="338554"/>
          </a:xfrm>
          <a:prstGeom prst="rect">
            <a:avLst/>
          </a:prstGeom>
          <a:noFill/>
        </p:spPr>
        <p:txBody>
          <a:bodyPr wrap="square" rtlCol="0">
            <a:spAutoFit/>
          </a:bodyPr>
          <a:lstStyle/>
          <a:p>
            <a:pPr algn="r"/>
            <a:r>
              <a:rPr lang="fr-FR" sz="1600" b="1" dirty="0">
                <a:solidFill>
                  <a:schemeClr val="accent1">
                    <a:lumMod val="75000"/>
                  </a:schemeClr>
                </a:solidFill>
              </a:rPr>
              <a:t>j</a:t>
            </a:r>
          </a:p>
        </p:txBody>
      </p:sp>
      <p:sp>
        <p:nvSpPr>
          <p:cNvPr id="154" name="ZoneTexte 153"/>
          <p:cNvSpPr txBox="1"/>
          <p:nvPr/>
        </p:nvSpPr>
        <p:spPr>
          <a:xfrm>
            <a:off x="3851920" y="1081068"/>
            <a:ext cx="288032" cy="338554"/>
          </a:xfrm>
          <a:prstGeom prst="rect">
            <a:avLst/>
          </a:prstGeom>
          <a:noFill/>
        </p:spPr>
        <p:txBody>
          <a:bodyPr wrap="square" rtlCol="0">
            <a:spAutoFit/>
          </a:bodyPr>
          <a:lstStyle/>
          <a:p>
            <a:pPr algn="r"/>
            <a:r>
              <a:rPr lang="fr-FR" sz="1600" b="1" dirty="0" err="1">
                <a:solidFill>
                  <a:schemeClr val="accent1">
                    <a:lumMod val="75000"/>
                  </a:schemeClr>
                </a:solidFill>
              </a:rPr>
              <a:t>jj</a:t>
            </a:r>
            <a:endParaRPr lang="fr-FR" sz="1600" b="1" dirty="0">
              <a:solidFill>
                <a:schemeClr val="accent1">
                  <a:lumMod val="75000"/>
                </a:schemeClr>
              </a:solidFill>
            </a:endParaRPr>
          </a:p>
        </p:txBody>
      </p:sp>
      <p:sp>
        <p:nvSpPr>
          <p:cNvPr id="155" name="ZoneTexte 154"/>
          <p:cNvSpPr txBox="1"/>
          <p:nvPr/>
        </p:nvSpPr>
        <p:spPr>
          <a:xfrm>
            <a:off x="3707904" y="1347614"/>
            <a:ext cx="432048" cy="338554"/>
          </a:xfrm>
          <a:prstGeom prst="rect">
            <a:avLst/>
          </a:prstGeom>
          <a:noFill/>
        </p:spPr>
        <p:txBody>
          <a:bodyPr wrap="square" rtlCol="0">
            <a:spAutoFit/>
          </a:bodyPr>
          <a:lstStyle/>
          <a:p>
            <a:pPr algn="r"/>
            <a:r>
              <a:rPr lang="fr-FR" sz="1600" b="1" dirty="0" err="1">
                <a:solidFill>
                  <a:schemeClr val="accent1">
                    <a:lumMod val="75000"/>
                  </a:schemeClr>
                </a:solidFill>
              </a:rPr>
              <a:t>jjj</a:t>
            </a:r>
            <a:endParaRPr lang="fr-FR" sz="1600" b="1" dirty="0">
              <a:solidFill>
                <a:schemeClr val="accent1">
                  <a:lumMod val="75000"/>
                </a:schemeClr>
              </a:solidFill>
            </a:endParaRPr>
          </a:p>
        </p:txBody>
      </p:sp>
      <p:sp>
        <p:nvSpPr>
          <p:cNvPr id="156" name="ZoneTexte 155"/>
          <p:cNvSpPr txBox="1"/>
          <p:nvPr/>
        </p:nvSpPr>
        <p:spPr>
          <a:xfrm>
            <a:off x="4139952" y="987574"/>
            <a:ext cx="576064" cy="461665"/>
          </a:xfrm>
          <a:prstGeom prst="rect">
            <a:avLst/>
          </a:prstGeom>
          <a:noFill/>
        </p:spPr>
        <p:txBody>
          <a:bodyPr wrap="square" rtlCol="0">
            <a:spAutoFit/>
          </a:bodyPr>
          <a:lstStyle/>
          <a:p>
            <a:r>
              <a:rPr lang="fr-FR" sz="2400" b="1" dirty="0"/>
              <a:t>29</a:t>
            </a:r>
          </a:p>
        </p:txBody>
      </p:sp>
      <p:sp>
        <p:nvSpPr>
          <p:cNvPr id="157" name="ZoneTexte 156"/>
          <p:cNvSpPr txBox="1"/>
          <p:nvPr/>
        </p:nvSpPr>
        <p:spPr>
          <a:xfrm>
            <a:off x="3707904" y="1707654"/>
            <a:ext cx="432048" cy="338554"/>
          </a:xfrm>
          <a:prstGeom prst="rect">
            <a:avLst/>
          </a:prstGeom>
          <a:noFill/>
        </p:spPr>
        <p:txBody>
          <a:bodyPr wrap="square" rtlCol="0">
            <a:spAutoFit/>
          </a:bodyPr>
          <a:lstStyle/>
          <a:p>
            <a:pPr algn="r"/>
            <a:r>
              <a:rPr lang="fr-FR" sz="1600" b="1" dirty="0" err="1">
                <a:solidFill>
                  <a:schemeClr val="accent1">
                    <a:lumMod val="75000"/>
                  </a:schemeClr>
                </a:solidFill>
              </a:rPr>
              <a:t>jjjj</a:t>
            </a:r>
            <a:endParaRPr lang="fr-FR" sz="1600" b="1" dirty="0">
              <a:solidFill>
                <a:schemeClr val="accent1">
                  <a:lumMod val="75000"/>
                </a:schemeClr>
              </a:solidFill>
            </a:endParaRPr>
          </a:p>
        </p:txBody>
      </p:sp>
      <p:sp>
        <p:nvSpPr>
          <p:cNvPr id="158" name="ZoneTexte 157"/>
          <p:cNvSpPr txBox="1"/>
          <p:nvPr/>
        </p:nvSpPr>
        <p:spPr>
          <a:xfrm>
            <a:off x="4139952" y="1635646"/>
            <a:ext cx="1800200" cy="461665"/>
          </a:xfrm>
          <a:prstGeom prst="rect">
            <a:avLst/>
          </a:prstGeom>
          <a:noFill/>
        </p:spPr>
        <p:txBody>
          <a:bodyPr wrap="square" rtlCol="0">
            <a:spAutoFit/>
          </a:bodyPr>
          <a:lstStyle/>
          <a:p>
            <a:r>
              <a:rPr lang="fr-FR" sz="2400" b="1" dirty="0"/>
              <a:t>vendredi</a:t>
            </a:r>
          </a:p>
        </p:txBody>
      </p:sp>
      <p:sp>
        <p:nvSpPr>
          <p:cNvPr id="159" name="ZoneTexte 158"/>
          <p:cNvSpPr txBox="1"/>
          <p:nvPr/>
        </p:nvSpPr>
        <p:spPr>
          <a:xfrm>
            <a:off x="3563888" y="2067694"/>
            <a:ext cx="576064" cy="338554"/>
          </a:xfrm>
          <a:prstGeom prst="rect">
            <a:avLst/>
          </a:prstGeom>
          <a:noFill/>
        </p:spPr>
        <p:txBody>
          <a:bodyPr wrap="square" rtlCol="0">
            <a:spAutoFit/>
          </a:bodyPr>
          <a:lstStyle/>
          <a:p>
            <a:pPr algn="r"/>
            <a:r>
              <a:rPr lang="fr-FR" sz="1600" b="1" dirty="0" err="1">
                <a:solidFill>
                  <a:schemeClr val="accent1">
                    <a:lumMod val="75000"/>
                  </a:schemeClr>
                </a:solidFill>
              </a:rPr>
              <a:t>jjj</a:t>
            </a:r>
            <a:r>
              <a:rPr lang="fr-FR" sz="1600" b="1" dirty="0">
                <a:solidFill>
                  <a:schemeClr val="accent1">
                    <a:lumMod val="75000"/>
                  </a:schemeClr>
                </a:solidFill>
              </a:rPr>
              <a:t> </a:t>
            </a:r>
            <a:r>
              <a:rPr lang="fr-FR" sz="1600" b="1" dirty="0" err="1">
                <a:solidFill>
                  <a:schemeClr val="accent1">
                    <a:lumMod val="75000"/>
                  </a:schemeClr>
                </a:solidFill>
              </a:rPr>
              <a:t>jj</a:t>
            </a:r>
            <a:r>
              <a:rPr lang="fr-FR" sz="1600" b="1" dirty="0">
                <a:solidFill>
                  <a:schemeClr val="accent1">
                    <a:lumMod val="75000"/>
                  </a:schemeClr>
                </a:solidFill>
              </a:rPr>
              <a:t> </a:t>
            </a:r>
          </a:p>
        </p:txBody>
      </p:sp>
      <p:sp>
        <p:nvSpPr>
          <p:cNvPr id="160" name="ZoneTexte 159"/>
          <p:cNvSpPr txBox="1"/>
          <p:nvPr/>
        </p:nvSpPr>
        <p:spPr>
          <a:xfrm>
            <a:off x="4139952" y="1966069"/>
            <a:ext cx="1800200" cy="461665"/>
          </a:xfrm>
          <a:prstGeom prst="rect">
            <a:avLst/>
          </a:prstGeom>
          <a:noFill/>
        </p:spPr>
        <p:txBody>
          <a:bodyPr wrap="square" rtlCol="0">
            <a:spAutoFit/>
          </a:bodyPr>
          <a:lstStyle/>
          <a:p>
            <a:r>
              <a:rPr lang="fr-FR" sz="2400" b="1" dirty="0" err="1"/>
              <a:t>ven</a:t>
            </a:r>
            <a:r>
              <a:rPr lang="fr-FR" sz="2400" b="1" dirty="0"/>
              <a:t> 29</a:t>
            </a:r>
          </a:p>
        </p:txBody>
      </p:sp>
      <p:sp>
        <p:nvSpPr>
          <p:cNvPr id="161" name="ZoneTexte 160"/>
          <p:cNvSpPr txBox="1"/>
          <p:nvPr/>
        </p:nvSpPr>
        <p:spPr>
          <a:xfrm>
            <a:off x="5796136" y="699542"/>
            <a:ext cx="360040" cy="338554"/>
          </a:xfrm>
          <a:prstGeom prst="rect">
            <a:avLst/>
          </a:prstGeom>
          <a:noFill/>
        </p:spPr>
        <p:txBody>
          <a:bodyPr wrap="square" rtlCol="0">
            <a:spAutoFit/>
          </a:bodyPr>
          <a:lstStyle/>
          <a:p>
            <a:pPr algn="r"/>
            <a:r>
              <a:rPr lang="fr-FR" sz="1600" b="1" dirty="0">
                <a:solidFill>
                  <a:schemeClr val="accent1">
                    <a:lumMod val="75000"/>
                  </a:schemeClr>
                </a:solidFill>
              </a:rPr>
              <a:t>m</a:t>
            </a:r>
          </a:p>
        </p:txBody>
      </p:sp>
      <p:sp>
        <p:nvSpPr>
          <p:cNvPr id="162" name="ZoneTexte 161"/>
          <p:cNvSpPr txBox="1"/>
          <p:nvPr/>
        </p:nvSpPr>
        <p:spPr>
          <a:xfrm>
            <a:off x="6156176" y="555526"/>
            <a:ext cx="720080" cy="461665"/>
          </a:xfrm>
          <a:prstGeom prst="rect">
            <a:avLst/>
          </a:prstGeom>
          <a:noFill/>
        </p:spPr>
        <p:txBody>
          <a:bodyPr wrap="square" rtlCol="0">
            <a:spAutoFit/>
          </a:bodyPr>
          <a:lstStyle/>
          <a:p>
            <a:r>
              <a:rPr lang="fr-FR" sz="2400" b="1" dirty="0"/>
              <a:t>[1]2</a:t>
            </a:r>
          </a:p>
        </p:txBody>
      </p:sp>
      <p:sp>
        <p:nvSpPr>
          <p:cNvPr id="163" name="ZoneTexte 162"/>
          <p:cNvSpPr txBox="1"/>
          <p:nvPr/>
        </p:nvSpPr>
        <p:spPr>
          <a:xfrm>
            <a:off x="5580112" y="987574"/>
            <a:ext cx="576064" cy="338554"/>
          </a:xfrm>
          <a:prstGeom prst="rect">
            <a:avLst/>
          </a:prstGeom>
          <a:noFill/>
        </p:spPr>
        <p:txBody>
          <a:bodyPr wrap="square" rtlCol="0">
            <a:spAutoFit/>
          </a:bodyPr>
          <a:lstStyle/>
          <a:p>
            <a:pPr algn="r"/>
            <a:r>
              <a:rPr lang="fr-FR" sz="1600" b="1" dirty="0">
                <a:solidFill>
                  <a:schemeClr val="accent1">
                    <a:lumMod val="75000"/>
                  </a:schemeClr>
                </a:solidFill>
              </a:rPr>
              <a:t>mm</a:t>
            </a:r>
          </a:p>
        </p:txBody>
      </p:sp>
      <p:sp>
        <p:nvSpPr>
          <p:cNvPr id="164" name="ZoneTexte 163"/>
          <p:cNvSpPr txBox="1"/>
          <p:nvPr/>
        </p:nvSpPr>
        <p:spPr>
          <a:xfrm>
            <a:off x="6156176" y="915566"/>
            <a:ext cx="720080" cy="461665"/>
          </a:xfrm>
          <a:prstGeom prst="rect">
            <a:avLst/>
          </a:prstGeom>
          <a:noFill/>
        </p:spPr>
        <p:txBody>
          <a:bodyPr wrap="square" rtlCol="0">
            <a:spAutoFit/>
          </a:bodyPr>
          <a:lstStyle/>
          <a:p>
            <a:r>
              <a:rPr lang="fr-FR" sz="2400" b="1" dirty="0"/>
              <a:t>12</a:t>
            </a:r>
          </a:p>
        </p:txBody>
      </p:sp>
      <p:sp>
        <p:nvSpPr>
          <p:cNvPr id="165" name="ZoneTexte 164"/>
          <p:cNvSpPr txBox="1"/>
          <p:nvPr/>
        </p:nvSpPr>
        <p:spPr>
          <a:xfrm>
            <a:off x="5364088" y="1347614"/>
            <a:ext cx="792088" cy="338554"/>
          </a:xfrm>
          <a:prstGeom prst="rect">
            <a:avLst/>
          </a:prstGeom>
          <a:noFill/>
        </p:spPr>
        <p:txBody>
          <a:bodyPr wrap="square" rtlCol="0">
            <a:spAutoFit/>
          </a:bodyPr>
          <a:lstStyle/>
          <a:p>
            <a:pPr algn="r"/>
            <a:r>
              <a:rPr lang="fr-FR" sz="1600" b="1" dirty="0" err="1">
                <a:solidFill>
                  <a:schemeClr val="accent1">
                    <a:lumMod val="75000"/>
                  </a:schemeClr>
                </a:solidFill>
              </a:rPr>
              <a:t>mmm</a:t>
            </a:r>
            <a:endParaRPr lang="fr-FR" sz="1600" b="1" dirty="0">
              <a:solidFill>
                <a:schemeClr val="accent1">
                  <a:lumMod val="75000"/>
                </a:schemeClr>
              </a:solidFill>
            </a:endParaRPr>
          </a:p>
        </p:txBody>
      </p:sp>
      <p:sp>
        <p:nvSpPr>
          <p:cNvPr id="166" name="ZoneTexte 165"/>
          <p:cNvSpPr txBox="1"/>
          <p:nvPr/>
        </p:nvSpPr>
        <p:spPr>
          <a:xfrm>
            <a:off x="6156176" y="1275606"/>
            <a:ext cx="720080" cy="461665"/>
          </a:xfrm>
          <a:prstGeom prst="rect">
            <a:avLst/>
          </a:prstGeom>
          <a:noFill/>
        </p:spPr>
        <p:txBody>
          <a:bodyPr wrap="square" rtlCol="0">
            <a:spAutoFit/>
          </a:bodyPr>
          <a:lstStyle/>
          <a:p>
            <a:r>
              <a:rPr lang="fr-FR" sz="2400" b="1" dirty="0" err="1"/>
              <a:t>déc</a:t>
            </a:r>
            <a:endParaRPr lang="fr-FR" sz="2400" b="1" dirty="0"/>
          </a:p>
        </p:txBody>
      </p:sp>
      <p:sp>
        <p:nvSpPr>
          <p:cNvPr id="167" name="ZoneTexte 166"/>
          <p:cNvSpPr txBox="1"/>
          <p:nvPr/>
        </p:nvSpPr>
        <p:spPr>
          <a:xfrm>
            <a:off x="5364088" y="1707654"/>
            <a:ext cx="864096" cy="338554"/>
          </a:xfrm>
          <a:prstGeom prst="rect">
            <a:avLst/>
          </a:prstGeom>
          <a:noFill/>
        </p:spPr>
        <p:txBody>
          <a:bodyPr wrap="square" rtlCol="0">
            <a:spAutoFit/>
          </a:bodyPr>
          <a:lstStyle/>
          <a:p>
            <a:pPr algn="r"/>
            <a:r>
              <a:rPr lang="fr-FR" sz="1600" b="1" dirty="0" err="1">
                <a:solidFill>
                  <a:schemeClr val="accent1">
                    <a:lumMod val="75000"/>
                  </a:schemeClr>
                </a:solidFill>
              </a:rPr>
              <a:t>mmmm</a:t>
            </a:r>
            <a:endParaRPr lang="fr-FR" sz="1600" b="1" dirty="0">
              <a:solidFill>
                <a:schemeClr val="accent1">
                  <a:lumMod val="75000"/>
                </a:schemeClr>
              </a:solidFill>
            </a:endParaRPr>
          </a:p>
        </p:txBody>
      </p:sp>
      <p:sp>
        <p:nvSpPr>
          <p:cNvPr id="168" name="ZoneTexte 167"/>
          <p:cNvSpPr txBox="1"/>
          <p:nvPr/>
        </p:nvSpPr>
        <p:spPr>
          <a:xfrm>
            <a:off x="6156176" y="1635646"/>
            <a:ext cx="1584176" cy="461665"/>
          </a:xfrm>
          <a:prstGeom prst="rect">
            <a:avLst/>
          </a:prstGeom>
          <a:noFill/>
        </p:spPr>
        <p:txBody>
          <a:bodyPr wrap="square" rtlCol="0">
            <a:spAutoFit/>
          </a:bodyPr>
          <a:lstStyle/>
          <a:p>
            <a:r>
              <a:rPr lang="fr-FR" sz="2400" b="1" dirty="0"/>
              <a:t>décembre</a:t>
            </a:r>
          </a:p>
        </p:txBody>
      </p:sp>
      <p:sp>
        <p:nvSpPr>
          <p:cNvPr id="54" name="Rectangle 53"/>
          <p:cNvSpPr/>
          <p:nvPr/>
        </p:nvSpPr>
        <p:spPr>
          <a:xfrm>
            <a:off x="899592" y="3147814"/>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5" name="ZoneTexte 54"/>
          <p:cNvSpPr txBox="1"/>
          <p:nvPr/>
        </p:nvSpPr>
        <p:spPr>
          <a:xfrm>
            <a:off x="899592" y="3723878"/>
            <a:ext cx="216024" cy="261610"/>
          </a:xfrm>
          <a:prstGeom prst="rect">
            <a:avLst/>
          </a:prstGeom>
          <a:noFill/>
        </p:spPr>
        <p:txBody>
          <a:bodyPr wrap="square" rtlCol="0">
            <a:spAutoFit/>
          </a:bodyPr>
          <a:lstStyle/>
          <a:p>
            <a:pPr algn="ctr"/>
            <a:r>
              <a:rPr lang="fr-FR" sz="1100" b="1" dirty="0">
                <a:solidFill>
                  <a:schemeClr val="accent1">
                    <a:lumMod val="75000"/>
                  </a:schemeClr>
                </a:solidFill>
              </a:rPr>
              <a:t>h</a:t>
            </a:r>
          </a:p>
        </p:txBody>
      </p:sp>
      <p:sp>
        <p:nvSpPr>
          <p:cNvPr id="56" name="Rectangle 55"/>
          <p:cNvSpPr/>
          <p:nvPr/>
        </p:nvSpPr>
        <p:spPr>
          <a:xfrm>
            <a:off x="1187624" y="3147814"/>
            <a:ext cx="216024" cy="93610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7" name="ZoneTexte 56"/>
          <p:cNvSpPr txBox="1"/>
          <p:nvPr/>
        </p:nvSpPr>
        <p:spPr>
          <a:xfrm>
            <a:off x="1187624" y="3723878"/>
            <a:ext cx="216024" cy="261610"/>
          </a:xfrm>
          <a:prstGeom prst="rect">
            <a:avLst/>
          </a:prstGeom>
          <a:noFill/>
        </p:spPr>
        <p:txBody>
          <a:bodyPr wrap="square" rtlCol="0">
            <a:spAutoFit/>
          </a:bodyPr>
          <a:lstStyle/>
          <a:p>
            <a:pPr algn="ctr"/>
            <a:r>
              <a:rPr lang="fr-FR" sz="1100" b="1" dirty="0">
                <a:solidFill>
                  <a:schemeClr val="accent1">
                    <a:lumMod val="75000"/>
                  </a:schemeClr>
                </a:solidFill>
              </a:rPr>
              <a:t>h</a:t>
            </a:r>
          </a:p>
        </p:txBody>
      </p:sp>
      <p:sp>
        <p:nvSpPr>
          <p:cNvPr id="58" name="ZoneTexte 57"/>
          <p:cNvSpPr txBox="1"/>
          <p:nvPr/>
        </p:nvSpPr>
        <p:spPr>
          <a:xfrm>
            <a:off x="827584" y="3219822"/>
            <a:ext cx="288032" cy="461665"/>
          </a:xfrm>
          <a:prstGeom prst="rect">
            <a:avLst/>
          </a:prstGeom>
          <a:noFill/>
        </p:spPr>
        <p:txBody>
          <a:bodyPr wrap="square" rtlCol="0">
            <a:spAutoFit/>
          </a:bodyPr>
          <a:lstStyle/>
          <a:p>
            <a:r>
              <a:rPr lang="fr-FR" sz="2400" b="1" dirty="0"/>
              <a:t>0</a:t>
            </a:r>
          </a:p>
        </p:txBody>
      </p:sp>
      <p:sp>
        <p:nvSpPr>
          <p:cNvPr id="59" name="ZoneTexte 58"/>
          <p:cNvSpPr txBox="1"/>
          <p:nvPr/>
        </p:nvSpPr>
        <p:spPr>
          <a:xfrm>
            <a:off x="1115616" y="3219822"/>
            <a:ext cx="288032" cy="461665"/>
          </a:xfrm>
          <a:prstGeom prst="rect">
            <a:avLst/>
          </a:prstGeom>
          <a:noFill/>
        </p:spPr>
        <p:txBody>
          <a:bodyPr wrap="square" rtlCol="0">
            <a:spAutoFit/>
          </a:bodyPr>
          <a:lstStyle/>
          <a:p>
            <a:r>
              <a:rPr lang="fr-FR" sz="2400" b="1" dirty="0"/>
              <a:t>3</a:t>
            </a:r>
          </a:p>
        </p:txBody>
      </p:sp>
      <p:sp>
        <p:nvSpPr>
          <p:cNvPr id="62" name="Rectangle 61"/>
          <p:cNvSpPr/>
          <p:nvPr/>
        </p:nvSpPr>
        <p:spPr>
          <a:xfrm>
            <a:off x="1763688" y="3147814"/>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3" name="ZoneTexte 62"/>
          <p:cNvSpPr txBox="1"/>
          <p:nvPr/>
        </p:nvSpPr>
        <p:spPr>
          <a:xfrm>
            <a:off x="1763688" y="3723878"/>
            <a:ext cx="216024" cy="261610"/>
          </a:xfrm>
          <a:prstGeom prst="rect">
            <a:avLst/>
          </a:prstGeom>
          <a:noFill/>
        </p:spPr>
        <p:txBody>
          <a:bodyPr wrap="square" rtlCol="0">
            <a:spAutoFit/>
          </a:bodyPr>
          <a:lstStyle/>
          <a:p>
            <a:pPr algn="ctr"/>
            <a:r>
              <a:rPr lang="fr-FR" sz="1100" b="1" dirty="0">
                <a:solidFill>
                  <a:schemeClr val="accent1">
                    <a:lumMod val="75000"/>
                  </a:schemeClr>
                </a:solidFill>
              </a:rPr>
              <a:t>m</a:t>
            </a:r>
          </a:p>
        </p:txBody>
      </p:sp>
      <p:sp>
        <p:nvSpPr>
          <p:cNvPr id="64" name="Rectangle 63"/>
          <p:cNvSpPr/>
          <p:nvPr/>
        </p:nvSpPr>
        <p:spPr>
          <a:xfrm>
            <a:off x="2051720" y="3147814"/>
            <a:ext cx="216024" cy="93610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5" name="ZoneTexte 64"/>
          <p:cNvSpPr txBox="1"/>
          <p:nvPr/>
        </p:nvSpPr>
        <p:spPr>
          <a:xfrm>
            <a:off x="2051720" y="3723878"/>
            <a:ext cx="216024" cy="261610"/>
          </a:xfrm>
          <a:prstGeom prst="rect">
            <a:avLst/>
          </a:prstGeom>
          <a:noFill/>
        </p:spPr>
        <p:txBody>
          <a:bodyPr wrap="square" rtlCol="0">
            <a:spAutoFit/>
          </a:bodyPr>
          <a:lstStyle/>
          <a:p>
            <a:pPr algn="ctr"/>
            <a:r>
              <a:rPr lang="fr-FR" sz="1100" b="1" dirty="0">
                <a:solidFill>
                  <a:schemeClr val="accent1">
                    <a:lumMod val="75000"/>
                  </a:schemeClr>
                </a:solidFill>
              </a:rPr>
              <a:t>m</a:t>
            </a:r>
          </a:p>
        </p:txBody>
      </p:sp>
      <p:sp>
        <p:nvSpPr>
          <p:cNvPr id="66" name="ZoneTexte 65"/>
          <p:cNvSpPr txBox="1"/>
          <p:nvPr/>
        </p:nvSpPr>
        <p:spPr>
          <a:xfrm>
            <a:off x="1691680" y="3219822"/>
            <a:ext cx="288032" cy="461665"/>
          </a:xfrm>
          <a:prstGeom prst="rect">
            <a:avLst/>
          </a:prstGeom>
          <a:noFill/>
        </p:spPr>
        <p:txBody>
          <a:bodyPr wrap="square" rtlCol="0">
            <a:spAutoFit/>
          </a:bodyPr>
          <a:lstStyle/>
          <a:p>
            <a:r>
              <a:rPr lang="fr-FR" sz="2400" b="1" dirty="0"/>
              <a:t>0</a:t>
            </a:r>
          </a:p>
        </p:txBody>
      </p:sp>
      <p:sp>
        <p:nvSpPr>
          <p:cNvPr id="67" name="ZoneTexte 66"/>
          <p:cNvSpPr txBox="1"/>
          <p:nvPr/>
        </p:nvSpPr>
        <p:spPr>
          <a:xfrm>
            <a:off x="1979712" y="3219822"/>
            <a:ext cx="288032" cy="461665"/>
          </a:xfrm>
          <a:prstGeom prst="rect">
            <a:avLst/>
          </a:prstGeom>
          <a:noFill/>
        </p:spPr>
        <p:txBody>
          <a:bodyPr wrap="square" rtlCol="0">
            <a:spAutoFit/>
          </a:bodyPr>
          <a:lstStyle/>
          <a:p>
            <a:r>
              <a:rPr lang="fr-FR" sz="2400" b="1" dirty="0"/>
              <a:t>0</a:t>
            </a:r>
          </a:p>
        </p:txBody>
      </p:sp>
      <p:sp>
        <p:nvSpPr>
          <p:cNvPr id="79" name="Rectangle 78"/>
          <p:cNvSpPr/>
          <p:nvPr/>
        </p:nvSpPr>
        <p:spPr>
          <a:xfrm>
            <a:off x="1475656" y="3147814"/>
            <a:ext cx="216024" cy="93610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0" name="ZoneTexte 79"/>
          <p:cNvSpPr txBox="1"/>
          <p:nvPr/>
        </p:nvSpPr>
        <p:spPr>
          <a:xfrm>
            <a:off x="1475656" y="3723878"/>
            <a:ext cx="216024" cy="261610"/>
          </a:xfrm>
          <a:prstGeom prst="rect">
            <a:avLst/>
          </a:prstGeom>
          <a:noFill/>
        </p:spPr>
        <p:txBody>
          <a:bodyPr wrap="square" rtlCol="0">
            <a:spAutoFit/>
          </a:bodyPr>
          <a:lstStyle/>
          <a:p>
            <a:pPr algn="ctr"/>
            <a:r>
              <a:rPr lang="fr-FR" sz="1100" b="1" dirty="0">
                <a:solidFill>
                  <a:schemeClr val="accent1">
                    <a:lumMod val="75000"/>
                  </a:schemeClr>
                </a:solidFill>
              </a:rPr>
              <a:t>:</a:t>
            </a:r>
          </a:p>
        </p:txBody>
      </p:sp>
      <p:sp>
        <p:nvSpPr>
          <p:cNvPr id="81" name="Rectangle 80"/>
          <p:cNvSpPr/>
          <p:nvPr/>
        </p:nvSpPr>
        <p:spPr>
          <a:xfrm>
            <a:off x="2627784" y="3147814"/>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2" name="ZoneTexte 81"/>
          <p:cNvSpPr txBox="1"/>
          <p:nvPr/>
        </p:nvSpPr>
        <p:spPr>
          <a:xfrm>
            <a:off x="2627784" y="3723878"/>
            <a:ext cx="216024" cy="261610"/>
          </a:xfrm>
          <a:prstGeom prst="rect">
            <a:avLst/>
          </a:prstGeom>
          <a:noFill/>
        </p:spPr>
        <p:txBody>
          <a:bodyPr wrap="square" rtlCol="0">
            <a:spAutoFit/>
          </a:bodyPr>
          <a:lstStyle/>
          <a:p>
            <a:pPr algn="ctr"/>
            <a:r>
              <a:rPr lang="fr-FR" sz="1100" b="1" dirty="0">
                <a:solidFill>
                  <a:schemeClr val="accent1">
                    <a:lumMod val="75000"/>
                  </a:schemeClr>
                </a:solidFill>
              </a:rPr>
              <a:t>s</a:t>
            </a:r>
          </a:p>
        </p:txBody>
      </p:sp>
      <p:sp>
        <p:nvSpPr>
          <p:cNvPr id="84" name="Rectangle 83"/>
          <p:cNvSpPr/>
          <p:nvPr/>
        </p:nvSpPr>
        <p:spPr>
          <a:xfrm>
            <a:off x="2915816" y="3147814"/>
            <a:ext cx="216024" cy="93610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6" name="ZoneTexte 85"/>
          <p:cNvSpPr txBox="1"/>
          <p:nvPr/>
        </p:nvSpPr>
        <p:spPr>
          <a:xfrm>
            <a:off x="2915816" y="3723878"/>
            <a:ext cx="216024" cy="261610"/>
          </a:xfrm>
          <a:prstGeom prst="rect">
            <a:avLst/>
          </a:prstGeom>
          <a:noFill/>
        </p:spPr>
        <p:txBody>
          <a:bodyPr wrap="square" rtlCol="0">
            <a:spAutoFit/>
          </a:bodyPr>
          <a:lstStyle/>
          <a:p>
            <a:pPr algn="ctr"/>
            <a:r>
              <a:rPr lang="fr-FR" sz="1100" b="1" dirty="0">
                <a:solidFill>
                  <a:schemeClr val="accent1">
                    <a:lumMod val="75000"/>
                  </a:schemeClr>
                </a:solidFill>
              </a:rPr>
              <a:t>s</a:t>
            </a:r>
          </a:p>
        </p:txBody>
      </p:sp>
      <p:sp>
        <p:nvSpPr>
          <p:cNvPr id="89" name="ZoneTexte 88"/>
          <p:cNvSpPr txBox="1"/>
          <p:nvPr/>
        </p:nvSpPr>
        <p:spPr>
          <a:xfrm>
            <a:off x="2555776" y="3219822"/>
            <a:ext cx="288032" cy="461665"/>
          </a:xfrm>
          <a:prstGeom prst="rect">
            <a:avLst/>
          </a:prstGeom>
          <a:noFill/>
        </p:spPr>
        <p:txBody>
          <a:bodyPr wrap="square" rtlCol="0">
            <a:spAutoFit/>
          </a:bodyPr>
          <a:lstStyle/>
          <a:p>
            <a:r>
              <a:rPr lang="fr-FR" sz="2400" b="1" dirty="0"/>
              <a:t>0</a:t>
            </a:r>
          </a:p>
        </p:txBody>
      </p:sp>
      <p:sp>
        <p:nvSpPr>
          <p:cNvPr id="90" name="ZoneTexte 89"/>
          <p:cNvSpPr txBox="1"/>
          <p:nvPr/>
        </p:nvSpPr>
        <p:spPr>
          <a:xfrm>
            <a:off x="2843808" y="3219822"/>
            <a:ext cx="288032" cy="461665"/>
          </a:xfrm>
          <a:prstGeom prst="rect">
            <a:avLst/>
          </a:prstGeom>
          <a:noFill/>
        </p:spPr>
        <p:txBody>
          <a:bodyPr wrap="square" rtlCol="0">
            <a:spAutoFit/>
          </a:bodyPr>
          <a:lstStyle/>
          <a:p>
            <a:r>
              <a:rPr lang="fr-FR" sz="2400" b="1" dirty="0"/>
              <a:t>0</a:t>
            </a:r>
          </a:p>
        </p:txBody>
      </p:sp>
      <p:sp>
        <p:nvSpPr>
          <p:cNvPr id="91" name="Rectangle 90"/>
          <p:cNvSpPr/>
          <p:nvPr/>
        </p:nvSpPr>
        <p:spPr>
          <a:xfrm>
            <a:off x="2339752" y="3147814"/>
            <a:ext cx="216024" cy="93610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3" name="ZoneTexte 92"/>
          <p:cNvSpPr txBox="1"/>
          <p:nvPr/>
        </p:nvSpPr>
        <p:spPr>
          <a:xfrm>
            <a:off x="2339752" y="3723878"/>
            <a:ext cx="216024" cy="261610"/>
          </a:xfrm>
          <a:prstGeom prst="rect">
            <a:avLst/>
          </a:prstGeom>
          <a:noFill/>
        </p:spPr>
        <p:txBody>
          <a:bodyPr wrap="square" rtlCol="0">
            <a:spAutoFit/>
          </a:bodyPr>
          <a:lstStyle/>
          <a:p>
            <a:pPr algn="ctr"/>
            <a:r>
              <a:rPr lang="fr-FR" sz="1100" b="1" dirty="0">
                <a:solidFill>
                  <a:schemeClr val="accent1">
                    <a:lumMod val="75000"/>
                  </a:schemeClr>
                </a:solidFill>
              </a:rPr>
              <a:t>:</a:t>
            </a:r>
          </a:p>
        </p:txBody>
      </p:sp>
      <p:sp>
        <p:nvSpPr>
          <p:cNvPr id="94" name="ZoneTexte 93"/>
          <p:cNvSpPr txBox="1"/>
          <p:nvPr/>
        </p:nvSpPr>
        <p:spPr>
          <a:xfrm>
            <a:off x="1403648" y="3219822"/>
            <a:ext cx="288032" cy="461665"/>
          </a:xfrm>
          <a:prstGeom prst="rect">
            <a:avLst/>
          </a:prstGeom>
          <a:noFill/>
        </p:spPr>
        <p:txBody>
          <a:bodyPr wrap="square" rtlCol="0">
            <a:spAutoFit/>
          </a:bodyPr>
          <a:lstStyle/>
          <a:p>
            <a:r>
              <a:rPr lang="fr-FR" sz="2400" b="1" dirty="0"/>
              <a:t>:</a:t>
            </a:r>
          </a:p>
        </p:txBody>
      </p:sp>
      <p:sp>
        <p:nvSpPr>
          <p:cNvPr id="95" name="ZoneTexte 94"/>
          <p:cNvSpPr txBox="1"/>
          <p:nvPr/>
        </p:nvSpPr>
        <p:spPr>
          <a:xfrm>
            <a:off x="2267744" y="3219822"/>
            <a:ext cx="288032" cy="461665"/>
          </a:xfrm>
          <a:prstGeom prst="rect">
            <a:avLst/>
          </a:prstGeom>
          <a:noFill/>
        </p:spPr>
        <p:txBody>
          <a:bodyPr wrap="square" rtlCol="0">
            <a:spAutoFit/>
          </a:bodyPr>
          <a:lstStyle/>
          <a:p>
            <a:r>
              <a:rPr lang="fr-FR" sz="2400" b="1" dirty="0"/>
              <a:t>:</a:t>
            </a:r>
          </a:p>
        </p:txBody>
      </p:sp>
      <p:sp>
        <p:nvSpPr>
          <p:cNvPr id="96" name="ZoneTexte 95"/>
          <p:cNvSpPr txBox="1"/>
          <p:nvPr/>
        </p:nvSpPr>
        <p:spPr>
          <a:xfrm>
            <a:off x="4067944" y="4155926"/>
            <a:ext cx="792088" cy="338554"/>
          </a:xfrm>
          <a:prstGeom prst="rect">
            <a:avLst/>
          </a:prstGeom>
          <a:noFill/>
        </p:spPr>
        <p:txBody>
          <a:bodyPr wrap="square" rtlCol="0">
            <a:spAutoFit/>
          </a:bodyPr>
          <a:lstStyle/>
          <a:p>
            <a:pPr algn="r"/>
            <a:r>
              <a:rPr lang="fr-FR" sz="1600" b="1" dirty="0" err="1">
                <a:solidFill>
                  <a:schemeClr val="accent1">
                    <a:lumMod val="75000"/>
                  </a:schemeClr>
                </a:solidFill>
              </a:rPr>
              <a:t>hh:mm</a:t>
            </a:r>
            <a:endParaRPr lang="fr-FR" sz="1600" b="1" dirty="0">
              <a:solidFill>
                <a:schemeClr val="accent1">
                  <a:lumMod val="75000"/>
                </a:schemeClr>
              </a:solidFill>
            </a:endParaRPr>
          </a:p>
        </p:txBody>
      </p:sp>
      <p:sp>
        <p:nvSpPr>
          <p:cNvPr id="97" name="ZoneTexte 96"/>
          <p:cNvSpPr txBox="1"/>
          <p:nvPr/>
        </p:nvSpPr>
        <p:spPr>
          <a:xfrm>
            <a:off x="4572000" y="3075806"/>
            <a:ext cx="1152128" cy="307777"/>
          </a:xfrm>
          <a:prstGeom prst="rect">
            <a:avLst/>
          </a:prstGeom>
          <a:noFill/>
          <a:ln>
            <a:solidFill>
              <a:schemeClr val="tx1"/>
            </a:solidFill>
          </a:ln>
        </p:spPr>
        <p:txBody>
          <a:bodyPr wrap="square" rtlCol="0">
            <a:spAutoFit/>
          </a:bodyPr>
          <a:lstStyle/>
          <a:p>
            <a:pPr algn="ctr"/>
            <a:endParaRPr lang="fr-FR" sz="1400" b="1" dirty="0"/>
          </a:p>
        </p:txBody>
      </p:sp>
      <p:sp>
        <p:nvSpPr>
          <p:cNvPr id="98" name="ZoneTexte 97"/>
          <p:cNvSpPr txBox="1"/>
          <p:nvPr/>
        </p:nvSpPr>
        <p:spPr>
          <a:xfrm>
            <a:off x="4572000" y="3785433"/>
            <a:ext cx="1440160" cy="307777"/>
          </a:xfrm>
          <a:prstGeom prst="rect">
            <a:avLst/>
          </a:prstGeom>
          <a:noFill/>
          <a:ln>
            <a:noFill/>
          </a:ln>
        </p:spPr>
        <p:txBody>
          <a:bodyPr wrap="square" rtlCol="0">
            <a:spAutoFit/>
          </a:bodyPr>
          <a:lstStyle/>
          <a:p>
            <a:r>
              <a:rPr lang="fr-FR" sz="1400" b="1" dirty="0"/>
              <a:t>=somme(</a:t>
            </a:r>
            <a:r>
              <a:rPr lang="fr-FR" sz="1400" b="1" dirty="0">
                <a:solidFill>
                  <a:srgbClr val="3366CC"/>
                </a:solidFill>
              </a:rPr>
              <a:t>A1:A2</a:t>
            </a:r>
            <a:r>
              <a:rPr lang="fr-FR" sz="1400" b="1" dirty="0"/>
              <a:t>)</a:t>
            </a:r>
          </a:p>
        </p:txBody>
      </p:sp>
      <p:cxnSp>
        <p:nvCxnSpPr>
          <p:cNvPr id="100" name="Connecteur droit 99"/>
          <p:cNvCxnSpPr/>
          <p:nvPr/>
        </p:nvCxnSpPr>
        <p:spPr>
          <a:xfrm>
            <a:off x="4572000" y="3085098"/>
            <a:ext cx="36512"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01" name="Rectangle 100"/>
          <p:cNvSpPr/>
          <p:nvPr/>
        </p:nvSpPr>
        <p:spPr>
          <a:xfrm>
            <a:off x="4211960" y="3106584"/>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02" name="Rectangle 101"/>
          <p:cNvSpPr/>
          <p:nvPr/>
        </p:nvSpPr>
        <p:spPr>
          <a:xfrm>
            <a:off x="4211960" y="3445138"/>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03" name="Rectangle 102"/>
          <p:cNvSpPr/>
          <p:nvPr/>
        </p:nvSpPr>
        <p:spPr>
          <a:xfrm>
            <a:off x="4211960" y="3805178"/>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04" name="ZoneTexte 103"/>
          <p:cNvSpPr txBox="1"/>
          <p:nvPr/>
        </p:nvSpPr>
        <p:spPr>
          <a:xfrm>
            <a:off x="4211960" y="3106584"/>
            <a:ext cx="288032" cy="338554"/>
          </a:xfrm>
          <a:prstGeom prst="rect">
            <a:avLst/>
          </a:prstGeom>
          <a:noFill/>
        </p:spPr>
        <p:txBody>
          <a:bodyPr wrap="square" rtlCol="0">
            <a:spAutoFit/>
          </a:bodyPr>
          <a:lstStyle/>
          <a:p>
            <a:r>
              <a:rPr lang="fr-FR" sz="1600" b="1" dirty="0"/>
              <a:t>1</a:t>
            </a:r>
          </a:p>
        </p:txBody>
      </p:sp>
      <p:sp>
        <p:nvSpPr>
          <p:cNvPr id="105" name="ZoneTexte 104"/>
          <p:cNvSpPr txBox="1"/>
          <p:nvPr/>
        </p:nvSpPr>
        <p:spPr>
          <a:xfrm>
            <a:off x="4211960" y="3445138"/>
            <a:ext cx="288032" cy="338554"/>
          </a:xfrm>
          <a:prstGeom prst="rect">
            <a:avLst/>
          </a:prstGeom>
          <a:noFill/>
        </p:spPr>
        <p:txBody>
          <a:bodyPr wrap="square" rtlCol="0">
            <a:spAutoFit/>
          </a:bodyPr>
          <a:lstStyle/>
          <a:p>
            <a:r>
              <a:rPr lang="fr-FR" sz="1600" b="1" dirty="0"/>
              <a:t>2</a:t>
            </a:r>
          </a:p>
        </p:txBody>
      </p:sp>
      <p:sp>
        <p:nvSpPr>
          <p:cNvPr id="106" name="ZoneTexte 105"/>
          <p:cNvSpPr txBox="1"/>
          <p:nvPr/>
        </p:nvSpPr>
        <p:spPr>
          <a:xfrm>
            <a:off x="4211960" y="3805178"/>
            <a:ext cx="288032" cy="338554"/>
          </a:xfrm>
          <a:prstGeom prst="rect">
            <a:avLst/>
          </a:prstGeom>
          <a:noFill/>
        </p:spPr>
        <p:txBody>
          <a:bodyPr wrap="square" rtlCol="0">
            <a:spAutoFit/>
          </a:bodyPr>
          <a:lstStyle/>
          <a:p>
            <a:r>
              <a:rPr lang="fr-FR" sz="1600" b="1" dirty="0"/>
              <a:t>3</a:t>
            </a:r>
          </a:p>
        </p:txBody>
      </p:sp>
      <p:sp>
        <p:nvSpPr>
          <p:cNvPr id="107" name="Rectangle 106"/>
          <p:cNvSpPr/>
          <p:nvPr/>
        </p:nvSpPr>
        <p:spPr>
          <a:xfrm>
            <a:off x="4572000" y="2715766"/>
            <a:ext cx="115212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08" name="ZoneTexte 107"/>
          <p:cNvSpPr txBox="1"/>
          <p:nvPr/>
        </p:nvSpPr>
        <p:spPr>
          <a:xfrm>
            <a:off x="5004048" y="2715766"/>
            <a:ext cx="288032" cy="369332"/>
          </a:xfrm>
          <a:prstGeom prst="rect">
            <a:avLst/>
          </a:prstGeom>
          <a:noFill/>
        </p:spPr>
        <p:txBody>
          <a:bodyPr wrap="square" rtlCol="0">
            <a:spAutoFit/>
          </a:bodyPr>
          <a:lstStyle/>
          <a:p>
            <a:r>
              <a:rPr lang="fr-FR" b="1" dirty="0"/>
              <a:t>A</a:t>
            </a:r>
          </a:p>
        </p:txBody>
      </p:sp>
      <p:sp>
        <p:nvSpPr>
          <p:cNvPr id="109" name="Rectangle 108"/>
          <p:cNvSpPr/>
          <p:nvPr/>
        </p:nvSpPr>
        <p:spPr>
          <a:xfrm>
            <a:off x="5148064" y="3075806"/>
            <a:ext cx="599844" cy="307777"/>
          </a:xfrm>
          <a:prstGeom prst="rect">
            <a:avLst/>
          </a:prstGeom>
        </p:spPr>
        <p:txBody>
          <a:bodyPr wrap="none">
            <a:spAutoFit/>
          </a:bodyPr>
          <a:lstStyle/>
          <a:p>
            <a:r>
              <a:rPr lang="fr-FR" sz="1400" b="1" dirty="0">
                <a:solidFill>
                  <a:schemeClr val="accent1">
                    <a:lumMod val="50000"/>
                  </a:schemeClr>
                </a:solidFill>
              </a:rPr>
              <a:t>14:34</a:t>
            </a:r>
            <a:endParaRPr lang="fr-FR" sz="1400" dirty="0">
              <a:solidFill>
                <a:schemeClr val="accent1">
                  <a:lumMod val="50000"/>
                </a:schemeClr>
              </a:solidFill>
            </a:endParaRPr>
          </a:p>
        </p:txBody>
      </p:sp>
      <p:sp>
        <p:nvSpPr>
          <p:cNvPr id="111" name="ZoneTexte 110"/>
          <p:cNvSpPr txBox="1"/>
          <p:nvPr/>
        </p:nvSpPr>
        <p:spPr>
          <a:xfrm>
            <a:off x="4572000" y="3435846"/>
            <a:ext cx="1152128" cy="307777"/>
          </a:xfrm>
          <a:prstGeom prst="rect">
            <a:avLst/>
          </a:prstGeom>
          <a:noFill/>
          <a:ln>
            <a:solidFill>
              <a:schemeClr val="tx1"/>
            </a:solidFill>
          </a:ln>
        </p:spPr>
        <p:txBody>
          <a:bodyPr wrap="square" rtlCol="0">
            <a:spAutoFit/>
          </a:bodyPr>
          <a:lstStyle/>
          <a:p>
            <a:pPr algn="ctr"/>
            <a:endParaRPr lang="fr-FR" sz="1400" b="1" dirty="0"/>
          </a:p>
        </p:txBody>
      </p:sp>
      <p:sp>
        <p:nvSpPr>
          <p:cNvPr id="112" name="Rectangle 111"/>
          <p:cNvSpPr/>
          <p:nvPr/>
        </p:nvSpPr>
        <p:spPr>
          <a:xfrm>
            <a:off x="5148064" y="3435846"/>
            <a:ext cx="599844" cy="307777"/>
          </a:xfrm>
          <a:prstGeom prst="rect">
            <a:avLst/>
          </a:prstGeom>
        </p:spPr>
        <p:txBody>
          <a:bodyPr wrap="none">
            <a:spAutoFit/>
          </a:bodyPr>
          <a:lstStyle/>
          <a:p>
            <a:r>
              <a:rPr lang="fr-FR" sz="1400" b="1" dirty="0">
                <a:solidFill>
                  <a:schemeClr val="accent1">
                    <a:lumMod val="50000"/>
                  </a:schemeClr>
                </a:solidFill>
              </a:rPr>
              <a:t>16:21</a:t>
            </a:r>
            <a:endParaRPr lang="fr-FR" sz="1400" dirty="0">
              <a:solidFill>
                <a:schemeClr val="accent1">
                  <a:lumMod val="50000"/>
                </a:schemeClr>
              </a:solidFill>
            </a:endParaRPr>
          </a:p>
        </p:txBody>
      </p:sp>
      <p:sp>
        <p:nvSpPr>
          <p:cNvPr id="113" name="Rectangle 112"/>
          <p:cNvSpPr/>
          <p:nvPr/>
        </p:nvSpPr>
        <p:spPr>
          <a:xfrm>
            <a:off x="4572000" y="3075806"/>
            <a:ext cx="115212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4" name="ZoneTexte 113"/>
          <p:cNvSpPr txBox="1"/>
          <p:nvPr/>
        </p:nvSpPr>
        <p:spPr>
          <a:xfrm>
            <a:off x="4932040" y="4083918"/>
            <a:ext cx="864096" cy="369332"/>
          </a:xfrm>
          <a:prstGeom prst="rect">
            <a:avLst/>
          </a:prstGeom>
          <a:solidFill>
            <a:schemeClr val="bg1"/>
          </a:solidFill>
          <a:ln>
            <a:solidFill>
              <a:srgbClr val="4F81BD"/>
            </a:solidFill>
          </a:ln>
          <a:effectLst>
            <a:outerShdw blurRad="50800" dist="38100" dir="2700000" algn="tl" rotWithShape="0">
              <a:prstClr val="black">
                <a:alpha val="40000"/>
              </a:prstClr>
            </a:outerShdw>
          </a:effectLst>
        </p:spPr>
        <p:txBody>
          <a:bodyPr wrap="square" rtlCol="0">
            <a:spAutoFit/>
          </a:bodyPr>
          <a:lstStyle/>
          <a:p>
            <a:pPr algn="ctr"/>
            <a:r>
              <a:rPr lang="fr-FR" b="1" dirty="0"/>
              <a:t>06:55</a:t>
            </a:r>
          </a:p>
        </p:txBody>
      </p:sp>
      <p:sp>
        <p:nvSpPr>
          <p:cNvPr id="115" name="ZoneTexte 114"/>
          <p:cNvSpPr txBox="1"/>
          <p:nvPr/>
        </p:nvSpPr>
        <p:spPr>
          <a:xfrm>
            <a:off x="6156176" y="4083918"/>
            <a:ext cx="936104" cy="338554"/>
          </a:xfrm>
          <a:prstGeom prst="rect">
            <a:avLst/>
          </a:prstGeom>
          <a:noFill/>
        </p:spPr>
        <p:txBody>
          <a:bodyPr wrap="square" rtlCol="0">
            <a:spAutoFit/>
          </a:bodyPr>
          <a:lstStyle/>
          <a:p>
            <a:pPr algn="r"/>
            <a:r>
              <a:rPr lang="fr-FR" sz="1600" b="1" dirty="0">
                <a:solidFill>
                  <a:schemeClr val="accent1">
                    <a:lumMod val="75000"/>
                  </a:schemeClr>
                </a:solidFill>
              </a:rPr>
              <a:t>[</a:t>
            </a:r>
            <a:r>
              <a:rPr lang="fr-FR" sz="1600" b="1" dirty="0" err="1">
                <a:solidFill>
                  <a:schemeClr val="accent1">
                    <a:lumMod val="75000"/>
                  </a:schemeClr>
                </a:solidFill>
              </a:rPr>
              <a:t>hh</a:t>
            </a:r>
            <a:r>
              <a:rPr lang="fr-FR" sz="1600" b="1" dirty="0">
                <a:solidFill>
                  <a:schemeClr val="accent1">
                    <a:lumMod val="75000"/>
                  </a:schemeClr>
                </a:solidFill>
              </a:rPr>
              <a:t>]:mm</a:t>
            </a:r>
          </a:p>
        </p:txBody>
      </p:sp>
      <p:sp>
        <p:nvSpPr>
          <p:cNvPr id="116" name="ZoneTexte 115"/>
          <p:cNvSpPr txBox="1"/>
          <p:nvPr/>
        </p:nvSpPr>
        <p:spPr>
          <a:xfrm>
            <a:off x="6804248" y="3066514"/>
            <a:ext cx="1152128" cy="307777"/>
          </a:xfrm>
          <a:prstGeom prst="rect">
            <a:avLst/>
          </a:prstGeom>
          <a:noFill/>
          <a:ln>
            <a:solidFill>
              <a:schemeClr val="tx1"/>
            </a:solidFill>
          </a:ln>
        </p:spPr>
        <p:txBody>
          <a:bodyPr wrap="square" rtlCol="0">
            <a:spAutoFit/>
          </a:bodyPr>
          <a:lstStyle/>
          <a:p>
            <a:pPr algn="ctr"/>
            <a:endParaRPr lang="fr-FR" sz="1400" b="1" dirty="0"/>
          </a:p>
        </p:txBody>
      </p:sp>
      <p:sp>
        <p:nvSpPr>
          <p:cNvPr id="117" name="ZoneTexte 116"/>
          <p:cNvSpPr txBox="1"/>
          <p:nvPr/>
        </p:nvSpPr>
        <p:spPr>
          <a:xfrm>
            <a:off x="6804248" y="3776141"/>
            <a:ext cx="1440160" cy="307777"/>
          </a:xfrm>
          <a:prstGeom prst="rect">
            <a:avLst/>
          </a:prstGeom>
          <a:noFill/>
          <a:ln>
            <a:noFill/>
          </a:ln>
        </p:spPr>
        <p:txBody>
          <a:bodyPr wrap="square" rtlCol="0">
            <a:spAutoFit/>
          </a:bodyPr>
          <a:lstStyle/>
          <a:p>
            <a:r>
              <a:rPr lang="fr-FR" sz="1400" b="1" dirty="0"/>
              <a:t>=somme(</a:t>
            </a:r>
            <a:r>
              <a:rPr lang="fr-FR" sz="1400" b="1" dirty="0">
                <a:solidFill>
                  <a:srgbClr val="3366CC"/>
                </a:solidFill>
              </a:rPr>
              <a:t>A1:A2</a:t>
            </a:r>
            <a:r>
              <a:rPr lang="fr-FR" sz="1400" b="1" dirty="0"/>
              <a:t>)</a:t>
            </a:r>
          </a:p>
        </p:txBody>
      </p:sp>
      <p:cxnSp>
        <p:nvCxnSpPr>
          <p:cNvPr id="118" name="Connecteur droit 117"/>
          <p:cNvCxnSpPr/>
          <p:nvPr/>
        </p:nvCxnSpPr>
        <p:spPr>
          <a:xfrm>
            <a:off x="6804248" y="3075806"/>
            <a:ext cx="36512"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19" name="Rectangle 118"/>
          <p:cNvSpPr/>
          <p:nvPr/>
        </p:nvSpPr>
        <p:spPr>
          <a:xfrm>
            <a:off x="6444208" y="3097292"/>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20" name="Rectangle 119"/>
          <p:cNvSpPr/>
          <p:nvPr/>
        </p:nvSpPr>
        <p:spPr>
          <a:xfrm>
            <a:off x="6444208" y="3435846"/>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21" name="Rectangle 120"/>
          <p:cNvSpPr/>
          <p:nvPr/>
        </p:nvSpPr>
        <p:spPr>
          <a:xfrm>
            <a:off x="6444208" y="3795886"/>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22" name="ZoneTexte 121"/>
          <p:cNvSpPr txBox="1"/>
          <p:nvPr/>
        </p:nvSpPr>
        <p:spPr>
          <a:xfrm>
            <a:off x="6444208" y="3097292"/>
            <a:ext cx="288032" cy="338554"/>
          </a:xfrm>
          <a:prstGeom prst="rect">
            <a:avLst/>
          </a:prstGeom>
          <a:noFill/>
        </p:spPr>
        <p:txBody>
          <a:bodyPr wrap="square" rtlCol="0">
            <a:spAutoFit/>
          </a:bodyPr>
          <a:lstStyle/>
          <a:p>
            <a:r>
              <a:rPr lang="fr-FR" sz="1600" b="1" dirty="0"/>
              <a:t>1</a:t>
            </a:r>
          </a:p>
        </p:txBody>
      </p:sp>
      <p:sp>
        <p:nvSpPr>
          <p:cNvPr id="123" name="ZoneTexte 122"/>
          <p:cNvSpPr txBox="1"/>
          <p:nvPr/>
        </p:nvSpPr>
        <p:spPr>
          <a:xfrm>
            <a:off x="6444208" y="3435846"/>
            <a:ext cx="288032" cy="338554"/>
          </a:xfrm>
          <a:prstGeom prst="rect">
            <a:avLst/>
          </a:prstGeom>
          <a:noFill/>
        </p:spPr>
        <p:txBody>
          <a:bodyPr wrap="square" rtlCol="0">
            <a:spAutoFit/>
          </a:bodyPr>
          <a:lstStyle/>
          <a:p>
            <a:r>
              <a:rPr lang="fr-FR" sz="1600" b="1" dirty="0"/>
              <a:t>2</a:t>
            </a:r>
          </a:p>
        </p:txBody>
      </p:sp>
      <p:sp>
        <p:nvSpPr>
          <p:cNvPr id="124" name="ZoneTexte 123"/>
          <p:cNvSpPr txBox="1"/>
          <p:nvPr/>
        </p:nvSpPr>
        <p:spPr>
          <a:xfrm>
            <a:off x="6444208" y="3795886"/>
            <a:ext cx="288032" cy="338554"/>
          </a:xfrm>
          <a:prstGeom prst="rect">
            <a:avLst/>
          </a:prstGeom>
          <a:noFill/>
        </p:spPr>
        <p:txBody>
          <a:bodyPr wrap="square" rtlCol="0">
            <a:spAutoFit/>
          </a:bodyPr>
          <a:lstStyle/>
          <a:p>
            <a:r>
              <a:rPr lang="fr-FR" sz="1600" b="1" dirty="0"/>
              <a:t>3</a:t>
            </a:r>
          </a:p>
        </p:txBody>
      </p:sp>
      <p:sp>
        <p:nvSpPr>
          <p:cNvPr id="125" name="Rectangle 124"/>
          <p:cNvSpPr/>
          <p:nvPr/>
        </p:nvSpPr>
        <p:spPr>
          <a:xfrm>
            <a:off x="6804248" y="2706474"/>
            <a:ext cx="115212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26" name="ZoneTexte 125"/>
          <p:cNvSpPr txBox="1"/>
          <p:nvPr/>
        </p:nvSpPr>
        <p:spPr>
          <a:xfrm>
            <a:off x="7236296" y="2706474"/>
            <a:ext cx="288032" cy="369332"/>
          </a:xfrm>
          <a:prstGeom prst="rect">
            <a:avLst/>
          </a:prstGeom>
          <a:noFill/>
        </p:spPr>
        <p:txBody>
          <a:bodyPr wrap="square" rtlCol="0">
            <a:spAutoFit/>
          </a:bodyPr>
          <a:lstStyle/>
          <a:p>
            <a:r>
              <a:rPr lang="fr-FR" b="1" dirty="0"/>
              <a:t>A</a:t>
            </a:r>
          </a:p>
        </p:txBody>
      </p:sp>
      <p:sp>
        <p:nvSpPr>
          <p:cNvPr id="127" name="Rectangle 126"/>
          <p:cNvSpPr/>
          <p:nvPr/>
        </p:nvSpPr>
        <p:spPr>
          <a:xfrm>
            <a:off x="7380312" y="3066514"/>
            <a:ext cx="599844" cy="307777"/>
          </a:xfrm>
          <a:prstGeom prst="rect">
            <a:avLst/>
          </a:prstGeom>
        </p:spPr>
        <p:txBody>
          <a:bodyPr wrap="none">
            <a:spAutoFit/>
          </a:bodyPr>
          <a:lstStyle/>
          <a:p>
            <a:r>
              <a:rPr lang="fr-FR" sz="1400" b="1" dirty="0">
                <a:solidFill>
                  <a:schemeClr val="accent1">
                    <a:lumMod val="50000"/>
                  </a:schemeClr>
                </a:solidFill>
              </a:rPr>
              <a:t>14:34</a:t>
            </a:r>
            <a:endParaRPr lang="fr-FR" sz="1400" dirty="0">
              <a:solidFill>
                <a:schemeClr val="accent1">
                  <a:lumMod val="50000"/>
                </a:schemeClr>
              </a:solidFill>
            </a:endParaRPr>
          </a:p>
        </p:txBody>
      </p:sp>
      <p:sp>
        <p:nvSpPr>
          <p:cNvPr id="128" name="ZoneTexte 127"/>
          <p:cNvSpPr txBox="1"/>
          <p:nvPr/>
        </p:nvSpPr>
        <p:spPr>
          <a:xfrm>
            <a:off x="6804248" y="3426554"/>
            <a:ext cx="1152128" cy="307777"/>
          </a:xfrm>
          <a:prstGeom prst="rect">
            <a:avLst/>
          </a:prstGeom>
          <a:noFill/>
          <a:ln>
            <a:solidFill>
              <a:schemeClr val="tx1"/>
            </a:solidFill>
          </a:ln>
        </p:spPr>
        <p:txBody>
          <a:bodyPr wrap="square" rtlCol="0">
            <a:spAutoFit/>
          </a:bodyPr>
          <a:lstStyle/>
          <a:p>
            <a:pPr algn="ctr"/>
            <a:endParaRPr lang="fr-FR" sz="1400" b="1" dirty="0"/>
          </a:p>
        </p:txBody>
      </p:sp>
      <p:sp>
        <p:nvSpPr>
          <p:cNvPr id="129" name="Rectangle 128"/>
          <p:cNvSpPr/>
          <p:nvPr/>
        </p:nvSpPr>
        <p:spPr>
          <a:xfrm>
            <a:off x="7380312" y="3426554"/>
            <a:ext cx="599844" cy="307777"/>
          </a:xfrm>
          <a:prstGeom prst="rect">
            <a:avLst/>
          </a:prstGeom>
        </p:spPr>
        <p:txBody>
          <a:bodyPr wrap="none">
            <a:spAutoFit/>
          </a:bodyPr>
          <a:lstStyle/>
          <a:p>
            <a:r>
              <a:rPr lang="fr-FR" sz="1400" b="1" dirty="0">
                <a:solidFill>
                  <a:schemeClr val="accent1">
                    <a:lumMod val="50000"/>
                  </a:schemeClr>
                </a:solidFill>
              </a:rPr>
              <a:t>16:21</a:t>
            </a:r>
            <a:endParaRPr lang="fr-FR" sz="1400" dirty="0">
              <a:solidFill>
                <a:schemeClr val="accent1">
                  <a:lumMod val="50000"/>
                </a:schemeClr>
              </a:solidFill>
            </a:endParaRPr>
          </a:p>
        </p:txBody>
      </p:sp>
      <p:sp>
        <p:nvSpPr>
          <p:cNvPr id="130" name="Rectangle 129"/>
          <p:cNvSpPr/>
          <p:nvPr/>
        </p:nvSpPr>
        <p:spPr>
          <a:xfrm>
            <a:off x="6804248" y="3066514"/>
            <a:ext cx="115212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1" name="ZoneTexte 130"/>
          <p:cNvSpPr txBox="1"/>
          <p:nvPr/>
        </p:nvSpPr>
        <p:spPr>
          <a:xfrm>
            <a:off x="7164288" y="4074626"/>
            <a:ext cx="864096" cy="369332"/>
          </a:xfrm>
          <a:prstGeom prst="rect">
            <a:avLst/>
          </a:prstGeom>
          <a:solidFill>
            <a:schemeClr val="bg1"/>
          </a:solidFill>
          <a:ln>
            <a:solidFill>
              <a:srgbClr val="4F81BD"/>
            </a:solidFill>
          </a:ln>
          <a:effectLst>
            <a:outerShdw blurRad="50800" dist="38100" dir="2700000" algn="tl" rotWithShape="0">
              <a:prstClr val="black">
                <a:alpha val="40000"/>
              </a:prstClr>
            </a:outerShdw>
          </a:effectLst>
        </p:spPr>
        <p:txBody>
          <a:bodyPr wrap="square" rtlCol="0">
            <a:spAutoFit/>
          </a:bodyPr>
          <a:lstStyle/>
          <a:p>
            <a:pPr algn="ctr"/>
            <a:r>
              <a:rPr lang="fr-FR" b="1" dirty="0"/>
              <a:t>30:55</a:t>
            </a:r>
          </a:p>
        </p:txBody>
      </p:sp>
    </p:spTree>
    <p:extLst>
      <p:ext uri="{BB962C8B-B14F-4D97-AF65-F5344CB8AC3E}">
        <p14:creationId xmlns:p14="http://schemas.microsoft.com/office/powerpoint/2010/main" val="194260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0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4"/>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18"/>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1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2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21"/>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2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2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2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25"/>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2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 grpId="0" animBg="1"/>
      <p:bldP spid="102" grpId="0" animBg="1"/>
      <p:bldP spid="103" grpId="0" animBg="1"/>
      <p:bldP spid="104" grpId="0"/>
      <p:bldP spid="105" grpId="0"/>
      <p:bldP spid="106" grpId="0"/>
      <p:bldP spid="107" grpId="0" animBg="1"/>
      <p:bldP spid="108" grpId="0"/>
      <p:bldP spid="114" grpId="0" animBg="1"/>
      <p:bldP spid="119" grpId="0" animBg="1"/>
      <p:bldP spid="120" grpId="0" animBg="1"/>
      <p:bldP spid="121" grpId="0" animBg="1"/>
      <p:bldP spid="122" grpId="0"/>
      <p:bldP spid="123" grpId="0"/>
      <p:bldP spid="124" grpId="0"/>
      <p:bldP spid="125" grpId="0" animBg="1"/>
      <p:bldP spid="126" grpId="0"/>
      <p:bldP spid="13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oneTexte 14"/>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4</a:t>
            </a:r>
            <a:r>
              <a:rPr lang="fr-FR" dirty="0">
                <a:solidFill>
                  <a:schemeClr val="accent1">
                    <a:lumMod val="60000"/>
                    <a:lumOff val="40000"/>
                  </a:schemeClr>
                </a:solidFill>
                <a:latin typeface="Arial Black" pitchFamily="34" charset="0"/>
              </a:rPr>
              <a:t>b</a:t>
            </a:r>
            <a:r>
              <a:rPr lang="fr-FR" dirty="0">
                <a:solidFill>
                  <a:schemeClr val="tx2"/>
                </a:solidFill>
                <a:latin typeface="Arial Black" pitchFamily="34" charset="0"/>
              </a:rPr>
              <a:t>3b</a:t>
            </a:r>
            <a:endParaRPr lang="fr-FR" sz="2800" dirty="0">
              <a:solidFill>
                <a:schemeClr val="tx2"/>
              </a:solidFill>
              <a:latin typeface="Arial Black" pitchFamily="34" charset="0"/>
            </a:endParaRPr>
          </a:p>
        </p:txBody>
      </p:sp>
      <p:cxnSp>
        <p:nvCxnSpPr>
          <p:cNvPr id="16" name="Connecteur droit 15"/>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1187624" y="411510"/>
            <a:ext cx="6696744" cy="72008"/>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1043608" y="123478"/>
            <a:ext cx="5904656" cy="584775"/>
          </a:xfrm>
          <a:prstGeom prst="rect">
            <a:avLst/>
          </a:prstGeom>
          <a:noFill/>
        </p:spPr>
        <p:txBody>
          <a:bodyPr wrap="square" rtlCol="0">
            <a:spAutoFit/>
          </a:bodyPr>
          <a:lstStyle/>
          <a:p>
            <a:r>
              <a:rPr lang="fr-FR" dirty="0">
                <a:solidFill>
                  <a:schemeClr val="accent1">
                    <a:lumMod val="75000"/>
                  </a:schemeClr>
                </a:solidFill>
                <a:latin typeface="Arial Black" pitchFamily="34" charset="0"/>
              </a:rPr>
              <a:t>Formats dates et heure</a:t>
            </a:r>
          </a:p>
          <a:p>
            <a:r>
              <a:rPr lang="fr-FR" sz="1400" dirty="0">
                <a:latin typeface="Arial Black" pitchFamily="34" charset="0"/>
              </a:rPr>
              <a:t>Formater dans un calcul</a:t>
            </a:r>
          </a:p>
        </p:txBody>
      </p:sp>
      <p:pic>
        <p:nvPicPr>
          <p:cNvPr id="132" name="Image 131"/>
          <p:cNvPicPr/>
          <p:nvPr/>
        </p:nvPicPr>
        <p:blipFill>
          <a:blip r:embed="rId2" cstate="print">
            <a:clrChange>
              <a:clrFrom>
                <a:srgbClr val="FEF9FB"/>
              </a:clrFrom>
              <a:clrTo>
                <a:srgbClr val="FEF9FB">
                  <a:alpha val="0"/>
                </a:srgbClr>
              </a:clrTo>
            </a:clrChange>
          </a:blip>
          <a:srcRect/>
          <a:stretch>
            <a:fillRect/>
          </a:stretch>
        </p:blipFill>
        <p:spPr bwMode="auto">
          <a:xfrm>
            <a:off x="611560" y="1015450"/>
            <a:ext cx="360040" cy="432048"/>
          </a:xfrm>
          <a:prstGeom prst="rect">
            <a:avLst/>
          </a:prstGeom>
          <a:noFill/>
          <a:ln w="9525">
            <a:noFill/>
            <a:miter lim="800000"/>
            <a:headEnd/>
            <a:tailEnd/>
          </a:ln>
        </p:spPr>
      </p:pic>
      <p:pic>
        <p:nvPicPr>
          <p:cNvPr id="133" name="Image 132"/>
          <p:cNvPicPr/>
          <p:nvPr/>
        </p:nvPicPr>
        <p:blipFill>
          <a:blip r:embed="rId3" cstate="print"/>
          <a:srcRect/>
          <a:stretch>
            <a:fillRect/>
          </a:stretch>
        </p:blipFill>
        <p:spPr bwMode="auto">
          <a:xfrm>
            <a:off x="251520" y="1054359"/>
            <a:ext cx="360040" cy="360040"/>
          </a:xfrm>
          <a:prstGeom prst="rect">
            <a:avLst/>
          </a:prstGeom>
          <a:noFill/>
          <a:ln w="9525">
            <a:noFill/>
            <a:miter lim="800000"/>
            <a:headEnd/>
            <a:tailEnd/>
          </a:ln>
        </p:spPr>
      </p:pic>
      <p:sp>
        <p:nvSpPr>
          <p:cNvPr id="135" name="ZoneTexte 134"/>
          <p:cNvSpPr txBox="1"/>
          <p:nvPr/>
        </p:nvSpPr>
        <p:spPr>
          <a:xfrm>
            <a:off x="1043608" y="957957"/>
            <a:ext cx="3096344"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TEXTE(</a:t>
            </a:r>
            <a:r>
              <a:rPr lang="fr-FR" b="1" dirty="0">
                <a:solidFill>
                  <a:srgbClr val="3366CC"/>
                </a:solidFill>
              </a:rPr>
              <a:t>valeur,</a:t>
            </a:r>
            <a:r>
              <a:rPr lang="fr-FR" b="1" dirty="0" err="1">
                <a:solidFill>
                  <a:srgbClr val="C00000"/>
                </a:solidFill>
              </a:rPr>
              <a:t>format_texte</a:t>
            </a:r>
            <a:r>
              <a:rPr lang="fr-FR" b="1" dirty="0"/>
              <a:t>)</a:t>
            </a:r>
          </a:p>
        </p:txBody>
      </p:sp>
      <p:sp>
        <p:nvSpPr>
          <p:cNvPr id="137" name="Rectangle 136"/>
          <p:cNvSpPr/>
          <p:nvPr/>
        </p:nvSpPr>
        <p:spPr>
          <a:xfrm>
            <a:off x="971600" y="1894061"/>
            <a:ext cx="4032448" cy="461665"/>
          </a:xfrm>
          <a:prstGeom prst="rect">
            <a:avLst/>
          </a:prstGeom>
        </p:spPr>
        <p:txBody>
          <a:bodyPr wrap="square">
            <a:spAutoFit/>
          </a:bodyPr>
          <a:lstStyle/>
          <a:p>
            <a:pPr lvl="0"/>
            <a:r>
              <a:rPr lang="fr-FR" sz="2400" b="1" dirty="0">
                <a:solidFill>
                  <a:prstClr val="black"/>
                </a:solidFill>
              </a:rPr>
              <a:t>=</a:t>
            </a:r>
            <a:r>
              <a:rPr lang="fr-FR" b="1" dirty="0">
                <a:solidFill>
                  <a:prstClr val="black"/>
                </a:solidFill>
              </a:rPr>
              <a:t>TEXTE(</a:t>
            </a:r>
            <a:r>
              <a:rPr lang="fr-FR" b="1" dirty="0">
                <a:solidFill>
                  <a:srgbClr val="3366CC"/>
                </a:solidFill>
              </a:rPr>
              <a:t>24835,</a:t>
            </a:r>
            <a:r>
              <a:rPr lang="fr-FR" b="1" dirty="0">
                <a:solidFill>
                  <a:srgbClr val="C00000"/>
                </a:solidFill>
              </a:rPr>
              <a:t>’’</a:t>
            </a:r>
            <a:r>
              <a:rPr lang="fr-FR" b="1" dirty="0" err="1">
                <a:solidFill>
                  <a:srgbClr val="C00000"/>
                </a:solidFill>
              </a:rPr>
              <a:t>jjjj</a:t>
            </a:r>
            <a:r>
              <a:rPr lang="fr-FR" b="1" dirty="0">
                <a:solidFill>
                  <a:srgbClr val="C00000"/>
                </a:solidFill>
              </a:rPr>
              <a:t> </a:t>
            </a:r>
            <a:r>
              <a:rPr lang="fr-FR" b="1" dirty="0" err="1">
                <a:solidFill>
                  <a:srgbClr val="C00000"/>
                </a:solidFill>
              </a:rPr>
              <a:t>jj</a:t>
            </a:r>
            <a:r>
              <a:rPr lang="fr-FR" b="1" dirty="0">
                <a:solidFill>
                  <a:srgbClr val="C00000"/>
                </a:solidFill>
              </a:rPr>
              <a:t> </a:t>
            </a:r>
            <a:r>
              <a:rPr lang="fr-FR" b="1" dirty="0" err="1">
                <a:solidFill>
                  <a:srgbClr val="C00000"/>
                </a:solidFill>
              </a:rPr>
              <a:t>mmmm</a:t>
            </a:r>
            <a:r>
              <a:rPr lang="fr-FR" b="1" dirty="0">
                <a:solidFill>
                  <a:srgbClr val="C00000"/>
                </a:solidFill>
              </a:rPr>
              <a:t> </a:t>
            </a:r>
            <a:r>
              <a:rPr lang="fr-FR" b="1" dirty="0" err="1">
                <a:solidFill>
                  <a:srgbClr val="C00000"/>
                </a:solidFill>
              </a:rPr>
              <a:t>aaaa</a:t>
            </a:r>
            <a:r>
              <a:rPr lang="fr-FR" b="1" dirty="0">
                <a:solidFill>
                  <a:srgbClr val="C00000"/>
                </a:solidFill>
              </a:rPr>
              <a:t>’’</a:t>
            </a:r>
            <a:r>
              <a:rPr lang="fr-FR" b="1" dirty="0">
                <a:solidFill>
                  <a:prstClr val="black"/>
                </a:solidFill>
              </a:rPr>
              <a:t>)</a:t>
            </a:r>
          </a:p>
        </p:txBody>
      </p:sp>
      <p:sp>
        <p:nvSpPr>
          <p:cNvPr id="144" name="ZoneTexte 143"/>
          <p:cNvSpPr txBox="1"/>
          <p:nvPr/>
        </p:nvSpPr>
        <p:spPr>
          <a:xfrm>
            <a:off x="4716016" y="1851670"/>
            <a:ext cx="3384376" cy="369332"/>
          </a:xfrm>
          <a:prstGeom prst="rect">
            <a:avLst/>
          </a:prstGeom>
          <a:solidFill>
            <a:schemeClr val="bg1"/>
          </a:solidFill>
          <a:ln>
            <a:solidFill>
              <a:srgbClr val="4F81BD"/>
            </a:solidFill>
          </a:ln>
          <a:effectLst>
            <a:outerShdw blurRad="50800" dist="38100" dir="2700000" algn="tl" rotWithShape="0">
              <a:prstClr val="black">
                <a:alpha val="40000"/>
              </a:prstClr>
            </a:outerShdw>
          </a:effectLst>
        </p:spPr>
        <p:txBody>
          <a:bodyPr wrap="square" rtlCol="0">
            <a:spAutoFit/>
          </a:bodyPr>
          <a:lstStyle/>
          <a:p>
            <a:pPr algn="ctr"/>
            <a:r>
              <a:rPr lang="fr-FR" b="1" dirty="0"/>
              <a:t>Vendredi 29 décembre 1967</a:t>
            </a:r>
          </a:p>
        </p:txBody>
      </p:sp>
      <p:pic>
        <p:nvPicPr>
          <p:cNvPr id="145" name="Image 144"/>
          <p:cNvPicPr/>
          <p:nvPr/>
        </p:nvPicPr>
        <p:blipFill>
          <a:blip r:embed="rId2" cstate="print">
            <a:clrChange>
              <a:clrFrom>
                <a:srgbClr val="FEF9FB"/>
              </a:clrFrom>
              <a:clrTo>
                <a:srgbClr val="FEF9FB">
                  <a:alpha val="0"/>
                </a:srgbClr>
              </a:clrTo>
            </a:clrChange>
          </a:blip>
          <a:srcRect/>
          <a:stretch>
            <a:fillRect/>
          </a:stretch>
        </p:blipFill>
        <p:spPr bwMode="auto">
          <a:xfrm>
            <a:off x="755576" y="2930049"/>
            <a:ext cx="360040" cy="432048"/>
          </a:xfrm>
          <a:prstGeom prst="rect">
            <a:avLst/>
          </a:prstGeom>
          <a:noFill/>
          <a:ln w="9525">
            <a:noFill/>
            <a:miter lim="800000"/>
            <a:headEnd/>
            <a:tailEnd/>
          </a:ln>
        </p:spPr>
      </p:pic>
      <p:pic>
        <p:nvPicPr>
          <p:cNvPr id="147" name="Image 146"/>
          <p:cNvPicPr/>
          <p:nvPr/>
        </p:nvPicPr>
        <p:blipFill>
          <a:blip r:embed="rId3" cstate="print"/>
          <a:srcRect/>
          <a:stretch>
            <a:fillRect/>
          </a:stretch>
        </p:blipFill>
        <p:spPr bwMode="auto">
          <a:xfrm>
            <a:off x="395536" y="2968958"/>
            <a:ext cx="360040" cy="360040"/>
          </a:xfrm>
          <a:prstGeom prst="rect">
            <a:avLst/>
          </a:prstGeom>
          <a:noFill/>
          <a:ln w="9525">
            <a:noFill/>
            <a:miter lim="800000"/>
            <a:headEnd/>
            <a:tailEnd/>
          </a:ln>
        </p:spPr>
      </p:pic>
      <p:sp>
        <p:nvSpPr>
          <p:cNvPr id="150" name="ZoneTexte 149"/>
          <p:cNvSpPr txBox="1"/>
          <p:nvPr/>
        </p:nvSpPr>
        <p:spPr>
          <a:xfrm>
            <a:off x="1187624" y="2872556"/>
            <a:ext cx="2160240"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DATEVAL(</a:t>
            </a:r>
            <a:r>
              <a:rPr lang="fr-FR" b="1" dirty="0">
                <a:solidFill>
                  <a:srgbClr val="3366CC"/>
                </a:solidFill>
              </a:rPr>
              <a:t>Date</a:t>
            </a:r>
            <a:r>
              <a:rPr lang="fr-FR" b="1" dirty="0"/>
              <a:t>)</a:t>
            </a:r>
          </a:p>
        </p:txBody>
      </p:sp>
      <p:sp>
        <p:nvSpPr>
          <p:cNvPr id="152" name="ZoneTexte 151"/>
          <p:cNvSpPr txBox="1"/>
          <p:nvPr/>
        </p:nvSpPr>
        <p:spPr>
          <a:xfrm>
            <a:off x="395536" y="627534"/>
            <a:ext cx="3600400" cy="369332"/>
          </a:xfrm>
          <a:prstGeom prst="rect">
            <a:avLst/>
          </a:prstGeom>
          <a:noFill/>
        </p:spPr>
        <p:txBody>
          <a:bodyPr wrap="square" rtlCol="0">
            <a:spAutoFit/>
          </a:bodyPr>
          <a:lstStyle/>
          <a:p>
            <a:r>
              <a:rPr lang="fr-FR" dirty="0"/>
              <a:t>Formater l’affichage date / heure :</a:t>
            </a:r>
          </a:p>
        </p:txBody>
      </p:sp>
      <p:sp>
        <p:nvSpPr>
          <p:cNvPr id="153" name="ZoneTexte 152"/>
          <p:cNvSpPr txBox="1"/>
          <p:nvPr/>
        </p:nvSpPr>
        <p:spPr>
          <a:xfrm>
            <a:off x="395536" y="2499742"/>
            <a:ext cx="3600400" cy="369332"/>
          </a:xfrm>
          <a:prstGeom prst="rect">
            <a:avLst/>
          </a:prstGeom>
          <a:noFill/>
        </p:spPr>
        <p:txBody>
          <a:bodyPr wrap="square" rtlCol="0">
            <a:spAutoFit/>
          </a:bodyPr>
          <a:lstStyle/>
          <a:p>
            <a:r>
              <a:rPr lang="fr-FR" dirty="0"/>
              <a:t>Formater en date / heure :</a:t>
            </a:r>
          </a:p>
        </p:txBody>
      </p:sp>
      <p:pic>
        <p:nvPicPr>
          <p:cNvPr id="169" name="Image 168"/>
          <p:cNvPicPr/>
          <p:nvPr/>
        </p:nvPicPr>
        <p:blipFill>
          <a:blip r:embed="rId2" cstate="print">
            <a:clrChange>
              <a:clrFrom>
                <a:srgbClr val="FEF9FB"/>
              </a:clrFrom>
              <a:clrTo>
                <a:srgbClr val="FEF9FB">
                  <a:alpha val="0"/>
                </a:srgbClr>
              </a:clrTo>
            </a:clrChange>
          </a:blip>
          <a:srcRect/>
          <a:stretch>
            <a:fillRect/>
          </a:stretch>
        </p:blipFill>
        <p:spPr bwMode="auto">
          <a:xfrm>
            <a:off x="4499992" y="2959666"/>
            <a:ext cx="360040" cy="432048"/>
          </a:xfrm>
          <a:prstGeom prst="rect">
            <a:avLst/>
          </a:prstGeom>
          <a:noFill/>
          <a:ln w="9525">
            <a:noFill/>
            <a:miter lim="800000"/>
            <a:headEnd/>
            <a:tailEnd/>
          </a:ln>
        </p:spPr>
      </p:pic>
      <p:pic>
        <p:nvPicPr>
          <p:cNvPr id="170" name="Image 169"/>
          <p:cNvPicPr/>
          <p:nvPr/>
        </p:nvPicPr>
        <p:blipFill>
          <a:blip r:embed="rId3" cstate="print"/>
          <a:srcRect/>
          <a:stretch>
            <a:fillRect/>
          </a:stretch>
        </p:blipFill>
        <p:spPr bwMode="auto">
          <a:xfrm>
            <a:off x="4139952" y="2998575"/>
            <a:ext cx="360040" cy="360040"/>
          </a:xfrm>
          <a:prstGeom prst="rect">
            <a:avLst/>
          </a:prstGeom>
          <a:noFill/>
          <a:ln w="9525">
            <a:noFill/>
            <a:miter lim="800000"/>
            <a:headEnd/>
            <a:tailEnd/>
          </a:ln>
        </p:spPr>
      </p:pic>
      <p:sp>
        <p:nvSpPr>
          <p:cNvPr id="172" name="ZoneTexte 171"/>
          <p:cNvSpPr txBox="1"/>
          <p:nvPr/>
        </p:nvSpPr>
        <p:spPr>
          <a:xfrm>
            <a:off x="4932040" y="2902173"/>
            <a:ext cx="2160240"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TEMPSVAL(</a:t>
            </a:r>
            <a:r>
              <a:rPr lang="fr-FR" b="1" dirty="0">
                <a:solidFill>
                  <a:srgbClr val="3366CC"/>
                </a:solidFill>
              </a:rPr>
              <a:t>Heure</a:t>
            </a:r>
            <a:r>
              <a:rPr lang="fr-FR" b="1" dirty="0"/>
              <a:t>)</a:t>
            </a:r>
          </a:p>
        </p:txBody>
      </p:sp>
    </p:spTree>
    <p:extLst>
      <p:ext uri="{BB962C8B-B14F-4D97-AF65-F5344CB8AC3E}">
        <p14:creationId xmlns:p14="http://schemas.microsoft.com/office/powerpoint/2010/main" val="194260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3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4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47"/>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5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6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7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 grpId="0" animBg="1"/>
      <p:bldP spid="144" grpId="0" animBg="1"/>
      <p:bldP spid="150" grpId="0" animBg="1"/>
      <p:bldP spid="17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a16="http://schemas.microsoft.com/office/drawing/2014/main" id="{0FCBA6F0-3A16-302A-F665-623A3FF79094}"/>
              </a:ext>
            </a:extLst>
          </p:cNvPr>
          <p:cNvPicPr>
            <a:picLocks noChangeAspect="1"/>
          </p:cNvPicPr>
          <p:nvPr/>
        </p:nvPicPr>
        <p:blipFill>
          <a:blip r:embed="rId2"/>
          <a:stretch>
            <a:fillRect/>
          </a:stretch>
        </p:blipFill>
        <p:spPr>
          <a:xfrm>
            <a:off x="6022577" y="83216"/>
            <a:ext cx="3121423" cy="5121084"/>
          </a:xfrm>
          <a:prstGeom prst="rect">
            <a:avLst/>
          </a:prstGeom>
        </p:spPr>
      </p:pic>
      <p:sp>
        <p:nvSpPr>
          <p:cNvPr id="51" name="Rectangle à coins arrondis 50"/>
          <p:cNvSpPr/>
          <p:nvPr/>
        </p:nvSpPr>
        <p:spPr>
          <a:xfrm>
            <a:off x="1979712" y="1779662"/>
            <a:ext cx="648072" cy="576064"/>
          </a:xfrm>
          <a:prstGeom prst="roundRect">
            <a:avLst/>
          </a:prstGeom>
          <a:solidFill>
            <a:schemeClr val="tx2">
              <a:lumMod val="60000"/>
              <a:lumOff val="4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dirty="0"/>
          </a:p>
        </p:txBody>
      </p:sp>
      <p:sp>
        <p:nvSpPr>
          <p:cNvPr id="70" name="ZoneTexte 69"/>
          <p:cNvSpPr txBox="1"/>
          <p:nvPr/>
        </p:nvSpPr>
        <p:spPr>
          <a:xfrm>
            <a:off x="7380312" y="3819693"/>
            <a:ext cx="1944216" cy="1200329"/>
          </a:xfrm>
          <a:prstGeom prst="rect">
            <a:avLst/>
          </a:prstGeom>
          <a:noFill/>
        </p:spPr>
        <p:txBody>
          <a:bodyPr wrap="square" rtlCol="0">
            <a:spAutoFit/>
          </a:bodyPr>
          <a:lstStyle/>
          <a:p>
            <a:r>
              <a:rPr lang="fr-FR" sz="2400" dirty="0">
                <a:solidFill>
                  <a:schemeClr val="bg1"/>
                </a:solidFill>
                <a:latin typeface="Arial Black" pitchFamily="34" charset="0"/>
              </a:rPr>
              <a:t>Etape </a:t>
            </a:r>
            <a:r>
              <a:rPr lang="fr-FR" sz="7200" dirty="0">
                <a:solidFill>
                  <a:schemeClr val="bg1"/>
                </a:solidFill>
                <a:latin typeface="Arial Black" pitchFamily="34" charset="0"/>
              </a:rPr>
              <a:t>4</a:t>
            </a:r>
            <a:endParaRPr lang="fr-FR" sz="2400" dirty="0">
              <a:solidFill>
                <a:schemeClr val="bg1"/>
              </a:solidFill>
              <a:latin typeface="Arial Black" pitchFamily="34" charset="0"/>
            </a:endParaRPr>
          </a:p>
        </p:txBody>
      </p:sp>
      <p:sp>
        <p:nvSpPr>
          <p:cNvPr id="79" name="ZoneTexte 78"/>
          <p:cNvSpPr txBox="1"/>
          <p:nvPr/>
        </p:nvSpPr>
        <p:spPr>
          <a:xfrm>
            <a:off x="1979712" y="1707654"/>
            <a:ext cx="432048" cy="523220"/>
          </a:xfrm>
          <a:prstGeom prst="rect">
            <a:avLst/>
          </a:prstGeom>
          <a:noFill/>
        </p:spPr>
        <p:txBody>
          <a:bodyPr wrap="square" rtlCol="0">
            <a:spAutoFit/>
          </a:bodyPr>
          <a:lstStyle/>
          <a:p>
            <a:r>
              <a:rPr lang="fr-FR" sz="2800" dirty="0">
                <a:solidFill>
                  <a:schemeClr val="accent1">
                    <a:lumMod val="40000"/>
                    <a:lumOff val="60000"/>
                  </a:schemeClr>
                </a:solidFill>
                <a:latin typeface="Arial Black" pitchFamily="34" charset="0"/>
              </a:rPr>
              <a:t>a</a:t>
            </a:r>
          </a:p>
        </p:txBody>
      </p:sp>
      <p:sp>
        <p:nvSpPr>
          <p:cNvPr id="17" name="ZoneTexte 16"/>
          <p:cNvSpPr txBox="1"/>
          <p:nvPr/>
        </p:nvSpPr>
        <p:spPr>
          <a:xfrm>
            <a:off x="8711952" y="4227934"/>
            <a:ext cx="432048" cy="646331"/>
          </a:xfrm>
          <a:prstGeom prst="rect">
            <a:avLst/>
          </a:prstGeom>
          <a:noFill/>
          <a:effectLst>
            <a:outerShdw blurRad="50800" dist="38100" dir="2700000" sx="123000" sy="123000" algn="tl" rotWithShape="0">
              <a:prstClr val="black">
                <a:alpha val="40000"/>
              </a:prstClr>
            </a:outerShdw>
          </a:effectLst>
        </p:spPr>
        <p:txBody>
          <a:bodyPr wrap="square" rtlCol="0">
            <a:spAutoFit/>
          </a:bodyPr>
          <a:lstStyle/>
          <a:p>
            <a:r>
              <a:rPr lang="fr-FR" sz="3600" dirty="0">
                <a:solidFill>
                  <a:schemeClr val="accent1">
                    <a:lumMod val="75000"/>
                  </a:schemeClr>
                </a:solidFill>
                <a:latin typeface="Arial Black" pitchFamily="34" charset="0"/>
              </a:rPr>
              <a:t>b</a:t>
            </a:r>
          </a:p>
        </p:txBody>
      </p:sp>
      <p:sp>
        <p:nvSpPr>
          <p:cNvPr id="18" name="Rectangle 17"/>
          <p:cNvSpPr/>
          <p:nvPr/>
        </p:nvSpPr>
        <p:spPr>
          <a:xfrm>
            <a:off x="3347864" y="1347614"/>
            <a:ext cx="4032448" cy="813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ectangle à coins arrondis 18"/>
          <p:cNvSpPr/>
          <p:nvPr/>
        </p:nvSpPr>
        <p:spPr>
          <a:xfrm>
            <a:off x="2987824" y="1059582"/>
            <a:ext cx="648072" cy="576064"/>
          </a:xfrm>
          <a:prstGeom prst="roundRect">
            <a:avLst/>
          </a:prstGeom>
          <a:solidFill>
            <a:schemeClr val="accent1">
              <a:lumMod val="60000"/>
              <a:lumOff val="40000"/>
            </a:schemeClr>
          </a:solidFill>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dirty="0"/>
          </a:p>
        </p:txBody>
      </p:sp>
      <p:sp>
        <p:nvSpPr>
          <p:cNvPr id="20" name="ZoneTexte 19"/>
          <p:cNvSpPr txBox="1"/>
          <p:nvPr/>
        </p:nvSpPr>
        <p:spPr>
          <a:xfrm>
            <a:off x="1763688" y="987574"/>
            <a:ext cx="1944216" cy="584775"/>
          </a:xfrm>
          <a:prstGeom prst="rect">
            <a:avLst/>
          </a:prstGeom>
          <a:noFill/>
        </p:spPr>
        <p:txBody>
          <a:bodyPr wrap="square" rtlCol="0">
            <a:spAutoFit/>
          </a:bodyPr>
          <a:lstStyle/>
          <a:p>
            <a:r>
              <a:rPr lang="fr-FR" sz="2400" dirty="0">
                <a:solidFill>
                  <a:schemeClr val="accent1">
                    <a:lumMod val="75000"/>
                  </a:schemeClr>
                </a:solidFill>
                <a:latin typeface="Arial Black" pitchFamily="34" charset="0"/>
              </a:rPr>
              <a:t>Etape  </a:t>
            </a:r>
            <a:r>
              <a:rPr lang="fr-FR" sz="3200" dirty="0">
                <a:solidFill>
                  <a:schemeClr val="accent1">
                    <a:lumMod val="75000"/>
                  </a:schemeClr>
                </a:solidFill>
                <a:latin typeface="Arial Black" pitchFamily="34" charset="0"/>
              </a:rPr>
              <a:t>4</a:t>
            </a:r>
            <a:endParaRPr lang="fr-FR" sz="2400" dirty="0">
              <a:solidFill>
                <a:schemeClr val="accent1">
                  <a:lumMod val="75000"/>
                </a:schemeClr>
              </a:solidFill>
              <a:latin typeface="Arial Black" pitchFamily="34" charset="0"/>
            </a:endParaRPr>
          </a:p>
        </p:txBody>
      </p:sp>
      <p:sp>
        <p:nvSpPr>
          <p:cNvPr id="21" name="ZoneTexte 20"/>
          <p:cNvSpPr txBox="1"/>
          <p:nvPr/>
        </p:nvSpPr>
        <p:spPr>
          <a:xfrm>
            <a:off x="3635896" y="972765"/>
            <a:ext cx="4320480" cy="461665"/>
          </a:xfrm>
          <a:prstGeom prst="rect">
            <a:avLst/>
          </a:prstGeom>
          <a:noFill/>
        </p:spPr>
        <p:txBody>
          <a:bodyPr wrap="square" rtlCol="0">
            <a:spAutoFit/>
          </a:bodyPr>
          <a:lstStyle/>
          <a:p>
            <a:r>
              <a:rPr lang="fr-FR" sz="2400" dirty="0">
                <a:solidFill>
                  <a:schemeClr val="accent1">
                    <a:lumMod val="75000"/>
                  </a:schemeClr>
                </a:solidFill>
                <a:latin typeface="Arial Black" pitchFamily="34" charset="0"/>
              </a:rPr>
              <a:t>Cellules texte et temps</a:t>
            </a:r>
          </a:p>
        </p:txBody>
      </p:sp>
      <p:sp>
        <p:nvSpPr>
          <p:cNvPr id="22" name="ZoneTexte 21"/>
          <p:cNvSpPr txBox="1"/>
          <p:nvPr/>
        </p:nvSpPr>
        <p:spPr>
          <a:xfrm>
            <a:off x="2699792" y="1779662"/>
            <a:ext cx="5904656" cy="369332"/>
          </a:xfrm>
          <a:prstGeom prst="rect">
            <a:avLst/>
          </a:prstGeom>
          <a:noFill/>
        </p:spPr>
        <p:txBody>
          <a:bodyPr wrap="square" rtlCol="0">
            <a:spAutoFit/>
          </a:bodyPr>
          <a:lstStyle/>
          <a:p>
            <a:r>
              <a:rPr lang="fr-FR" dirty="0">
                <a:solidFill>
                  <a:schemeClr val="accent1">
                    <a:lumMod val="60000"/>
                    <a:lumOff val="40000"/>
                  </a:schemeClr>
                </a:solidFill>
                <a:latin typeface="Arial Black" pitchFamily="34" charset="0"/>
              </a:rPr>
              <a:t>Manipuler le texte</a:t>
            </a:r>
          </a:p>
        </p:txBody>
      </p:sp>
      <p:sp>
        <p:nvSpPr>
          <p:cNvPr id="23" name="ZoneTexte 22"/>
          <p:cNvSpPr txBox="1"/>
          <p:nvPr/>
        </p:nvSpPr>
        <p:spPr>
          <a:xfrm>
            <a:off x="2771800" y="2499742"/>
            <a:ext cx="5904656" cy="369332"/>
          </a:xfrm>
          <a:prstGeom prst="rect">
            <a:avLst/>
          </a:prstGeom>
          <a:noFill/>
        </p:spPr>
        <p:txBody>
          <a:bodyPr wrap="square" rtlCol="0">
            <a:spAutoFit/>
          </a:bodyPr>
          <a:lstStyle>
            <a:defPPr>
              <a:defRPr lang="fr-FR"/>
            </a:defPPr>
            <a:lvl1pPr>
              <a:defRPr>
                <a:solidFill>
                  <a:schemeClr val="accent1">
                    <a:lumMod val="60000"/>
                    <a:lumOff val="40000"/>
                  </a:schemeClr>
                </a:solidFill>
                <a:latin typeface="Arial Black" pitchFamily="34" charset="0"/>
              </a:defRPr>
            </a:lvl1pPr>
          </a:lstStyle>
          <a:p>
            <a:r>
              <a:rPr lang="fr-FR" dirty="0"/>
              <a:t>Manipuler le temps</a:t>
            </a:r>
          </a:p>
        </p:txBody>
      </p:sp>
      <p:sp>
        <p:nvSpPr>
          <p:cNvPr id="3" name="Rectangle à coins arrondis 60">
            <a:extLst>
              <a:ext uri="{FF2B5EF4-FFF2-40B4-BE49-F238E27FC236}">
                <a16:creationId xmlns:a16="http://schemas.microsoft.com/office/drawing/2014/main" id="{1C8FB094-0B40-A6B0-53EA-E8932A60F4E6}"/>
              </a:ext>
            </a:extLst>
          </p:cNvPr>
          <p:cNvSpPr/>
          <p:nvPr/>
        </p:nvSpPr>
        <p:spPr>
          <a:xfrm>
            <a:off x="1763688" y="3075806"/>
            <a:ext cx="792088" cy="792088"/>
          </a:xfrm>
          <a:prstGeom prst="roundRect">
            <a:avLst/>
          </a:prstGeom>
          <a:solidFill>
            <a:schemeClr val="accent1">
              <a:lumMod val="50000"/>
            </a:schemeClr>
          </a:solidFill>
          <a:effectLst>
            <a:outerShdw blurRad="50800" dist="38100" dir="2700000" sx="123000" sy="123000" algn="tl" rotWithShape="0">
              <a:prstClr val="black">
                <a:alpha val="40000"/>
              </a:prstClr>
            </a:outerShdw>
          </a:effectLst>
        </p:spPr>
        <p:style>
          <a:lnRef idx="0">
            <a:schemeClr val="accent1"/>
          </a:lnRef>
          <a:fillRef idx="3">
            <a:schemeClr val="accent1"/>
          </a:fillRef>
          <a:effectRef idx="3">
            <a:schemeClr val="accent1"/>
          </a:effectRef>
          <a:fontRef idx="minor">
            <a:schemeClr val="lt1"/>
          </a:fontRef>
        </p:style>
        <p:txBody>
          <a:bodyPr rtlCol="0" anchor="ctr"/>
          <a:lstStyle/>
          <a:p>
            <a:pPr algn="ctr"/>
            <a:endParaRPr lang="fr-FR" dirty="0"/>
          </a:p>
        </p:txBody>
      </p:sp>
      <p:sp>
        <p:nvSpPr>
          <p:cNvPr id="4" name="ZoneTexte 3">
            <a:extLst>
              <a:ext uri="{FF2B5EF4-FFF2-40B4-BE49-F238E27FC236}">
                <a16:creationId xmlns:a16="http://schemas.microsoft.com/office/drawing/2014/main" id="{3AD69F82-0694-B108-3DCD-21CDD0098BAF}"/>
              </a:ext>
            </a:extLst>
          </p:cNvPr>
          <p:cNvSpPr txBox="1"/>
          <p:nvPr/>
        </p:nvSpPr>
        <p:spPr>
          <a:xfrm>
            <a:off x="1835696" y="3003798"/>
            <a:ext cx="432048" cy="646331"/>
          </a:xfrm>
          <a:prstGeom prst="rect">
            <a:avLst/>
          </a:prstGeom>
          <a:noFill/>
          <a:effectLst>
            <a:outerShdw blurRad="50800" dist="38100" dir="2700000" sx="123000" sy="123000" algn="tl" rotWithShape="0">
              <a:prstClr val="black">
                <a:alpha val="40000"/>
              </a:prstClr>
            </a:outerShdw>
          </a:effectLst>
        </p:spPr>
        <p:txBody>
          <a:bodyPr wrap="square" rtlCol="0">
            <a:spAutoFit/>
          </a:bodyPr>
          <a:lstStyle/>
          <a:p>
            <a:r>
              <a:rPr lang="fr-FR" sz="3600" dirty="0">
                <a:solidFill>
                  <a:schemeClr val="bg1">
                    <a:lumMod val="95000"/>
                  </a:schemeClr>
                </a:solidFill>
                <a:latin typeface="Arial Black" pitchFamily="34" charset="0"/>
              </a:rPr>
              <a:t>c</a:t>
            </a:r>
          </a:p>
        </p:txBody>
      </p:sp>
      <p:sp>
        <p:nvSpPr>
          <p:cNvPr id="5" name="ZoneTexte 4">
            <a:extLst>
              <a:ext uri="{FF2B5EF4-FFF2-40B4-BE49-F238E27FC236}">
                <a16:creationId xmlns:a16="http://schemas.microsoft.com/office/drawing/2014/main" id="{C2079168-80E9-E912-C6FB-F52DCD180A52}"/>
              </a:ext>
            </a:extLst>
          </p:cNvPr>
          <p:cNvSpPr txBox="1"/>
          <p:nvPr/>
        </p:nvSpPr>
        <p:spPr>
          <a:xfrm>
            <a:off x="2710209" y="3287184"/>
            <a:ext cx="5904656" cy="369332"/>
          </a:xfrm>
          <a:prstGeom prst="rect">
            <a:avLst/>
          </a:prstGeom>
          <a:noFill/>
        </p:spPr>
        <p:txBody>
          <a:bodyPr wrap="square" rtlCol="0">
            <a:spAutoFit/>
          </a:bodyPr>
          <a:lstStyle/>
          <a:p>
            <a:r>
              <a:rPr lang="fr-FR" dirty="0">
                <a:solidFill>
                  <a:schemeClr val="accent1">
                    <a:lumMod val="75000"/>
                  </a:schemeClr>
                </a:solidFill>
                <a:latin typeface="Arial Black" pitchFamily="34" charset="0"/>
              </a:rPr>
              <a:t>Analyse de scénarios</a:t>
            </a:r>
          </a:p>
        </p:txBody>
      </p:sp>
      <p:sp>
        <p:nvSpPr>
          <p:cNvPr id="6" name="Rectangle à coins arrondis 50">
            <a:extLst>
              <a:ext uri="{FF2B5EF4-FFF2-40B4-BE49-F238E27FC236}">
                <a16:creationId xmlns:a16="http://schemas.microsoft.com/office/drawing/2014/main" id="{169270B3-4E82-F25D-9F7E-D4E83940FBAB}"/>
              </a:ext>
            </a:extLst>
          </p:cNvPr>
          <p:cNvSpPr/>
          <p:nvPr/>
        </p:nvSpPr>
        <p:spPr>
          <a:xfrm>
            <a:off x="1979712" y="2438187"/>
            <a:ext cx="648072" cy="576064"/>
          </a:xfrm>
          <a:prstGeom prst="roundRect">
            <a:avLst/>
          </a:prstGeom>
          <a:solidFill>
            <a:schemeClr val="tx2">
              <a:lumMod val="60000"/>
              <a:lumOff val="4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fr-FR" dirty="0"/>
          </a:p>
        </p:txBody>
      </p:sp>
      <p:sp>
        <p:nvSpPr>
          <p:cNvPr id="7" name="ZoneTexte 6">
            <a:extLst>
              <a:ext uri="{FF2B5EF4-FFF2-40B4-BE49-F238E27FC236}">
                <a16:creationId xmlns:a16="http://schemas.microsoft.com/office/drawing/2014/main" id="{5CE6778C-EC53-E7E2-C20D-0E261DA15701}"/>
              </a:ext>
            </a:extLst>
          </p:cNvPr>
          <p:cNvSpPr txBox="1"/>
          <p:nvPr/>
        </p:nvSpPr>
        <p:spPr>
          <a:xfrm>
            <a:off x="1979712" y="2366179"/>
            <a:ext cx="432048" cy="523220"/>
          </a:xfrm>
          <a:prstGeom prst="rect">
            <a:avLst/>
          </a:prstGeom>
          <a:noFill/>
        </p:spPr>
        <p:txBody>
          <a:bodyPr wrap="square" rtlCol="0">
            <a:spAutoFit/>
          </a:bodyPr>
          <a:lstStyle/>
          <a:p>
            <a:r>
              <a:rPr lang="fr-FR" sz="2800" dirty="0">
                <a:solidFill>
                  <a:schemeClr val="accent1">
                    <a:lumMod val="40000"/>
                    <a:lumOff val="60000"/>
                  </a:schemeClr>
                </a:solidFill>
                <a:latin typeface="Arial Black" pitchFamily="34" charset="0"/>
              </a:rPr>
              <a:t>b</a:t>
            </a:r>
          </a:p>
        </p:txBody>
      </p:sp>
    </p:spTree>
    <p:extLst>
      <p:ext uri="{BB962C8B-B14F-4D97-AF65-F5344CB8AC3E}">
        <p14:creationId xmlns:p14="http://schemas.microsoft.com/office/powerpoint/2010/main" val="3464793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Rectangle 65"/>
          <p:cNvSpPr/>
          <p:nvPr/>
        </p:nvSpPr>
        <p:spPr>
          <a:xfrm>
            <a:off x="1187624" y="339502"/>
            <a:ext cx="6696744" cy="144016"/>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1043608" y="123478"/>
            <a:ext cx="5904656" cy="584775"/>
          </a:xfrm>
          <a:prstGeom prst="rect">
            <a:avLst/>
          </a:prstGeom>
          <a:noFill/>
        </p:spPr>
        <p:txBody>
          <a:bodyPr wrap="square" rtlCol="0">
            <a:spAutoFit/>
          </a:bodyPr>
          <a:lstStyle/>
          <a:p>
            <a:r>
              <a:rPr lang="fr-FR" dirty="0">
                <a:solidFill>
                  <a:schemeClr val="accent1">
                    <a:lumMod val="75000"/>
                  </a:schemeClr>
                </a:solidFill>
                <a:latin typeface="Arial Black" pitchFamily="34" charset="0"/>
              </a:rPr>
              <a:t>Extraire d’une chaine de caractère</a:t>
            </a:r>
          </a:p>
          <a:p>
            <a:r>
              <a:rPr lang="fr-FR" sz="1400" dirty="0">
                <a:latin typeface="Arial Black" pitchFamily="34" charset="0"/>
              </a:rPr>
              <a:t>Fonctions d’extraction</a:t>
            </a:r>
          </a:p>
        </p:txBody>
      </p:sp>
      <p:sp>
        <p:nvSpPr>
          <p:cNvPr id="15" name="ZoneTexte 14"/>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4</a:t>
            </a:r>
            <a:r>
              <a:rPr lang="fr-FR" dirty="0">
                <a:solidFill>
                  <a:schemeClr val="accent1">
                    <a:lumMod val="60000"/>
                    <a:lumOff val="40000"/>
                  </a:schemeClr>
                </a:solidFill>
                <a:latin typeface="Arial Black" pitchFamily="34" charset="0"/>
              </a:rPr>
              <a:t>a</a:t>
            </a:r>
            <a:r>
              <a:rPr lang="fr-FR" dirty="0">
                <a:solidFill>
                  <a:schemeClr val="tx2"/>
                </a:solidFill>
                <a:latin typeface="Arial Black" pitchFamily="34" charset="0"/>
              </a:rPr>
              <a:t>1a</a:t>
            </a:r>
            <a:endParaRPr lang="fr-FR" sz="2800" dirty="0">
              <a:solidFill>
                <a:schemeClr val="tx2"/>
              </a:solidFill>
              <a:latin typeface="Arial Black" pitchFamily="34" charset="0"/>
            </a:endParaRPr>
          </a:p>
        </p:txBody>
      </p:sp>
      <p:cxnSp>
        <p:nvCxnSpPr>
          <p:cNvPr id="16" name="Connecteur droit 15"/>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7" name="ZoneTexte 16"/>
          <p:cNvSpPr txBox="1"/>
          <p:nvPr/>
        </p:nvSpPr>
        <p:spPr>
          <a:xfrm>
            <a:off x="899592" y="2686149"/>
            <a:ext cx="2808312"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LEFT(</a:t>
            </a:r>
            <a:r>
              <a:rPr lang="fr-FR" b="1" dirty="0">
                <a:solidFill>
                  <a:srgbClr val="3366CC"/>
                </a:solidFill>
              </a:rPr>
              <a:t>Texte</a:t>
            </a:r>
            <a:r>
              <a:rPr lang="fr-FR" b="1" dirty="0"/>
              <a:t>;</a:t>
            </a:r>
            <a:r>
              <a:rPr lang="fr-FR" b="1" dirty="0" err="1">
                <a:solidFill>
                  <a:srgbClr val="C00000"/>
                </a:solidFill>
              </a:rPr>
              <a:t>nb_car</a:t>
            </a:r>
            <a:r>
              <a:rPr lang="fr-FR" b="1" dirty="0"/>
              <a:t>)</a:t>
            </a:r>
          </a:p>
        </p:txBody>
      </p:sp>
      <p:pic>
        <p:nvPicPr>
          <p:cNvPr id="18" name="Image 17"/>
          <p:cNvPicPr/>
          <p:nvPr/>
        </p:nvPicPr>
        <p:blipFill>
          <a:blip r:embed="rId3" cstate="print">
            <a:clrChange>
              <a:clrFrom>
                <a:srgbClr val="FEF9FB"/>
              </a:clrFrom>
              <a:clrTo>
                <a:srgbClr val="FEF9FB">
                  <a:alpha val="0"/>
                </a:srgbClr>
              </a:clrTo>
            </a:clrChange>
          </a:blip>
          <a:srcRect/>
          <a:stretch>
            <a:fillRect/>
          </a:stretch>
        </p:blipFill>
        <p:spPr bwMode="auto">
          <a:xfrm>
            <a:off x="467544" y="2239586"/>
            <a:ext cx="360040" cy="432048"/>
          </a:xfrm>
          <a:prstGeom prst="rect">
            <a:avLst/>
          </a:prstGeom>
          <a:noFill/>
          <a:ln w="9525">
            <a:noFill/>
            <a:miter lim="800000"/>
            <a:headEnd/>
            <a:tailEnd/>
          </a:ln>
        </p:spPr>
      </p:pic>
      <p:pic>
        <p:nvPicPr>
          <p:cNvPr id="19" name="Image 18"/>
          <p:cNvPicPr/>
          <p:nvPr/>
        </p:nvPicPr>
        <p:blipFill>
          <a:blip r:embed="rId4" cstate="print"/>
          <a:srcRect/>
          <a:stretch>
            <a:fillRect/>
          </a:stretch>
        </p:blipFill>
        <p:spPr bwMode="auto">
          <a:xfrm>
            <a:off x="107504" y="2278495"/>
            <a:ext cx="360040" cy="360040"/>
          </a:xfrm>
          <a:prstGeom prst="rect">
            <a:avLst/>
          </a:prstGeom>
          <a:noFill/>
          <a:ln w="9525">
            <a:noFill/>
            <a:miter lim="800000"/>
            <a:headEnd/>
            <a:tailEnd/>
          </a:ln>
        </p:spPr>
      </p:pic>
      <p:pic>
        <p:nvPicPr>
          <p:cNvPr id="23" name="Image 22"/>
          <p:cNvPicPr/>
          <p:nvPr/>
        </p:nvPicPr>
        <p:blipFill>
          <a:blip r:embed="rId5" cstate="print"/>
          <a:srcRect/>
          <a:stretch>
            <a:fillRect/>
          </a:stretch>
        </p:blipFill>
        <p:spPr bwMode="auto">
          <a:xfrm>
            <a:off x="467544" y="2743642"/>
            <a:ext cx="360040" cy="360040"/>
          </a:xfrm>
          <a:prstGeom prst="rect">
            <a:avLst/>
          </a:prstGeom>
          <a:noFill/>
          <a:ln w="9525">
            <a:noFill/>
            <a:miter lim="800000"/>
            <a:headEnd/>
            <a:tailEnd/>
          </a:ln>
        </p:spPr>
      </p:pic>
      <p:sp>
        <p:nvSpPr>
          <p:cNvPr id="52" name="Rectangle 51"/>
          <p:cNvSpPr/>
          <p:nvPr/>
        </p:nvSpPr>
        <p:spPr>
          <a:xfrm>
            <a:off x="1979712" y="843558"/>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ZoneTexte 55"/>
          <p:cNvSpPr txBox="1"/>
          <p:nvPr/>
        </p:nvSpPr>
        <p:spPr>
          <a:xfrm>
            <a:off x="1979712" y="1419622"/>
            <a:ext cx="216024" cy="261610"/>
          </a:xfrm>
          <a:prstGeom prst="rect">
            <a:avLst/>
          </a:prstGeom>
          <a:noFill/>
        </p:spPr>
        <p:txBody>
          <a:bodyPr wrap="square" rtlCol="0">
            <a:spAutoFit/>
          </a:bodyPr>
          <a:lstStyle/>
          <a:p>
            <a:pPr algn="ctr"/>
            <a:r>
              <a:rPr lang="fr-FR" sz="1100" b="1" dirty="0">
                <a:solidFill>
                  <a:schemeClr val="accent1">
                    <a:lumMod val="75000"/>
                  </a:schemeClr>
                </a:solidFill>
              </a:rPr>
              <a:t>1</a:t>
            </a:r>
          </a:p>
        </p:txBody>
      </p:sp>
      <p:sp>
        <p:nvSpPr>
          <p:cNvPr id="59" name="Rectangle 58"/>
          <p:cNvSpPr/>
          <p:nvPr/>
        </p:nvSpPr>
        <p:spPr>
          <a:xfrm>
            <a:off x="2267744" y="843558"/>
            <a:ext cx="216024" cy="93610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0" name="ZoneTexte 59"/>
          <p:cNvSpPr txBox="1"/>
          <p:nvPr/>
        </p:nvSpPr>
        <p:spPr>
          <a:xfrm>
            <a:off x="2267744" y="1419622"/>
            <a:ext cx="216024" cy="261610"/>
          </a:xfrm>
          <a:prstGeom prst="rect">
            <a:avLst/>
          </a:prstGeom>
          <a:noFill/>
        </p:spPr>
        <p:txBody>
          <a:bodyPr wrap="square" rtlCol="0">
            <a:spAutoFit/>
          </a:bodyPr>
          <a:lstStyle/>
          <a:p>
            <a:pPr algn="ctr"/>
            <a:r>
              <a:rPr lang="fr-FR" sz="1100" b="1" dirty="0">
                <a:solidFill>
                  <a:schemeClr val="accent1">
                    <a:lumMod val="75000"/>
                  </a:schemeClr>
                </a:solidFill>
              </a:rPr>
              <a:t>2</a:t>
            </a:r>
          </a:p>
        </p:txBody>
      </p:sp>
      <p:sp>
        <p:nvSpPr>
          <p:cNvPr id="62" name="Rectangle 61"/>
          <p:cNvSpPr/>
          <p:nvPr/>
        </p:nvSpPr>
        <p:spPr>
          <a:xfrm>
            <a:off x="2555776" y="843558"/>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3" name="ZoneTexte 62"/>
          <p:cNvSpPr txBox="1"/>
          <p:nvPr/>
        </p:nvSpPr>
        <p:spPr>
          <a:xfrm>
            <a:off x="2555776" y="1419622"/>
            <a:ext cx="216024" cy="261610"/>
          </a:xfrm>
          <a:prstGeom prst="rect">
            <a:avLst/>
          </a:prstGeom>
          <a:noFill/>
        </p:spPr>
        <p:txBody>
          <a:bodyPr wrap="square" rtlCol="0">
            <a:spAutoFit/>
          </a:bodyPr>
          <a:lstStyle/>
          <a:p>
            <a:pPr algn="ctr"/>
            <a:r>
              <a:rPr lang="fr-FR" sz="1100" b="1" dirty="0">
                <a:solidFill>
                  <a:schemeClr val="accent1">
                    <a:lumMod val="75000"/>
                  </a:schemeClr>
                </a:solidFill>
              </a:rPr>
              <a:t>3</a:t>
            </a:r>
          </a:p>
        </p:txBody>
      </p:sp>
      <p:sp>
        <p:nvSpPr>
          <p:cNvPr id="64" name="Rectangle 63"/>
          <p:cNvSpPr/>
          <p:nvPr/>
        </p:nvSpPr>
        <p:spPr>
          <a:xfrm>
            <a:off x="2843808" y="843558"/>
            <a:ext cx="216024" cy="93610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5" name="ZoneTexte 64"/>
          <p:cNvSpPr txBox="1"/>
          <p:nvPr/>
        </p:nvSpPr>
        <p:spPr>
          <a:xfrm>
            <a:off x="2843808" y="1419622"/>
            <a:ext cx="216024" cy="261610"/>
          </a:xfrm>
          <a:prstGeom prst="rect">
            <a:avLst/>
          </a:prstGeom>
          <a:noFill/>
        </p:spPr>
        <p:txBody>
          <a:bodyPr wrap="square" rtlCol="0">
            <a:spAutoFit/>
          </a:bodyPr>
          <a:lstStyle/>
          <a:p>
            <a:pPr algn="ctr"/>
            <a:r>
              <a:rPr lang="fr-FR" sz="1100" b="1" dirty="0">
                <a:solidFill>
                  <a:schemeClr val="accent1">
                    <a:lumMod val="75000"/>
                  </a:schemeClr>
                </a:solidFill>
              </a:rPr>
              <a:t>4</a:t>
            </a:r>
          </a:p>
        </p:txBody>
      </p:sp>
      <p:sp>
        <p:nvSpPr>
          <p:cNvPr id="67" name="Rectangle 66"/>
          <p:cNvSpPr/>
          <p:nvPr/>
        </p:nvSpPr>
        <p:spPr>
          <a:xfrm>
            <a:off x="3131840" y="843558"/>
            <a:ext cx="216024" cy="93610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8" name="ZoneTexte 67"/>
          <p:cNvSpPr txBox="1"/>
          <p:nvPr/>
        </p:nvSpPr>
        <p:spPr>
          <a:xfrm>
            <a:off x="3131840" y="1419622"/>
            <a:ext cx="216024" cy="261610"/>
          </a:xfrm>
          <a:prstGeom prst="rect">
            <a:avLst/>
          </a:prstGeom>
          <a:noFill/>
        </p:spPr>
        <p:txBody>
          <a:bodyPr wrap="square" rtlCol="0">
            <a:spAutoFit/>
          </a:bodyPr>
          <a:lstStyle/>
          <a:p>
            <a:pPr algn="ctr"/>
            <a:r>
              <a:rPr lang="fr-FR" sz="1100" b="1" dirty="0">
                <a:solidFill>
                  <a:schemeClr val="accent1">
                    <a:lumMod val="75000"/>
                  </a:schemeClr>
                </a:solidFill>
              </a:rPr>
              <a:t>5</a:t>
            </a:r>
          </a:p>
        </p:txBody>
      </p:sp>
      <p:sp>
        <p:nvSpPr>
          <p:cNvPr id="80" name="Rectangle 79"/>
          <p:cNvSpPr/>
          <p:nvPr/>
        </p:nvSpPr>
        <p:spPr>
          <a:xfrm>
            <a:off x="3419872" y="843558"/>
            <a:ext cx="216024" cy="93610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3" name="ZoneTexte 82"/>
          <p:cNvSpPr txBox="1"/>
          <p:nvPr/>
        </p:nvSpPr>
        <p:spPr>
          <a:xfrm>
            <a:off x="3419872" y="1419622"/>
            <a:ext cx="216024" cy="261610"/>
          </a:xfrm>
          <a:prstGeom prst="rect">
            <a:avLst/>
          </a:prstGeom>
          <a:noFill/>
        </p:spPr>
        <p:txBody>
          <a:bodyPr wrap="square" rtlCol="0">
            <a:spAutoFit/>
          </a:bodyPr>
          <a:lstStyle/>
          <a:p>
            <a:pPr algn="ctr"/>
            <a:r>
              <a:rPr lang="fr-FR" sz="1100" b="1" dirty="0">
                <a:solidFill>
                  <a:schemeClr val="accent1">
                    <a:lumMod val="75000"/>
                  </a:schemeClr>
                </a:solidFill>
              </a:rPr>
              <a:t>6</a:t>
            </a:r>
          </a:p>
        </p:txBody>
      </p:sp>
      <p:sp>
        <p:nvSpPr>
          <p:cNvPr id="84" name="Rectangle 83"/>
          <p:cNvSpPr/>
          <p:nvPr/>
        </p:nvSpPr>
        <p:spPr>
          <a:xfrm>
            <a:off x="3707904" y="843558"/>
            <a:ext cx="216024" cy="93610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3707904" y="1419622"/>
            <a:ext cx="216024" cy="261610"/>
          </a:xfrm>
          <a:prstGeom prst="rect">
            <a:avLst/>
          </a:prstGeom>
          <a:noFill/>
        </p:spPr>
        <p:txBody>
          <a:bodyPr wrap="square" rtlCol="0">
            <a:spAutoFit/>
          </a:bodyPr>
          <a:lstStyle/>
          <a:p>
            <a:pPr algn="ctr"/>
            <a:r>
              <a:rPr lang="fr-FR" sz="1100" b="1" dirty="0">
                <a:solidFill>
                  <a:schemeClr val="accent1">
                    <a:lumMod val="75000"/>
                  </a:schemeClr>
                </a:solidFill>
              </a:rPr>
              <a:t>7</a:t>
            </a:r>
          </a:p>
        </p:txBody>
      </p:sp>
      <p:sp>
        <p:nvSpPr>
          <p:cNvPr id="86" name="Rectangle 85"/>
          <p:cNvSpPr/>
          <p:nvPr/>
        </p:nvSpPr>
        <p:spPr>
          <a:xfrm>
            <a:off x="3995936" y="843558"/>
            <a:ext cx="216024" cy="93610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7" name="ZoneTexte 86"/>
          <p:cNvSpPr txBox="1"/>
          <p:nvPr/>
        </p:nvSpPr>
        <p:spPr>
          <a:xfrm>
            <a:off x="3995936" y="1419622"/>
            <a:ext cx="216024" cy="261610"/>
          </a:xfrm>
          <a:prstGeom prst="rect">
            <a:avLst/>
          </a:prstGeom>
          <a:noFill/>
        </p:spPr>
        <p:txBody>
          <a:bodyPr wrap="square" rtlCol="0">
            <a:spAutoFit/>
          </a:bodyPr>
          <a:lstStyle/>
          <a:p>
            <a:pPr algn="ctr"/>
            <a:r>
              <a:rPr lang="fr-FR" sz="1100" b="1" dirty="0">
                <a:solidFill>
                  <a:schemeClr val="accent1">
                    <a:lumMod val="75000"/>
                  </a:schemeClr>
                </a:solidFill>
              </a:rPr>
              <a:t>8</a:t>
            </a:r>
          </a:p>
        </p:txBody>
      </p:sp>
      <p:sp>
        <p:nvSpPr>
          <p:cNvPr id="88" name="Rectangle 87"/>
          <p:cNvSpPr/>
          <p:nvPr/>
        </p:nvSpPr>
        <p:spPr>
          <a:xfrm>
            <a:off x="4283968" y="843558"/>
            <a:ext cx="216024" cy="93610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9" name="ZoneTexte 88"/>
          <p:cNvSpPr txBox="1"/>
          <p:nvPr/>
        </p:nvSpPr>
        <p:spPr>
          <a:xfrm>
            <a:off x="4283968" y="1419622"/>
            <a:ext cx="216024" cy="261610"/>
          </a:xfrm>
          <a:prstGeom prst="rect">
            <a:avLst/>
          </a:prstGeom>
          <a:noFill/>
        </p:spPr>
        <p:txBody>
          <a:bodyPr wrap="square" rtlCol="0">
            <a:spAutoFit/>
          </a:bodyPr>
          <a:lstStyle/>
          <a:p>
            <a:pPr algn="ctr"/>
            <a:r>
              <a:rPr lang="fr-FR" sz="1100" b="1" dirty="0">
                <a:solidFill>
                  <a:schemeClr val="accent1">
                    <a:lumMod val="75000"/>
                  </a:schemeClr>
                </a:solidFill>
              </a:rPr>
              <a:t>9</a:t>
            </a:r>
          </a:p>
        </p:txBody>
      </p:sp>
      <p:sp>
        <p:nvSpPr>
          <p:cNvPr id="90" name="Rectangle 89"/>
          <p:cNvSpPr/>
          <p:nvPr/>
        </p:nvSpPr>
        <p:spPr>
          <a:xfrm>
            <a:off x="4572000" y="843558"/>
            <a:ext cx="216024" cy="93610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1" name="ZoneTexte 90"/>
          <p:cNvSpPr txBox="1"/>
          <p:nvPr/>
        </p:nvSpPr>
        <p:spPr>
          <a:xfrm>
            <a:off x="4499992" y="1419622"/>
            <a:ext cx="360040" cy="261610"/>
          </a:xfrm>
          <a:prstGeom prst="rect">
            <a:avLst/>
          </a:prstGeom>
          <a:noFill/>
        </p:spPr>
        <p:txBody>
          <a:bodyPr wrap="square" rtlCol="0">
            <a:spAutoFit/>
          </a:bodyPr>
          <a:lstStyle/>
          <a:p>
            <a:pPr algn="ctr"/>
            <a:r>
              <a:rPr lang="fr-FR" sz="1100" b="1" dirty="0">
                <a:solidFill>
                  <a:schemeClr val="accent1">
                    <a:lumMod val="75000"/>
                  </a:schemeClr>
                </a:solidFill>
              </a:rPr>
              <a:t>10</a:t>
            </a:r>
          </a:p>
        </p:txBody>
      </p:sp>
      <p:sp>
        <p:nvSpPr>
          <p:cNvPr id="92" name="Rectangle 91"/>
          <p:cNvSpPr/>
          <p:nvPr/>
        </p:nvSpPr>
        <p:spPr>
          <a:xfrm>
            <a:off x="4860032" y="843558"/>
            <a:ext cx="216024" cy="93610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3" name="ZoneTexte 92"/>
          <p:cNvSpPr txBox="1"/>
          <p:nvPr/>
        </p:nvSpPr>
        <p:spPr>
          <a:xfrm>
            <a:off x="4788024" y="1419622"/>
            <a:ext cx="360040" cy="261610"/>
          </a:xfrm>
          <a:prstGeom prst="rect">
            <a:avLst/>
          </a:prstGeom>
          <a:noFill/>
        </p:spPr>
        <p:txBody>
          <a:bodyPr wrap="square" rtlCol="0">
            <a:spAutoFit/>
          </a:bodyPr>
          <a:lstStyle/>
          <a:p>
            <a:pPr algn="ctr"/>
            <a:r>
              <a:rPr lang="fr-FR" sz="1100" b="1" dirty="0">
                <a:solidFill>
                  <a:schemeClr val="accent1">
                    <a:lumMod val="75000"/>
                  </a:schemeClr>
                </a:solidFill>
              </a:rPr>
              <a:t>11</a:t>
            </a:r>
          </a:p>
        </p:txBody>
      </p:sp>
      <p:sp>
        <p:nvSpPr>
          <p:cNvPr id="94" name="Rectangle 93"/>
          <p:cNvSpPr/>
          <p:nvPr/>
        </p:nvSpPr>
        <p:spPr>
          <a:xfrm>
            <a:off x="5148064" y="843558"/>
            <a:ext cx="216024" cy="93610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5" name="ZoneTexte 94"/>
          <p:cNvSpPr txBox="1"/>
          <p:nvPr/>
        </p:nvSpPr>
        <p:spPr>
          <a:xfrm>
            <a:off x="5076056" y="1419622"/>
            <a:ext cx="360040" cy="261610"/>
          </a:xfrm>
          <a:prstGeom prst="rect">
            <a:avLst/>
          </a:prstGeom>
          <a:noFill/>
        </p:spPr>
        <p:txBody>
          <a:bodyPr wrap="square" rtlCol="0">
            <a:spAutoFit/>
          </a:bodyPr>
          <a:lstStyle/>
          <a:p>
            <a:pPr algn="ctr"/>
            <a:r>
              <a:rPr lang="fr-FR" sz="1100" b="1" dirty="0">
                <a:solidFill>
                  <a:schemeClr val="accent1">
                    <a:lumMod val="75000"/>
                  </a:schemeClr>
                </a:solidFill>
              </a:rPr>
              <a:t>12</a:t>
            </a:r>
          </a:p>
        </p:txBody>
      </p:sp>
      <p:sp>
        <p:nvSpPr>
          <p:cNvPr id="96" name="Rectangle 95"/>
          <p:cNvSpPr/>
          <p:nvPr/>
        </p:nvSpPr>
        <p:spPr>
          <a:xfrm>
            <a:off x="5436096" y="843558"/>
            <a:ext cx="216024" cy="93610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7" name="ZoneTexte 96"/>
          <p:cNvSpPr txBox="1"/>
          <p:nvPr/>
        </p:nvSpPr>
        <p:spPr>
          <a:xfrm>
            <a:off x="5364088" y="1419622"/>
            <a:ext cx="360040" cy="261610"/>
          </a:xfrm>
          <a:prstGeom prst="rect">
            <a:avLst/>
          </a:prstGeom>
          <a:noFill/>
        </p:spPr>
        <p:txBody>
          <a:bodyPr wrap="square" rtlCol="0">
            <a:spAutoFit/>
          </a:bodyPr>
          <a:lstStyle/>
          <a:p>
            <a:pPr algn="ctr"/>
            <a:r>
              <a:rPr lang="fr-FR" sz="1100" b="1" dirty="0">
                <a:solidFill>
                  <a:schemeClr val="accent1">
                    <a:lumMod val="75000"/>
                  </a:schemeClr>
                </a:solidFill>
              </a:rPr>
              <a:t>13</a:t>
            </a:r>
          </a:p>
        </p:txBody>
      </p:sp>
      <p:sp>
        <p:nvSpPr>
          <p:cNvPr id="98" name="Rectangle 97"/>
          <p:cNvSpPr/>
          <p:nvPr/>
        </p:nvSpPr>
        <p:spPr>
          <a:xfrm>
            <a:off x="5724128" y="843558"/>
            <a:ext cx="216024" cy="93610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9" name="ZoneTexte 98"/>
          <p:cNvSpPr txBox="1"/>
          <p:nvPr/>
        </p:nvSpPr>
        <p:spPr>
          <a:xfrm>
            <a:off x="5652120" y="1419622"/>
            <a:ext cx="360040" cy="261610"/>
          </a:xfrm>
          <a:prstGeom prst="rect">
            <a:avLst/>
          </a:prstGeom>
          <a:noFill/>
        </p:spPr>
        <p:txBody>
          <a:bodyPr wrap="square" rtlCol="0">
            <a:spAutoFit/>
          </a:bodyPr>
          <a:lstStyle/>
          <a:p>
            <a:pPr algn="ctr"/>
            <a:r>
              <a:rPr lang="fr-FR" sz="1100" b="1" dirty="0">
                <a:solidFill>
                  <a:schemeClr val="accent1">
                    <a:lumMod val="75000"/>
                  </a:schemeClr>
                </a:solidFill>
              </a:rPr>
              <a:t>14</a:t>
            </a:r>
          </a:p>
        </p:txBody>
      </p:sp>
      <p:sp>
        <p:nvSpPr>
          <p:cNvPr id="100" name="Rectangle 99"/>
          <p:cNvSpPr/>
          <p:nvPr/>
        </p:nvSpPr>
        <p:spPr>
          <a:xfrm>
            <a:off x="6012160" y="843558"/>
            <a:ext cx="216024" cy="93610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1" name="ZoneTexte 100"/>
          <p:cNvSpPr txBox="1"/>
          <p:nvPr/>
        </p:nvSpPr>
        <p:spPr>
          <a:xfrm>
            <a:off x="5940152" y="1419622"/>
            <a:ext cx="360040" cy="261610"/>
          </a:xfrm>
          <a:prstGeom prst="rect">
            <a:avLst/>
          </a:prstGeom>
          <a:noFill/>
        </p:spPr>
        <p:txBody>
          <a:bodyPr wrap="square" rtlCol="0">
            <a:spAutoFit/>
          </a:bodyPr>
          <a:lstStyle/>
          <a:p>
            <a:pPr algn="ctr"/>
            <a:r>
              <a:rPr lang="fr-FR" sz="1100" b="1" dirty="0">
                <a:solidFill>
                  <a:schemeClr val="accent1">
                    <a:lumMod val="75000"/>
                  </a:schemeClr>
                </a:solidFill>
              </a:rPr>
              <a:t>15</a:t>
            </a:r>
          </a:p>
        </p:txBody>
      </p:sp>
      <p:sp>
        <p:nvSpPr>
          <p:cNvPr id="102" name="ZoneTexte 101"/>
          <p:cNvSpPr txBox="1"/>
          <p:nvPr/>
        </p:nvSpPr>
        <p:spPr>
          <a:xfrm>
            <a:off x="1907704" y="915566"/>
            <a:ext cx="288032" cy="461665"/>
          </a:xfrm>
          <a:prstGeom prst="rect">
            <a:avLst/>
          </a:prstGeom>
          <a:noFill/>
        </p:spPr>
        <p:txBody>
          <a:bodyPr wrap="square" rtlCol="0">
            <a:spAutoFit/>
          </a:bodyPr>
          <a:lstStyle/>
          <a:p>
            <a:r>
              <a:rPr lang="fr-FR" sz="2400" b="1" dirty="0"/>
              <a:t>A</a:t>
            </a:r>
          </a:p>
        </p:txBody>
      </p:sp>
      <p:sp>
        <p:nvSpPr>
          <p:cNvPr id="103" name="Rectangle 102"/>
          <p:cNvSpPr/>
          <p:nvPr/>
        </p:nvSpPr>
        <p:spPr>
          <a:xfrm>
            <a:off x="6300192" y="843558"/>
            <a:ext cx="216024" cy="93610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4" name="ZoneTexte 103"/>
          <p:cNvSpPr txBox="1"/>
          <p:nvPr/>
        </p:nvSpPr>
        <p:spPr>
          <a:xfrm>
            <a:off x="6228184" y="1419622"/>
            <a:ext cx="360040" cy="261610"/>
          </a:xfrm>
          <a:prstGeom prst="rect">
            <a:avLst/>
          </a:prstGeom>
          <a:noFill/>
        </p:spPr>
        <p:txBody>
          <a:bodyPr wrap="square" rtlCol="0">
            <a:spAutoFit/>
          </a:bodyPr>
          <a:lstStyle/>
          <a:p>
            <a:pPr algn="ctr"/>
            <a:r>
              <a:rPr lang="fr-FR" sz="1100" b="1" dirty="0">
                <a:solidFill>
                  <a:schemeClr val="accent1">
                    <a:lumMod val="75000"/>
                  </a:schemeClr>
                </a:solidFill>
              </a:rPr>
              <a:t>16</a:t>
            </a:r>
          </a:p>
        </p:txBody>
      </p:sp>
      <p:sp>
        <p:nvSpPr>
          <p:cNvPr id="105" name="Rectangle 104"/>
          <p:cNvSpPr/>
          <p:nvPr/>
        </p:nvSpPr>
        <p:spPr>
          <a:xfrm>
            <a:off x="6588224" y="843558"/>
            <a:ext cx="216024" cy="93610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6" name="ZoneTexte 105"/>
          <p:cNvSpPr txBox="1"/>
          <p:nvPr/>
        </p:nvSpPr>
        <p:spPr>
          <a:xfrm>
            <a:off x="6516216" y="1419622"/>
            <a:ext cx="360040" cy="261610"/>
          </a:xfrm>
          <a:prstGeom prst="rect">
            <a:avLst/>
          </a:prstGeom>
          <a:noFill/>
        </p:spPr>
        <p:txBody>
          <a:bodyPr wrap="square" rtlCol="0">
            <a:spAutoFit/>
          </a:bodyPr>
          <a:lstStyle/>
          <a:p>
            <a:pPr algn="ctr"/>
            <a:r>
              <a:rPr lang="fr-FR" sz="1100" b="1" dirty="0">
                <a:solidFill>
                  <a:schemeClr val="accent1">
                    <a:lumMod val="75000"/>
                  </a:schemeClr>
                </a:solidFill>
              </a:rPr>
              <a:t>17</a:t>
            </a:r>
          </a:p>
        </p:txBody>
      </p:sp>
      <p:sp>
        <p:nvSpPr>
          <p:cNvPr id="107" name="ZoneTexte 106"/>
          <p:cNvSpPr txBox="1"/>
          <p:nvPr/>
        </p:nvSpPr>
        <p:spPr>
          <a:xfrm>
            <a:off x="2195736" y="915566"/>
            <a:ext cx="288032" cy="461665"/>
          </a:xfrm>
          <a:prstGeom prst="rect">
            <a:avLst/>
          </a:prstGeom>
          <a:noFill/>
        </p:spPr>
        <p:txBody>
          <a:bodyPr wrap="square" rtlCol="0">
            <a:spAutoFit/>
          </a:bodyPr>
          <a:lstStyle/>
          <a:p>
            <a:r>
              <a:rPr lang="fr-FR" sz="2400" b="1" dirty="0"/>
              <a:t>b</a:t>
            </a:r>
          </a:p>
        </p:txBody>
      </p:sp>
      <p:sp>
        <p:nvSpPr>
          <p:cNvPr id="108" name="ZoneTexte 107"/>
          <p:cNvSpPr txBox="1"/>
          <p:nvPr/>
        </p:nvSpPr>
        <p:spPr>
          <a:xfrm>
            <a:off x="2483768" y="915566"/>
            <a:ext cx="288032" cy="461665"/>
          </a:xfrm>
          <a:prstGeom prst="rect">
            <a:avLst/>
          </a:prstGeom>
          <a:noFill/>
        </p:spPr>
        <p:txBody>
          <a:bodyPr wrap="square" rtlCol="0">
            <a:spAutoFit/>
          </a:bodyPr>
          <a:lstStyle/>
          <a:p>
            <a:r>
              <a:rPr lang="fr-FR" sz="2400" b="1" dirty="0"/>
              <a:t>e</a:t>
            </a:r>
          </a:p>
        </p:txBody>
      </p:sp>
      <p:sp>
        <p:nvSpPr>
          <p:cNvPr id="109" name="ZoneTexte 108"/>
          <p:cNvSpPr txBox="1"/>
          <p:nvPr/>
        </p:nvSpPr>
        <p:spPr>
          <a:xfrm>
            <a:off x="2771800" y="915566"/>
            <a:ext cx="288032" cy="461665"/>
          </a:xfrm>
          <a:prstGeom prst="rect">
            <a:avLst/>
          </a:prstGeom>
          <a:noFill/>
        </p:spPr>
        <p:txBody>
          <a:bodyPr wrap="square" rtlCol="0">
            <a:spAutoFit/>
          </a:bodyPr>
          <a:lstStyle/>
          <a:p>
            <a:r>
              <a:rPr lang="fr-FR" sz="2400" b="1" dirty="0"/>
              <a:t>l</a:t>
            </a:r>
          </a:p>
        </p:txBody>
      </p:sp>
      <p:sp>
        <p:nvSpPr>
          <p:cNvPr id="111" name="ZoneTexte 110"/>
          <p:cNvSpPr txBox="1"/>
          <p:nvPr/>
        </p:nvSpPr>
        <p:spPr>
          <a:xfrm>
            <a:off x="3059832" y="915566"/>
            <a:ext cx="288032" cy="461665"/>
          </a:xfrm>
          <a:prstGeom prst="rect">
            <a:avLst/>
          </a:prstGeom>
          <a:noFill/>
        </p:spPr>
        <p:txBody>
          <a:bodyPr wrap="square" rtlCol="0">
            <a:spAutoFit/>
          </a:bodyPr>
          <a:lstStyle/>
          <a:p>
            <a:r>
              <a:rPr lang="fr-FR" sz="2400" b="1" dirty="0"/>
              <a:t>-</a:t>
            </a:r>
          </a:p>
        </p:txBody>
      </p:sp>
      <p:sp>
        <p:nvSpPr>
          <p:cNvPr id="112" name="ZoneTexte 111"/>
          <p:cNvSpPr txBox="1"/>
          <p:nvPr/>
        </p:nvSpPr>
        <p:spPr>
          <a:xfrm>
            <a:off x="3347864" y="915566"/>
            <a:ext cx="288032" cy="461665"/>
          </a:xfrm>
          <a:prstGeom prst="rect">
            <a:avLst/>
          </a:prstGeom>
          <a:noFill/>
        </p:spPr>
        <p:txBody>
          <a:bodyPr wrap="square" rtlCol="0">
            <a:spAutoFit/>
          </a:bodyPr>
          <a:lstStyle/>
          <a:p>
            <a:r>
              <a:rPr lang="fr-FR" sz="2400" b="1" dirty="0"/>
              <a:t>Y</a:t>
            </a:r>
          </a:p>
        </p:txBody>
      </p:sp>
      <p:sp>
        <p:nvSpPr>
          <p:cNvPr id="113" name="ZoneTexte 112"/>
          <p:cNvSpPr txBox="1"/>
          <p:nvPr/>
        </p:nvSpPr>
        <p:spPr>
          <a:xfrm>
            <a:off x="3635896" y="915566"/>
            <a:ext cx="288032" cy="461665"/>
          </a:xfrm>
          <a:prstGeom prst="rect">
            <a:avLst/>
          </a:prstGeom>
          <a:noFill/>
        </p:spPr>
        <p:txBody>
          <a:bodyPr wrap="square" rtlCol="0">
            <a:spAutoFit/>
          </a:bodyPr>
          <a:lstStyle/>
          <a:p>
            <a:r>
              <a:rPr lang="fr-FR" sz="2400" b="1" dirty="0"/>
              <a:t>v</a:t>
            </a:r>
          </a:p>
        </p:txBody>
      </p:sp>
      <p:sp>
        <p:nvSpPr>
          <p:cNvPr id="114" name="ZoneTexte 113"/>
          <p:cNvSpPr txBox="1"/>
          <p:nvPr/>
        </p:nvSpPr>
        <p:spPr>
          <a:xfrm>
            <a:off x="3923928" y="915566"/>
            <a:ext cx="288032" cy="461665"/>
          </a:xfrm>
          <a:prstGeom prst="rect">
            <a:avLst/>
          </a:prstGeom>
          <a:noFill/>
        </p:spPr>
        <p:txBody>
          <a:bodyPr wrap="square" rtlCol="0">
            <a:spAutoFit/>
          </a:bodyPr>
          <a:lstStyle/>
          <a:p>
            <a:r>
              <a:rPr lang="fr-FR" sz="2400" b="1" dirty="0"/>
              <a:t>e</a:t>
            </a:r>
          </a:p>
        </p:txBody>
      </p:sp>
      <p:sp>
        <p:nvSpPr>
          <p:cNvPr id="115" name="ZoneTexte 114"/>
          <p:cNvSpPr txBox="1"/>
          <p:nvPr/>
        </p:nvSpPr>
        <p:spPr>
          <a:xfrm>
            <a:off x="4211960" y="915566"/>
            <a:ext cx="288032" cy="461665"/>
          </a:xfrm>
          <a:prstGeom prst="rect">
            <a:avLst/>
          </a:prstGeom>
          <a:noFill/>
        </p:spPr>
        <p:txBody>
          <a:bodyPr wrap="square" rtlCol="0">
            <a:spAutoFit/>
          </a:bodyPr>
          <a:lstStyle/>
          <a:p>
            <a:r>
              <a:rPr lang="fr-FR" sz="2400" b="1" dirty="0"/>
              <a:t>s</a:t>
            </a:r>
          </a:p>
        </p:txBody>
      </p:sp>
      <p:sp>
        <p:nvSpPr>
          <p:cNvPr id="116" name="ZoneTexte 115"/>
          <p:cNvSpPr txBox="1"/>
          <p:nvPr/>
        </p:nvSpPr>
        <p:spPr>
          <a:xfrm>
            <a:off x="4788024" y="915566"/>
            <a:ext cx="288032" cy="461665"/>
          </a:xfrm>
          <a:prstGeom prst="rect">
            <a:avLst/>
          </a:prstGeom>
          <a:noFill/>
        </p:spPr>
        <p:txBody>
          <a:bodyPr wrap="square" rtlCol="0">
            <a:spAutoFit/>
          </a:bodyPr>
          <a:lstStyle/>
          <a:p>
            <a:r>
              <a:rPr lang="fr-FR" sz="2400" b="1" dirty="0"/>
              <a:t>A</a:t>
            </a:r>
          </a:p>
        </p:txBody>
      </p:sp>
      <p:sp>
        <p:nvSpPr>
          <p:cNvPr id="117" name="ZoneTexte 116"/>
          <p:cNvSpPr txBox="1"/>
          <p:nvPr/>
        </p:nvSpPr>
        <p:spPr>
          <a:xfrm>
            <a:off x="5076056" y="915566"/>
            <a:ext cx="288032" cy="461665"/>
          </a:xfrm>
          <a:prstGeom prst="rect">
            <a:avLst/>
          </a:prstGeom>
          <a:noFill/>
        </p:spPr>
        <p:txBody>
          <a:bodyPr wrap="square" rtlCol="0">
            <a:spAutoFit/>
          </a:bodyPr>
          <a:lstStyle/>
          <a:p>
            <a:r>
              <a:rPr lang="fr-FR" sz="2400" b="1" dirty="0"/>
              <a:t>K</a:t>
            </a:r>
          </a:p>
        </p:txBody>
      </p:sp>
      <p:sp>
        <p:nvSpPr>
          <p:cNvPr id="118" name="ZoneTexte 117"/>
          <p:cNvSpPr txBox="1"/>
          <p:nvPr/>
        </p:nvSpPr>
        <p:spPr>
          <a:xfrm>
            <a:off x="5364088" y="915566"/>
            <a:ext cx="288032" cy="461665"/>
          </a:xfrm>
          <a:prstGeom prst="rect">
            <a:avLst/>
          </a:prstGeom>
          <a:noFill/>
        </p:spPr>
        <p:txBody>
          <a:bodyPr wrap="square" rtlCol="0">
            <a:spAutoFit/>
          </a:bodyPr>
          <a:lstStyle/>
          <a:p>
            <a:r>
              <a:rPr lang="fr-FR" sz="2400" b="1" dirty="0"/>
              <a:t>E</a:t>
            </a:r>
          </a:p>
        </p:txBody>
      </p:sp>
      <p:sp>
        <p:nvSpPr>
          <p:cNvPr id="119" name="ZoneTexte 118"/>
          <p:cNvSpPr txBox="1"/>
          <p:nvPr/>
        </p:nvSpPr>
        <p:spPr>
          <a:xfrm>
            <a:off x="5652120" y="915566"/>
            <a:ext cx="288032" cy="461665"/>
          </a:xfrm>
          <a:prstGeom prst="rect">
            <a:avLst/>
          </a:prstGeom>
          <a:noFill/>
        </p:spPr>
        <p:txBody>
          <a:bodyPr wrap="square" rtlCol="0">
            <a:spAutoFit/>
          </a:bodyPr>
          <a:lstStyle/>
          <a:p>
            <a:r>
              <a:rPr lang="fr-FR" sz="2400" b="1" dirty="0"/>
              <a:t>N</a:t>
            </a:r>
          </a:p>
        </p:txBody>
      </p:sp>
      <p:sp>
        <p:nvSpPr>
          <p:cNvPr id="120" name="ZoneTexte 119"/>
          <p:cNvSpPr txBox="1"/>
          <p:nvPr/>
        </p:nvSpPr>
        <p:spPr>
          <a:xfrm>
            <a:off x="5940152" y="915566"/>
            <a:ext cx="288032" cy="461665"/>
          </a:xfrm>
          <a:prstGeom prst="rect">
            <a:avLst/>
          </a:prstGeom>
          <a:noFill/>
        </p:spPr>
        <p:txBody>
          <a:bodyPr wrap="square" rtlCol="0">
            <a:spAutoFit/>
          </a:bodyPr>
          <a:lstStyle/>
          <a:p>
            <a:r>
              <a:rPr lang="fr-FR" sz="2400" b="1" dirty="0"/>
              <a:t>F</a:t>
            </a:r>
          </a:p>
        </p:txBody>
      </p:sp>
      <p:sp>
        <p:nvSpPr>
          <p:cNvPr id="121" name="ZoneTexte 120"/>
          <p:cNvSpPr txBox="1"/>
          <p:nvPr/>
        </p:nvSpPr>
        <p:spPr>
          <a:xfrm>
            <a:off x="6228184" y="915566"/>
            <a:ext cx="288032" cy="461665"/>
          </a:xfrm>
          <a:prstGeom prst="rect">
            <a:avLst/>
          </a:prstGeom>
          <a:noFill/>
        </p:spPr>
        <p:txBody>
          <a:bodyPr wrap="square" rtlCol="0">
            <a:spAutoFit/>
          </a:bodyPr>
          <a:lstStyle/>
          <a:p>
            <a:r>
              <a:rPr lang="fr-FR" sz="2400" b="1" dirty="0"/>
              <a:t>L</a:t>
            </a:r>
          </a:p>
        </p:txBody>
      </p:sp>
      <p:sp>
        <p:nvSpPr>
          <p:cNvPr id="122" name="ZoneTexte 121"/>
          <p:cNvSpPr txBox="1"/>
          <p:nvPr/>
        </p:nvSpPr>
        <p:spPr>
          <a:xfrm>
            <a:off x="6516216" y="915566"/>
            <a:ext cx="288032" cy="461665"/>
          </a:xfrm>
          <a:prstGeom prst="rect">
            <a:avLst/>
          </a:prstGeom>
          <a:noFill/>
        </p:spPr>
        <p:txBody>
          <a:bodyPr wrap="square" rtlCol="0">
            <a:spAutoFit/>
          </a:bodyPr>
          <a:lstStyle/>
          <a:p>
            <a:r>
              <a:rPr lang="fr-FR" sz="2400" b="1" dirty="0"/>
              <a:t>Y</a:t>
            </a:r>
          </a:p>
        </p:txBody>
      </p:sp>
      <p:sp>
        <p:nvSpPr>
          <p:cNvPr id="123" name="ZoneTexte 122"/>
          <p:cNvSpPr txBox="1"/>
          <p:nvPr/>
        </p:nvSpPr>
        <p:spPr>
          <a:xfrm>
            <a:off x="899592" y="2182093"/>
            <a:ext cx="2808312"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GAUCHE(</a:t>
            </a:r>
            <a:r>
              <a:rPr lang="fr-FR" b="1" dirty="0">
                <a:solidFill>
                  <a:srgbClr val="3366CC"/>
                </a:solidFill>
              </a:rPr>
              <a:t>Texte</a:t>
            </a:r>
            <a:r>
              <a:rPr lang="fr-FR" b="1" dirty="0"/>
              <a:t>;</a:t>
            </a:r>
            <a:r>
              <a:rPr lang="fr-FR" b="1" dirty="0" err="1">
                <a:solidFill>
                  <a:srgbClr val="C00000"/>
                </a:solidFill>
              </a:rPr>
              <a:t>nb_car</a:t>
            </a:r>
            <a:r>
              <a:rPr lang="fr-FR" b="1" dirty="0"/>
              <a:t>)</a:t>
            </a:r>
          </a:p>
        </p:txBody>
      </p:sp>
      <p:sp>
        <p:nvSpPr>
          <p:cNvPr id="124" name="Rectangle 123"/>
          <p:cNvSpPr/>
          <p:nvPr/>
        </p:nvSpPr>
        <p:spPr>
          <a:xfrm>
            <a:off x="5796136" y="2211710"/>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5" name="ZoneTexte 124"/>
          <p:cNvSpPr txBox="1"/>
          <p:nvPr/>
        </p:nvSpPr>
        <p:spPr>
          <a:xfrm>
            <a:off x="5796136" y="2787774"/>
            <a:ext cx="216024" cy="261610"/>
          </a:xfrm>
          <a:prstGeom prst="rect">
            <a:avLst/>
          </a:prstGeom>
          <a:noFill/>
        </p:spPr>
        <p:txBody>
          <a:bodyPr wrap="square" rtlCol="0">
            <a:spAutoFit/>
          </a:bodyPr>
          <a:lstStyle/>
          <a:p>
            <a:pPr algn="ctr"/>
            <a:r>
              <a:rPr lang="fr-FR" sz="1100" b="1" dirty="0">
                <a:solidFill>
                  <a:schemeClr val="accent1">
                    <a:lumMod val="75000"/>
                  </a:schemeClr>
                </a:solidFill>
              </a:rPr>
              <a:t>1</a:t>
            </a:r>
          </a:p>
        </p:txBody>
      </p:sp>
      <p:sp>
        <p:nvSpPr>
          <p:cNvPr id="126" name="Rectangle 125"/>
          <p:cNvSpPr/>
          <p:nvPr/>
        </p:nvSpPr>
        <p:spPr>
          <a:xfrm>
            <a:off x="6084168" y="2211710"/>
            <a:ext cx="216024" cy="93610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7" name="ZoneTexte 126"/>
          <p:cNvSpPr txBox="1"/>
          <p:nvPr/>
        </p:nvSpPr>
        <p:spPr>
          <a:xfrm>
            <a:off x="6084168" y="2787774"/>
            <a:ext cx="216024" cy="261610"/>
          </a:xfrm>
          <a:prstGeom prst="rect">
            <a:avLst/>
          </a:prstGeom>
          <a:noFill/>
        </p:spPr>
        <p:txBody>
          <a:bodyPr wrap="square" rtlCol="0">
            <a:spAutoFit/>
          </a:bodyPr>
          <a:lstStyle/>
          <a:p>
            <a:pPr algn="ctr"/>
            <a:r>
              <a:rPr lang="fr-FR" sz="1100" b="1" dirty="0">
                <a:solidFill>
                  <a:schemeClr val="accent1">
                    <a:lumMod val="75000"/>
                  </a:schemeClr>
                </a:solidFill>
              </a:rPr>
              <a:t>2</a:t>
            </a:r>
          </a:p>
        </p:txBody>
      </p:sp>
      <p:sp>
        <p:nvSpPr>
          <p:cNvPr id="128" name="Rectangle 127"/>
          <p:cNvSpPr/>
          <p:nvPr/>
        </p:nvSpPr>
        <p:spPr>
          <a:xfrm>
            <a:off x="6372200" y="2211710"/>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9" name="ZoneTexte 128"/>
          <p:cNvSpPr txBox="1"/>
          <p:nvPr/>
        </p:nvSpPr>
        <p:spPr>
          <a:xfrm>
            <a:off x="6372200" y="2787774"/>
            <a:ext cx="216024" cy="261610"/>
          </a:xfrm>
          <a:prstGeom prst="rect">
            <a:avLst/>
          </a:prstGeom>
          <a:noFill/>
        </p:spPr>
        <p:txBody>
          <a:bodyPr wrap="square" rtlCol="0">
            <a:spAutoFit/>
          </a:bodyPr>
          <a:lstStyle/>
          <a:p>
            <a:pPr algn="ctr"/>
            <a:r>
              <a:rPr lang="fr-FR" sz="1100" b="1" dirty="0">
                <a:solidFill>
                  <a:schemeClr val="accent1">
                    <a:lumMod val="75000"/>
                  </a:schemeClr>
                </a:solidFill>
              </a:rPr>
              <a:t>3</a:t>
            </a:r>
          </a:p>
        </p:txBody>
      </p:sp>
      <p:sp>
        <p:nvSpPr>
          <p:cNvPr id="130" name="Rectangle 129"/>
          <p:cNvSpPr/>
          <p:nvPr/>
        </p:nvSpPr>
        <p:spPr>
          <a:xfrm>
            <a:off x="6660232" y="2211710"/>
            <a:ext cx="216024" cy="93610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1" name="ZoneTexte 130"/>
          <p:cNvSpPr txBox="1"/>
          <p:nvPr/>
        </p:nvSpPr>
        <p:spPr>
          <a:xfrm>
            <a:off x="6660232" y="2787774"/>
            <a:ext cx="216024" cy="261610"/>
          </a:xfrm>
          <a:prstGeom prst="rect">
            <a:avLst/>
          </a:prstGeom>
          <a:noFill/>
        </p:spPr>
        <p:txBody>
          <a:bodyPr wrap="square" rtlCol="0">
            <a:spAutoFit/>
          </a:bodyPr>
          <a:lstStyle/>
          <a:p>
            <a:pPr algn="ctr"/>
            <a:r>
              <a:rPr lang="fr-FR" sz="1100" b="1" dirty="0">
                <a:solidFill>
                  <a:schemeClr val="accent1">
                    <a:lumMod val="75000"/>
                  </a:schemeClr>
                </a:solidFill>
              </a:rPr>
              <a:t>4</a:t>
            </a:r>
          </a:p>
        </p:txBody>
      </p:sp>
      <p:sp>
        <p:nvSpPr>
          <p:cNvPr id="132" name="ZoneTexte 131"/>
          <p:cNvSpPr txBox="1"/>
          <p:nvPr/>
        </p:nvSpPr>
        <p:spPr>
          <a:xfrm>
            <a:off x="5724128" y="2283718"/>
            <a:ext cx="288032" cy="461665"/>
          </a:xfrm>
          <a:prstGeom prst="rect">
            <a:avLst/>
          </a:prstGeom>
          <a:noFill/>
        </p:spPr>
        <p:txBody>
          <a:bodyPr wrap="square" rtlCol="0">
            <a:spAutoFit/>
          </a:bodyPr>
          <a:lstStyle/>
          <a:p>
            <a:r>
              <a:rPr lang="fr-FR" sz="2400" b="1" dirty="0"/>
              <a:t>A</a:t>
            </a:r>
          </a:p>
        </p:txBody>
      </p:sp>
      <p:sp>
        <p:nvSpPr>
          <p:cNvPr id="133" name="ZoneTexte 132"/>
          <p:cNvSpPr txBox="1"/>
          <p:nvPr/>
        </p:nvSpPr>
        <p:spPr>
          <a:xfrm>
            <a:off x="6012160" y="2283718"/>
            <a:ext cx="288032" cy="461665"/>
          </a:xfrm>
          <a:prstGeom prst="rect">
            <a:avLst/>
          </a:prstGeom>
          <a:noFill/>
        </p:spPr>
        <p:txBody>
          <a:bodyPr wrap="square" rtlCol="0">
            <a:spAutoFit/>
          </a:bodyPr>
          <a:lstStyle/>
          <a:p>
            <a:r>
              <a:rPr lang="fr-FR" sz="2400" b="1" dirty="0"/>
              <a:t>b</a:t>
            </a:r>
          </a:p>
        </p:txBody>
      </p:sp>
      <p:sp>
        <p:nvSpPr>
          <p:cNvPr id="134" name="ZoneTexte 133"/>
          <p:cNvSpPr txBox="1"/>
          <p:nvPr/>
        </p:nvSpPr>
        <p:spPr>
          <a:xfrm>
            <a:off x="6300192" y="2283718"/>
            <a:ext cx="288032" cy="461665"/>
          </a:xfrm>
          <a:prstGeom prst="rect">
            <a:avLst/>
          </a:prstGeom>
          <a:noFill/>
        </p:spPr>
        <p:txBody>
          <a:bodyPr wrap="square" rtlCol="0">
            <a:spAutoFit/>
          </a:bodyPr>
          <a:lstStyle/>
          <a:p>
            <a:r>
              <a:rPr lang="fr-FR" sz="2400" b="1" dirty="0"/>
              <a:t>e</a:t>
            </a:r>
          </a:p>
        </p:txBody>
      </p:sp>
      <p:sp>
        <p:nvSpPr>
          <p:cNvPr id="135" name="ZoneTexte 134"/>
          <p:cNvSpPr txBox="1"/>
          <p:nvPr/>
        </p:nvSpPr>
        <p:spPr>
          <a:xfrm>
            <a:off x="6588224" y="2283718"/>
            <a:ext cx="288032" cy="461665"/>
          </a:xfrm>
          <a:prstGeom prst="rect">
            <a:avLst/>
          </a:prstGeom>
          <a:noFill/>
        </p:spPr>
        <p:txBody>
          <a:bodyPr wrap="square" rtlCol="0">
            <a:spAutoFit/>
          </a:bodyPr>
          <a:lstStyle/>
          <a:p>
            <a:r>
              <a:rPr lang="fr-FR" sz="2400" b="1" dirty="0"/>
              <a:t>l</a:t>
            </a:r>
          </a:p>
        </p:txBody>
      </p:sp>
      <p:sp>
        <p:nvSpPr>
          <p:cNvPr id="136" name="Rectangle 135"/>
          <p:cNvSpPr/>
          <p:nvPr/>
        </p:nvSpPr>
        <p:spPr>
          <a:xfrm>
            <a:off x="3707904" y="2211710"/>
            <a:ext cx="2121928" cy="461665"/>
          </a:xfrm>
          <a:prstGeom prst="rect">
            <a:avLst/>
          </a:prstGeom>
        </p:spPr>
        <p:txBody>
          <a:bodyPr wrap="none">
            <a:spAutoFit/>
          </a:bodyPr>
          <a:lstStyle/>
          <a:p>
            <a:r>
              <a:rPr lang="fr-FR" sz="2400" b="1" dirty="0"/>
              <a:t>=</a:t>
            </a:r>
            <a:r>
              <a:rPr lang="fr-FR" b="1" dirty="0"/>
              <a:t>GAUCHE(</a:t>
            </a:r>
            <a:r>
              <a:rPr lang="fr-FR" b="1" dirty="0">
                <a:solidFill>
                  <a:srgbClr val="3366CC"/>
                </a:solidFill>
              </a:rPr>
              <a:t>Cellule</a:t>
            </a:r>
            <a:r>
              <a:rPr lang="fr-FR" b="1" dirty="0"/>
              <a:t>;</a:t>
            </a:r>
            <a:r>
              <a:rPr lang="fr-FR" b="1" dirty="0">
                <a:solidFill>
                  <a:srgbClr val="C00000"/>
                </a:solidFill>
              </a:rPr>
              <a:t>4</a:t>
            </a:r>
            <a:r>
              <a:rPr lang="fr-FR" b="1" dirty="0"/>
              <a:t>)</a:t>
            </a:r>
          </a:p>
        </p:txBody>
      </p:sp>
      <p:sp>
        <p:nvSpPr>
          <p:cNvPr id="137" name="Rectangle 136"/>
          <p:cNvSpPr/>
          <p:nvPr/>
        </p:nvSpPr>
        <p:spPr>
          <a:xfrm>
            <a:off x="3707904" y="2643758"/>
            <a:ext cx="1737976" cy="461665"/>
          </a:xfrm>
          <a:prstGeom prst="rect">
            <a:avLst/>
          </a:prstGeom>
        </p:spPr>
        <p:txBody>
          <a:bodyPr wrap="none">
            <a:spAutoFit/>
          </a:bodyPr>
          <a:lstStyle/>
          <a:p>
            <a:r>
              <a:rPr lang="fr-FR" sz="2400" b="1" dirty="0"/>
              <a:t>=</a:t>
            </a:r>
            <a:r>
              <a:rPr lang="fr-FR" b="1" dirty="0"/>
              <a:t>LEFT(</a:t>
            </a:r>
            <a:r>
              <a:rPr lang="fr-FR" b="1" dirty="0">
                <a:solidFill>
                  <a:srgbClr val="3366CC"/>
                </a:solidFill>
              </a:rPr>
              <a:t>Cellule</a:t>
            </a:r>
            <a:r>
              <a:rPr lang="fr-FR" b="1" dirty="0"/>
              <a:t>;</a:t>
            </a:r>
            <a:r>
              <a:rPr lang="fr-FR" b="1" dirty="0">
                <a:solidFill>
                  <a:srgbClr val="C00000"/>
                </a:solidFill>
              </a:rPr>
              <a:t>4</a:t>
            </a:r>
            <a:r>
              <a:rPr lang="fr-FR" b="1" dirty="0"/>
              <a:t>)</a:t>
            </a:r>
          </a:p>
        </p:txBody>
      </p:sp>
      <p:sp>
        <p:nvSpPr>
          <p:cNvPr id="138" name="ZoneTexte 137"/>
          <p:cNvSpPr txBox="1"/>
          <p:nvPr/>
        </p:nvSpPr>
        <p:spPr>
          <a:xfrm>
            <a:off x="107504" y="1873156"/>
            <a:ext cx="4248472" cy="338554"/>
          </a:xfrm>
          <a:prstGeom prst="rect">
            <a:avLst/>
          </a:prstGeom>
          <a:noFill/>
        </p:spPr>
        <p:txBody>
          <a:bodyPr wrap="square" rtlCol="0">
            <a:spAutoFit/>
          </a:bodyPr>
          <a:lstStyle/>
          <a:p>
            <a:r>
              <a:rPr lang="fr-FR" sz="1600" i="1" dirty="0"/>
              <a:t>En partant de la gauche …</a:t>
            </a:r>
          </a:p>
        </p:txBody>
      </p:sp>
      <p:sp>
        <p:nvSpPr>
          <p:cNvPr id="139" name="ZoneTexte 138"/>
          <p:cNvSpPr txBox="1"/>
          <p:nvPr/>
        </p:nvSpPr>
        <p:spPr>
          <a:xfrm>
            <a:off x="827584" y="4083918"/>
            <a:ext cx="2880320"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RIGHT(</a:t>
            </a:r>
            <a:r>
              <a:rPr lang="fr-FR" b="1" dirty="0">
                <a:solidFill>
                  <a:srgbClr val="3366CC"/>
                </a:solidFill>
              </a:rPr>
              <a:t>Texte</a:t>
            </a:r>
            <a:r>
              <a:rPr lang="fr-FR" b="1" dirty="0"/>
              <a:t>;</a:t>
            </a:r>
            <a:r>
              <a:rPr lang="fr-FR" b="1" dirty="0" err="1">
                <a:solidFill>
                  <a:srgbClr val="C00000"/>
                </a:solidFill>
              </a:rPr>
              <a:t>nb_car</a:t>
            </a:r>
            <a:r>
              <a:rPr lang="fr-FR" b="1" dirty="0"/>
              <a:t>)</a:t>
            </a:r>
          </a:p>
        </p:txBody>
      </p:sp>
      <p:pic>
        <p:nvPicPr>
          <p:cNvPr id="140" name="Image 139"/>
          <p:cNvPicPr/>
          <p:nvPr/>
        </p:nvPicPr>
        <p:blipFill>
          <a:blip r:embed="rId3" cstate="print">
            <a:clrChange>
              <a:clrFrom>
                <a:srgbClr val="FEF9FB"/>
              </a:clrFrom>
              <a:clrTo>
                <a:srgbClr val="FEF9FB">
                  <a:alpha val="0"/>
                </a:srgbClr>
              </a:clrTo>
            </a:clrChange>
          </a:blip>
          <a:srcRect/>
          <a:stretch>
            <a:fillRect/>
          </a:stretch>
        </p:blipFill>
        <p:spPr bwMode="auto">
          <a:xfrm>
            <a:off x="395536" y="3637355"/>
            <a:ext cx="360040" cy="432048"/>
          </a:xfrm>
          <a:prstGeom prst="rect">
            <a:avLst/>
          </a:prstGeom>
          <a:noFill/>
          <a:ln w="9525">
            <a:noFill/>
            <a:miter lim="800000"/>
            <a:headEnd/>
            <a:tailEnd/>
          </a:ln>
        </p:spPr>
      </p:pic>
      <p:pic>
        <p:nvPicPr>
          <p:cNvPr id="141" name="Image 140"/>
          <p:cNvPicPr/>
          <p:nvPr/>
        </p:nvPicPr>
        <p:blipFill>
          <a:blip r:embed="rId4" cstate="print"/>
          <a:srcRect/>
          <a:stretch>
            <a:fillRect/>
          </a:stretch>
        </p:blipFill>
        <p:spPr bwMode="auto">
          <a:xfrm>
            <a:off x="35496" y="3676264"/>
            <a:ext cx="360040" cy="360040"/>
          </a:xfrm>
          <a:prstGeom prst="rect">
            <a:avLst/>
          </a:prstGeom>
          <a:noFill/>
          <a:ln w="9525">
            <a:noFill/>
            <a:miter lim="800000"/>
            <a:headEnd/>
            <a:tailEnd/>
          </a:ln>
        </p:spPr>
      </p:pic>
      <p:pic>
        <p:nvPicPr>
          <p:cNvPr id="142" name="Image 141"/>
          <p:cNvPicPr/>
          <p:nvPr/>
        </p:nvPicPr>
        <p:blipFill>
          <a:blip r:embed="rId5" cstate="print"/>
          <a:srcRect/>
          <a:stretch>
            <a:fillRect/>
          </a:stretch>
        </p:blipFill>
        <p:spPr bwMode="auto">
          <a:xfrm>
            <a:off x="395536" y="4141411"/>
            <a:ext cx="360040" cy="360040"/>
          </a:xfrm>
          <a:prstGeom prst="rect">
            <a:avLst/>
          </a:prstGeom>
          <a:noFill/>
          <a:ln w="9525">
            <a:noFill/>
            <a:miter lim="800000"/>
            <a:headEnd/>
            <a:tailEnd/>
          </a:ln>
        </p:spPr>
      </p:pic>
      <p:sp>
        <p:nvSpPr>
          <p:cNvPr id="143" name="ZoneTexte 142"/>
          <p:cNvSpPr txBox="1"/>
          <p:nvPr/>
        </p:nvSpPr>
        <p:spPr>
          <a:xfrm>
            <a:off x="827584" y="3579862"/>
            <a:ext cx="2880320"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DROITE(</a:t>
            </a:r>
            <a:r>
              <a:rPr lang="fr-FR" b="1" dirty="0">
                <a:solidFill>
                  <a:srgbClr val="3366CC"/>
                </a:solidFill>
              </a:rPr>
              <a:t>Texte</a:t>
            </a:r>
            <a:r>
              <a:rPr lang="fr-FR" b="1" dirty="0"/>
              <a:t>;</a:t>
            </a:r>
            <a:r>
              <a:rPr lang="fr-FR" b="1" dirty="0" err="1">
                <a:solidFill>
                  <a:srgbClr val="C00000"/>
                </a:solidFill>
              </a:rPr>
              <a:t>nb_car</a:t>
            </a:r>
            <a:r>
              <a:rPr lang="fr-FR" b="1" dirty="0"/>
              <a:t>)</a:t>
            </a:r>
          </a:p>
        </p:txBody>
      </p:sp>
      <p:sp>
        <p:nvSpPr>
          <p:cNvPr id="144" name="Rectangle 143"/>
          <p:cNvSpPr/>
          <p:nvPr/>
        </p:nvSpPr>
        <p:spPr>
          <a:xfrm>
            <a:off x="3771864" y="3609479"/>
            <a:ext cx="2024272" cy="461665"/>
          </a:xfrm>
          <a:prstGeom prst="rect">
            <a:avLst/>
          </a:prstGeom>
        </p:spPr>
        <p:txBody>
          <a:bodyPr wrap="none">
            <a:spAutoFit/>
          </a:bodyPr>
          <a:lstStyle/>
          <a:p>
            <a:r>
              <a:rPr lang="fr-FR" sz="2400" b="1" dirty="0"/>
              <a:t>=</a:t>
            </a:r>
            <a:r>
              <a:rPr lang="fr-FR" b="1" dirty="0"/>
              <a:t>DROITE(</a:t>
            </a:r>
            <a:r>
              <a:rPr lang="fr-FR" b="1" dirty="0">
                <a:solidFill>
                  <a:srgbClr val="3366CC"/>
                </a:solidFill>
              </a:rPr>
              <a:t>Cellule</a:t>
            </a:r>
            <a:r>
              <a:rPr lang="fr-FR" b="1" dirty="0"/>
              <a:t>;</a:t>
            </a:r>
            <a:r>
              <a:rPr lang="fr-FR" b="1" dirty="0">
                <a:solidFill>
                  <a:srgbClr val="C00000"/>
                </a:solidFill>
              </a:rPr>
              <a:t>7</a:t>
            </a:r>
            <a:r>
              <a:rPr lang="fr-FR" b="1" dirty="0"/>
              <a:t>)</a:t>
            </a:r>
          </a:p>
        </p:txBody>
      </p:sp>
      <p:sp>
        <p:nvSpPr>
          <p:cNvPr id="145" name="Rectangle 144"/>
          <p:cNvSpPr/>
          <p:nvPr/>
        </p:nvSpPr>
        <p:spPr>
          <a:xfrm>
            <a:off x="3771864" y="4041527"/>
            <a:ext cx="1906291" cy="461665"/>
          </a:xfrm>
          <a:prstGeom prst="rect">
            <a:avLst/>
          </a:prstGeom>
        </p:spPr>
        <p:txBody>
          <a:bodyPr wrap="none">
            <a:spAutoFit/>
          </a:bodyPr>
          <a:lstStyle/>
          <a:p>
            <a:r>
              <a:rPr lang="fr-FR" sz="2400" b="1" dirty="0"/>
              <a:t>=</a:t>
            </a:r>
            <a:r>
              <a:rPr lang="fr-FR" b="1" dirty="0"/>
              <a:t>RIGHT(</a:t>
            </a:r>
            <a:r>
              <a:rPr lang="fr-FR" b="1" dirty="0">
                <a:solidFill>
                  <a:srgbClr val="3366CC"/>
                </a:solidFill>
              </a:rPr>
              <a:t>Cellule</a:t>
            </a:r>
            <a:r>
              <a:rPr lang="fr-FR" b="1" dirty="0"/>
              <a:t>;</a:t>
            </a:r>
            <a:r>
              <a:rPr lang="fr-FR" b="1" dirty="0">
                <a:solidFill>
                  <a:srgbClr val="C00000"/>
                </a:solidFill>
              </a:rPr>
              <a:t>7</a:t>
            </a:r>
            <a:r>
              <a:rPr lang="fr-FR" b="1" dirty="0"/>
              <a:t>)</a:t>
            </a:r>
          </a:p>
        </p:txBody>
      </p:sp>
      <p:sp>
        <p:nvSpPr>
          <p:cNvPr id="146" name="ZoneTexte 145"/>
          <p:cNvSpPr txBox="1"/>
          <p:nvPr/>
        </p:nvSpPr>
        <p:spPr>
          <a:xfrm>
            <a:off x="179512" y="3270925"/>
            <a:ext cx="4248472" cy="338554"/>
          </a:xfrm>
          <a:prstGeom prst="rect">
            <a:avLst/>
          </a:prstGeom>
          <a:noFill/>
        </p:spPr>
        <p:txBody>
          <a:bodyPr wrap="square" rtlCol="0">
            <a:spAutoFit/>
          </a:bodyPr>
          <a:lstStyle/>
          <a:p>
            <a:r>
              <a:rPr lang="fr-FR" sz="1600" i="1" dirty="0"/>
              <a:t>En partant de la droite …</a:t>
            </a:r>
          </a:p>
        </p:txBody>
      </p:sp>
      <p:sp>
        <p:nvSpPr>
          <p:cNvPr id="147" name="Rectangle 146"/>
          <p:cNvSpPr/>
          <p:nvPr/>
        </p:nvSpPr>
        <p:spPr>
          <a:xfrm>
            <a:off x="7020272" y="3579862"/>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8" name="ZoneTexte 147"/>
          <p:cNvSpPr txBox="1"/>
          <p:nvPr/>
        </p:nvSpPr>
        <p:spPr>
          <a:xfrm>
            <a:off x="6948264" y="4155926"/>
            <a:ext cx="360040" cy="261610"/>
          </a:xfrm>
          <a:prstGeom prst="rect">
            <a:avLst/>
          </a:prstGeom>
          <a:noFill/>
        </p:spPr>
        <p:txBody>
          <a:bodyPr wrap="square" rtlCol="0">
            <a:spAutoFit/>
          </a:bodyPr>
          <a:lstStyle/>
          <a:p>
            <a:pPr algn="ctr"/>
            <a:r>
              <a:rPr lang="fr-FR" sz="1100" b="1" dirty="0">
                <a:solidFill>
                  <a:schemeClr val="accent1">
                    <a:lumMod val="75000"/>
                  </a:schemeClr>
                </a:solidFill>
              </a:rPr>
              <a:t>11</a:t>
            </a:r>
          </a:p>
        </p:txBody>
      </p:sp>
      <p:sp>
        <p:nvSpPr>
          <p:cNvPr id="149" name="Rectangle 148"/>
          <p:cNvSpPr/>
          <p:nvPr/>
        </p:nvSpPr>
        <p:spPr>
          <a:xfrm>
            <a:off x="7308304" y="3579862"/>
            <a:ext cx="216024" cy="93610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0" name="ZoneTexte 149"/>
          <p:cNvSpPr txBox="1"/>
          <p:nvPr/>
        </p:nvSpPr>
        <p:spPr>
          <a:xfrm>
            <a:off x="7236296" y="4155926"/>
            <a:ext cx="360040" cy="261610"/>
          </a:xfrm>
          <a:prstGeom prst="rect">
            <a:avLst/>
          </a:prstGeom>
          <a:noFill/>
        </p:spPr>
        <p:txBody>
          <a:bodyPr wrap="square" rtlCol="0">
            <a:spAutoFit/>
          </a:bodyPr>
          <a:lstStyle/>
          <a:p>
            <a:pPr algn="ctr"/>
            <a:r>
              <a:rPr lang="fr-FR" sz="1100" b="1" dirty="0">
                <a:solidFill>
                  <a:schemeClr val="accent1">
                    <a:lumMod val="75000"/>
                  </a:schemeClr>
                </a:solidFill>
              </a:rPr>
              <a:t>12</a:t>
            </a:r>
          </a:p>
        </p:txBody>
      </p:sp>
      <p:sp>
        <p:nvSpPr>
          <p:cNvPr id="151" name="Rectangle 150"/>
          <p:cNvSpPr/>
          <p:nvPr/>
        </p:nvSpPr>
        <p:spPr>
          <a:xfrm>
            <a:off x="7596336" y="3579862"/>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2" name="ZoneTexte 151"/>
          <p:cNvSpPr txBox="1"/>
          <p:nvPr/>
        </p:nvSpPr>
        <p:spPr>
          <a:xfrm>
            <a:off x="7524328" y="4155926"/>
            <a:ext cx="360040" cy="261610"/>
          </a:xfrm>
          <a:prstGeom prst="rect">
            <a:avLst/>
          </a:prstGeom>
          <a:noFill/>
        </p:spPr>
        <p:txBody>
          <a:bodyPr wrap="square" rtlCol="0">
            <a:spAutoFit/>
          </a:bodyPr>
          <a:lstStyle/>
          <a:p>
            <a:pPr algn="ctr"/>
            <a:r>
              <a:rPr lang="fr-FR" sz="1100" b="1" dirty="0">
                <a:solidFill>
                  <a:schemeClr val="accent1">
                    <a:lumMod val="75000"/>
                  </a:schemeClr>
                </a:solidFill>
              </a:rPr>
              <a:t>13</a:t>
            </a:r>
          </a:p>
        </p:txBody>
      </p:sp>
      <p:sp>
        <p:nvSpPr>
          <p:cNvPr id="153" name="Rectangle 152"/>
          <p:cNvSpPr/>
          <p:nvPr/>
        </p:nvSpPr>
        <p:spPr>
          <a:xfrm>
            <a:off x="7884368" y="3579862"/>
            <a:ext cx="216024" cy="93610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4" name="ZoneTexte 153"/>
          <p:cNvSpPr txBox="1"/>
          <p:nvPr/>
        </p:nvSpPr>
        <p:spPr>
          <a:xfrm>
            <a:off x="7812360" y="4155926"/>
            <a:ext cx="360040" cy="261610"/>
          </a:xfrm>
          <a:prstGeom prst="rect">
            <a:avLst/>
          </a:prstGeom>
          <a:noFill/>
        </p:spPr>
        <p:txBody>
          <a:bodyPr wrap="square" rtlCol="0">
            <a:spAutoFit/>
          </a:bodyPr>
          <a:lstStyle/>
          <a:p>
            <a:pPr algn="ctr"/>
            <a:r>
              <a:rPr lang="fr-FR" sz="1100" b="1" dirty="0">
                <a:solidFill>
                  <a:schemeClr val="accent1">
                    <a:lumMod val="75000"/>
                  </a:schemeClr>
                </a:solidFill>
              </a:rPr>
              <a:t>14</a:t>
            </a:r>
          </a:p>
        </p:txBody>
      </p:sp>
      <p:sp>
        <p:nvSpPr>
          <p:cNvPr id="155" name="Rectangle 154"/>
          <p:cNvSpPr/>
          <p:nvPr/>
        </p:nvSpPr>
        <p:spPr>
          <a:xfrm>
            <a:off x="8172400" y="3579862"/>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6" name="ZoneTexte 155"/>
          <p:cNvSpPr txBox="1"/>
          <p:nvPr/>
        </p:nvSpPr>
        <p:spPr>
          <a:xfrm>
            <a:off x="8100392" y="4155926"/>
            <a:ext cx="360040" cy="261610"/>
          </a:xfrm>
          <a:prstGeom prst="rect">
            <a:avLst/>
          </a:prstGeom>
          <a:noFill/>
        </p:spPr>
        <p:txBody>
          <a:bodyPr wrap="square" rtlCol="0">
            <a:spAutoFit/>
          </a:bodyPr>
          <a:lstStyle/>
          <a:p>
            <a:pPr algn="ctr"/>
            <a:r>
              <a:rPr lang="fr-FR" sz="1100" b="1" dirty="0">
                <a:solidFill>
                  <a:schemeClr val="accent1">
                    <a:lumMod val="75000"/>
                  </a:schemeClr>
                </a:solidFill>
              </a:rPr>
              <a:t>15</a:t>
            </a:r>
          </a:p>
        </p:txBody>
      </p:sp>
      <p:sp>
        <p:nvSpPr>
          <p:cNvPr id="157" name="Rectangle 156"/>
          <p:cNvSpPr/>
          <p:nvPr/>
        </p:nvSpPr>
        <p:spPr>
          <a:xfrm>
            <a:off x="8460432" y="3579862"/>
            <a:ext cx="216024" cy="93610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8" name="ZoneTexte 157"/>
          <p:cNvSpPr txBox="1"/>
          <p:nvPr/>
        </p:nvSpPr>
        <p:spPr>
          <a:xfrm>
            <a:off x="8388424" y="4155926"/>
            <a:ext cx="360040" cy="261610"/>
          </a:xfrm>
          <a:prstGeom prst="rect">
            <a:avLst/>
          </a:prstGeom>
          <a:noFill/>
        </p:spPr>
        <p:txBody>
          <a:bodyPr wrap="square" rtlCol="0">
            <a:spAutoFit/>
          </a:bodyPr>
          <a:lstStyle/>
          <a:p>
            <a:pPr algn="ctr"/>
            <a:r>
              <a:rPr lang="fr-FR" sz="1100" b="1" dirty="0">
                <a:solidFill>
                  <a:schemeClr val="accent1">
                    <a:lumMod val="75000"/>
                  </a:schemeClr>
                </a:solidFill>
              </a:rPr>
              <a:t>16</a:t>
            </a:r>
          </a:p>
        </p:txBody>
      </p:sp>
      <p:sp>
        <p:nvSpPr>
          <p:cNvPr id="159" name="Rectangle 158"/>
          <p:cNvSpPr/>
          <p:nvPr/>
        </p:nvSpPr>
        <p:spPr>
          <a:xfrm>
            <a:off x="8748464" y="3579862"/>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0" name="ZoneTexte 159"/>
          <p:cNvSpPr txBox="1"/>
          <p:nvPr/>
        </p:nvSpPr>
        <p:spPr>
          <a:xfrm>
            <a:off x="8676456" y="4155926"/>
            <a:ext cx="360040" cy="261610"/>
          </a:xfrm>
          <a:prstGeom prst="rect">
            <a:avLst/>
          </a:prstGeom>
          <a:noFill/>
        </p:spPr>
        <p:txBody>
          <a:bodyPr wrap="square" rtlCol="0">
            <a:spAutoFit/>
          </a:bodyPr>
          <a:lstStyle/>
          <a:p>
            <a:pPr algn="ctr"/>
            <a:r>
              <a:rPr lang="fr-FR" sz="1100" b="1" dirty="0">
                <a:solidFill>
                  <a:schemeClr val="accent1">
                    <a:lumMod val="75000"/>
                  </a:schemeClr>
                </a:solidFill>
              </a:rPr>
              <a:t>17</a:t>
            </a:r>
          </a:p>
        </p:txBody>
      </p:sp>
      <p:sp>
        <p:nvSpPr>
          <p:cNvPr id="161" name="ZoneTexte 160"/>
          <p:cNvSpPr txBox="1"/>
          <p:nvPr/>
        </p:nvSpPr>
        <p:spPr>
          <a:xfrm>
            <a:off x="6948264" y="3651870"/>
            <a:ext cx="288032" cy="461665"/>
          </a:xfrm>
          <a:prstGeom prst="rect">
            <a:avLst/>
          </a:prstGeom>
          <a:noFill/>
        </p:spPr>
        <p:txBody>
          <a:bodyPr wrap="square" rtlCol="0">
            <a:spAutoFit/>
          </a:bodyPr>
          <a:lstStyle/>
          <a:p>
            <a:r>
              <a:rPr lang="fr-FR" sz="2400" b="1" dirty="0"/>
              <a:t>A</a:t>
            </a:r>
          </a:p>
        </p:txBody>
      </p:sp>
      <p:sp>
        <p:nvSpPr>
          <p:cNvPr id="162" name="ZoneTexte 161"/>
          <p:cNvSpPr txBox="1"/>
          <p:nvPr/>
        </p:nvSpPr>
        <p:spPr>
          <a:xfrm>
            <a:off x="7236296" y="3651870"/>
            <a:ext cx="288032" cy="461665"/>
          </a:xfrm>
          <a:prstGeom prst="rect">
            <a:avLst/>
          </a:prstGeom>
          <a:noFill/>
        </p:spPr>
        <p:txBody>
          <a:bodyPr wrap="square" rtlCol="0">
            <a:spAutoFit/>
          </a:bodyPr>
          <a:lstStyle/>
          <a:p>
            <a:r>
              <a:rPr lang="fr-FR" sz="2400" b="1" dirty="0"/>
              <a:t>K</a:t>
            </a:r>
          </a:p>
        </p:txBody>
      </p:sp>
      <p:sp>
        <p:nvSpPr>
          <p:cNvPr id="163" name="ZoneTexte 162"/>
          <p:cNvSpPr txBox="1"/>
          <p:nvPr/>
        </p:nvSpPr>
        <p:spPr>
          <a:xfrm>
            <a:off x="7524328" y="3651870"/>
            <a:ext cx="288032" cy="461665"/>
          </a:xfrm>
          <a:prstGeom prst="rect">
            <a:avLst/>
          </a:prstGeom>
          <a:noFill/>
        </p:spPr>
        <p:txBody>
          <a:bodyPr wrap="square" rtlCol="0">
            <a:spAutoFit/>
          </a:bodyPr>
          <a:lstStyle/>
          <a:p>
            <a:r>
              <a:rPr lang="fr-FR" sz="2400" b="1" dirty="0"/>
              <a:t>E</a:t>
            </a:r>
          </a:p>
        </p:txBody>
      </p:sp>
      <p:sp>
        <p:nvSpPr>
          <p:cNvPr id="164" name="ZoneTexte 163"/>
          <p:cNvSpPr txBox="1"/>
          <p:nvPr/>
        </p:nvSpPr>
        <p:spPr>
          <a:xfrm>
            <a:off x="7812360" y="3651870"/>
            <a:ext cx="288032" cy="461665"/>
          </a:xfrm>
          <a:prstGeom prst="rect">
            <a:avLst/>
          </a:prstGeom>
          <a:noFill/>
        </p:spPr>
        <p:txBody>
          <a:bodyPr wrap="square" rtlCol="0">
            <a:spAutoFit/>
          </a:bodyPr>
          <a:lstStyle/>
          <a:p>
            <a:r>
              <a:rPr lang="fr-FR" sz="2400" b="1" dirty="0"/>
              <a:t>N</a:t>
            </a:r>
          </a:p>
        </p:txBody>
      </p:sp>
      <p:sp>
        <p:nvSpPr>
          <p:cNvPr id="165" name="ZoneTexte 164"/>
          <p:cNvSpPr txBox="1"/>
          <p:nvPr/>
        </p:nvSpPr>
        <p:spPr>
          <a:xfrm>
            <a:off x="8100392" y="3651870"/>
            <a:ext cx="288032" cy="461665"/>
          </a:xfrm>
          <a:prstGeom prst="rect">
            <a:avLst/>
          </a:prstGeom>
          <a:noFill/>
        </p:spPr>
        <p:txBody>
          <a:bodyPr wrap="square" rtlCol="0">
            <a:spAutoFit/>
          </a:bodyPr>
          <a:lstStyle/>
          <a:p>
            <a:r>
              <a:rPr lang="fr-FR" sz="2400" b="1" dirty="0"/>
              <a:t>F</a:t>
            </a:r>
          </a:p>
        </p:txBody>
      </p:sp>
      <p:sp>
        <p:nvSpPr>
          <p:cNvPr id="166" name="ZoneTexte 165"/>
          <p:cNvSpPr txBox="1"/>
          <p:nvPr/>
        </p:nvSpPr>
        <p:spPr>
          <a:xfrm>
            <a:off x="8388424" y="3651870"/>
            <a:ext cx="288032" cy="461665"/>
          </a:xfrm>
          <a:prstGeom prst="rect">
            <a:avLst/>
          </a:prstGeom>
          <a:noFill/>
        </p:spPr>
        <p:txBody>
          <a:bodyPr wrap="square" rtlCol="0">
            <a:spAutoFit/>
          </a:bodyPr>
          <a:lstStyle/>
          <a:p>
            <a:r>
              <a:rPr lang="fr-FR" sz="2400" b="1" dirty="0"/>
              <a:t>L</a:t>
            </a:r>
          </a:p>
        </p:txBody>
      </p:sp>
      <p:sp>
        <p:nvSpPr>
          <p:cNvPr id="167" name="ZoneTexte 166"/>
          <p:cNvSpPr txBox="1"/>
          <p:nvPr/>
        </p:nvSpPr>
        <p:spPr>
          <a:xfrm>
            <a:off x="8676456" y="3651870"/>
            <a:ext cx="288032" cy="461665"/>
          </a:xfrm>
          <a:prstGeom prst="rect">
            <a:avLst/>
          </a:prstGeom>
          <a:noFill/>
        </p:spPr>
        <p:txBody>
          <a:bodyPr wrap="square" rtlCol="0">
            <a:spAutoFit/>
          </a:bodyPr>
          <a:lstStyle/>
          <a:p>
            <a:r>
              <a:rPr lang="fr-FR" sz="2400" b="1" dirty="0"/>
              <a:t>Y</a:t>
            </a:r>
          </a:p>
        </p:txBody>
      </p:sp>
      <p:pic>
        <p:nvPicPr>
          <p:cNvPr id="169" name="Image 168"/>
          <p:cNvPicPr/>
          <p:nvPr/>
        </p:nvPicPr>
        <p:blipFill>
          <a:blip r:embed="rId3" cstate="print">
            <a:clrChange>
              <a:clrFrom>
                <a:srgbClr val="FEF9FB"/>
              </a:clrFrom>
              <a:clrTo>
                <a:srgbClr val="FEF9FB">
                  <a:alpha val="0"/>
                </a:srgbClr>
              </a:clrTo>
            </a:clrChange>
          </a:blip>
          <a:srcRect/>
          <a:stretch>
            <a:fillRect/>
          </a:stretch>
        </p:blipFill>
        <p:spPr bwMode="auto">
          <a:xfrm>
            <a:off x="6948264" y="1995686"/>
            <a:ext cx="360040" cy="432048"/>
          </a:xfrm>
          <a:prstGeom prst="rect">
            <a:avLst/>
          </a:prstGeom>
          <a:noFill/>
          <a:ln w="9525">
            <a:noFill/>
            <a:miter lim="800000"/>
            <a:headEnd/>
            <a:tailEnd/>
          </a:ln>
        </p:spPr>
      </p:pic>
      <p:sp>
        <p:nvSpPr>
          <p:cNvPr id="168" name="ZoneTexte 167"/>
          <p:cNvSpPr txBox="1"/>
          <p:nvPr/>
        </p:nvSpPr>
        <p:spPr>
          <a:xfrm>
            <a:off x="7092280" y="2398117"/>
            <a:ext cx="1944216"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GAUCHEB(</a:t>
            </a:r>
            <a:r>
              <a:rPr lang="fr-FR" b="1" dirty="0">
                <a:solidFill>
                  <a:srgbClr val="3366CC"/>
                </a:solidFill>
              </a:rPr>
              <a:t>Texte</a:t>
            </a:r>
            <a:r>
              <a:rPr lang="fr-FR" b="1" dirty="0"/>
              <a:t>)</a:t>
            </a:r>
          </a:p>
        </p:txBody>
      </p:sp>
      <p:sp>
        <p:nvSpPr>
          <p:cNvPr id="170" name="ZoneTexte 169"/>
          <p:cNvSpPr txBox="1"/>
          <p:nvPr/>
        </p:nvSpPr>
        <p:spPr>
          <a:xfrm>
            <a:off x="7092280" y="2859782"/>
            <a:ext cx="1440160" cy="338554"/>
          </a:xfrm>
          <a:prstGeom prst="rect">
            <a:avLst/>
          </a:prstGeom>
          <a:noFill/>
        </p:spPr>
        <p:txBody>
          <a:bodyPr wrap="square" rtlCol="0">
            <a:spAutoFit/>
          </a:bodyPr>
          <a:lstStyle/>
          <a:p>
            <a:r>
              <a:rPr lang="fr-FR" sz="1600" i="1" dirty="0"/>
              <a:t>Donne l’initiale</a:t>
            </a:r>
          </a:p>
        </p:txBody>
      </p:sp>
    </p:spTree>
    <p:extLst>
      <p:ext uri="{BB962C8B-B14F-4D97-AF65-F5344CB8AC3E}">
        <p14:creationId xmlns:p14="http://schemas.microsoft.com/office/powerpoint/2010/main" val="194260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9"/>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40"/>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4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4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8"/>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6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23" grpId="0" animBg="1"/>
      <p:bldP spid="139" grpId="0" animBg="1"/>
      <p:bldP spid="143" grpId="0" animBg="1"/>
      <p:bldP spid="16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 7">
            <a:extLst>
              <a:ext uri="{FF2B5EF4-FFF2-40B4-BE49-F238E27FC236}">
                <a16:creationId xmlns:a16="http://schemas.microsoft.com/office/drawing/2014/main" id="{1E3BAD9A-90B2-76F5-56D2-2C0620AD7112}"/>
              </a:ext>
            </a:extLst>
          </p:cNvPr>
          <p:cNvPicPr>
            <a:picLocks noChangeAspect="1"/>
          </p:cNvPicPr>
          <p:nvPr/>
        </p:nvPicPr>
        <p:blipFill>
          <a:blip r:embed="rId3"/>
          <a:stretch>
            <a:fillRect/>
          </a:stretch>
        </p:blipFill>
        <p:spPr>
          <a:xfrm>
            <a:off x="3707521" y="896729"/>
            <a:ext cx="2642786" cy="2414959"/>
          </a:xfrm>
          <a:prstGeom prst="rect">
            <a:avLst/>
          </a:prstGeom>
        </p:spPr>
      </p:pic>
      <p:pic>
        <p:nvPicPr>
          <p:cNvPr id="12" name="Image 11">
            <a:extLst>
              <a:ext uri="{FF2B5EF4-FFF2-40B4-BE49-F238E27FC236}">
                <a16:creationId xmlns:a16="http://schemas.microsoft.com/office/drawing/2014/main" id="{91EC1AF7-80B2-8EEE-EE5F-19E5CA673E8B}"/>
              </a:ext>
            </a:extLst>
          </p:cNvPr>
          <p:cNvPicPr>
            <a:picLocks noChangeAspect="1"/>
          </p:cNvPicPr>
          <p:nvPr/>
        </p:nvPicPr>
        <p:blipFill>
          <a:blip r:embed="rId4"/>
          <a:stretch>
            <a:fillRect/>
          </a:stretch>
        </p:blipFill>
        <p:spPr>
          <a:xfrm>
            <a:off x="3039666" y="3289910"/>
            <a:ext cx="3711262" cy="1882303"/>
          </a:xfrm>
          <a:prstGeom prst="rect">
            <a:avLst/>
          </a:prstGeom>
        </p:spPr>
      </p:pic>
      <p:pic>
        <p:nvPicPr>
          <p:cNvPr id="4" name="Image 3">
            <a:extLst>
              <a:ext uri="{FF2B5EF4-FFF2-40B4-BE49-F238E27FC236}">
                <a16:creationId xmlns:a16="http://schemas.microsoft.com/office/drawing/2014/main" id="{4C9B3564-E748-512C-782E-13FCD255B77E}"/>
              </a:ext>
            </a:extLst>
          </p:cNvPr>
          <p:cNvPicPr>
            <a:picLocks noChangeAspect="1"/>
          </p:cNvPicPr>
          <p:nvPr/>
        </p:nvPicPr>
        <p:blipFill>
          <a:blip r:embed="rId5"/>
          <a:stretch>
            <a:fillRect/>
          </a:stretch>
        </p:blipFill>
        <p:spPr>
          <a:xfrm>
            <a:off x="6035247" y="1238367"/>
            <a:ext cx="2592288" cy="1228673"/>
          </a:xfrm>
          <a:prstGeom prst="rect">
            <a:avLst/>
          </a:prstGeom>
        </p:spPr>
      </p:pic>
      <p:pic>
        <p:nvPicPr>
          <p:cNvPr id="6" name="Image 5">
            <a:extLst>
              <a:ext uri="{FF2B5EF4-FFF2-40B4-BE49-F238E27FC236}">
                <a16:creationId xmlns:a16="http://schemas.microsoft.com/office/drawing/2014/main" id="{8DDC5086-A0F0-30DB-196D-5E2367C2884B}"/>
              </a:ext>
            </a:extLst>
          </p:cNvPr>
          <p:cNvPicPr>
            <a:picLocks noChangeAspect="1"/>
          </p:cNvPicPr>
          <p:nvPr/>
        </p:nvPicPr>
        <p:blipFill>
          <a:blip r:embed="rId6"/>
          <a:stretch>
            <a:fillRect/>
          </a:stretch>
        </p:blipFill>
        <p:spPr>
          <a:xfrm>
            <a:off x="6322538" y="2461171"/>
            <a:ext cx="2818433" cy="1335860"/>
          </a:xfrm>
          <a:prstGeom prst="rect">
            <a:avLst/>
          </a:prstGeom>
        </p:spPr>
      </p:pic>
      <p:pic>
        <p:nvPicPr>
          <p:cNvPr id="10" name="Image 9">
            <a:extLst>
              <a:ext uri="{FF2B5EF4-FFF2-40B4-BE49-F238E27FC236}">
                <a16:creationId xmlns:a16="http://schemas.microsoft.com/office/drawing/2014/main" id="{294E3CED-99E5-4773-D1A5-A141E6D68EBD}"/>
              </a:ext>
            </a:extLst>
          </p:cNvPr>
          <p:cNvPicPr>
            <a:picLocks noChangeAspect="1"/>
          </p:cNvPicPr>
          <p:nvPr/>
        </p:nvPicPr>
        <p:blipFill>
          <a:blip r:embed="rId7"/>
          <a:stretch>
            <a:fillRect/>
          </a:stretch>
        </p:blipFill>
        <p:spPr>
          <a:xfrm>
            <a:off x="1191711" y="2473528"/>
            <a:ext cx="1981572" cy="1302176"/>
          </a:xfrm>
          <a:prstGeom prst="rect">
            <a:avLst/>
          </a:prstGeom>
        </p:spPr>
      </p:pic>
      <p:pic>
        <p:nvPicPr>
          <p:cNvPr id="14" name="Image 13">
            <a:extLst>
              <a:ext uri="{FF2B5EF4-FFF2-40B4-BE49-F238E27FC236}">
                <a16:creationId xmlns:a16="http://schemas.microsoft.com/office/drawing/2014/main" id="{D6F92092-754B-47FB-1C83-E364752832FD}"/>
              </a:ext>
            </a:extLst>
          </p:cNvPr>
          <p:cNvPicPr>
            <a:picLocks noChangeAspect="1"/>
          </p:cNvPicPr>
          <p:nvPr/>
        </p:nvPicPr>
        <p:blipFill>
          <a:blip r:embed="rId8"/>
          <a:stretch>
            <a:fillRect/>
          </a:stretch>
        </p:blipFill>
        <p:spPr>
          <a:xfrm>
            <a:off x="36368" y="1176272"/>
            <a:ext cx="3711262" cy="1068067"/>
          </a:xfrm>
          <a:prstGeom prst="rect">
            <a:avLst/>
          </a:prstGeom>
        </p:spPr>
      </p:pic>
      <p:pic>
        <p:nvPicPr>
          <p:cNvPr id="16" name="Image 15">
            <a:extLst>
              <a:ext uri="{FF2B5EF4-FFF2-40B4-BE49-F238E27FC236}">
                <a16:creationId xmlns:a16="http://schemas.microsoft.com/office/drawing/2014/main" id="{4CD77A85-5E70-00AE-0F73-C9106F2BCCFD}"/>
              </a:ext>
            </a:extLst>
          </p:cNvPr>
          <p:cNvPicPr>
            <a:picLocks noChangeAspect="1"/>
          </p:cNvPicPr>
          <p:nvPr/>
        </p:nvPicPr>
        <p:blipFill>
          <a:blip r:embed="rId9"/>
          <a:stretch>
            <a:fillRect/>
          </a:stretch>
        </p:blipFill>
        <p:spPr>
          <a:xfrm>
            <a:off x="7397885" y="743078"/>
            <a:ext cx="1390045" cy="678733"/>
          </a:xfrm>
          <a:prstGeom prst="rect">
            <a:avLst/>
          </a:prstGeom>
        </p:spPr>
      </p:pic>
      <p:sp>
        <p:nvSpPr>
          <p:cNvPr id="17" name="ZoneTexte 16">
            <a:extLst>
              <a:ext uri="{FF2B5EF4-FFF2-40B4-BE49-F238E27FC236}">
                <a16:creationId xmlns:a16="http://schemas.microsoft.com/office/drawing/2014/main" id="{FC66263C-B12E-4D49-1837-CB862B4E8DE3}"/>
              </a:ext>
            </a:extLst>
          </p:cNvPr>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4</a:t>
            </a:r>
            <a:r>
              <a:rPr lang="fr-FR" dirty="0">
                <a:solidFill>
                  <a:schemeClr val="accent1">
                    <a:lumMod val="60000"/>
                    <a:lumOff val="40000"/>
                  </a:schemeClr>
                </a:solidFill>
                <a:latin typeface="Arial Black" pitchFamily="34" charset="0"/>
              </a:rPr>
              <a:t>c</a:t>
            </a:r>
            <a:r>
              <a:rPr lang="fr-FR" dirty="0">
                <a:solidFill>
                  <a:schemeClr val="tx2"/>
                </a:solidFill>
                <a:latin typeface="Arial Black" pitchFamily="34" charset="0"/>
              </a:rPr>
              <a:t>1</a:t>
            </a:r>
            <a:endParaRPr lang="fr-FR" sz="2800" dirty="0">
              <a:solidFill>
                <a:schemeClr val="tx2"/>
              </a:solidFill>
              <a:latin typeface="Arial Black" pitchFamily="34" charset="0"/>
            </a:endParaRPr>
          </a:p>
        </p:txBody>
      </p:sp>
      <p:cxnSp>
        <p:nvCxnSpPr>
          <p:cNvPr id="18" name="Connecteur droit 17">
            <a:extLst>
              <a:ext uri="{FF2B5EF4-FFF2-40B4-BE49-F238E27FC236}">
                <a16:creationId xmlns:a16="http://schemas.microsoft.com/office/drawing/2014/main" id="{638FC87B-71FA-BCF9-3214-2EC05DD85721}"/>
              </a:ext>
            </a:extLst>
          </p:cNvPr>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2631998C-AD70-86A9-FAAC-53EB72F85D39}"/>
              </a:ext>
            </a:extLst>
          </p:cNvPr>
          <p:cNvSpPr/>
          <p:nvPr/>
        </p:nvSpPr>
        <p:spPr>
          <a:xfrm>
            <a:off x="1187624" y="411510"/>
            <a:ext cx="6696744" cy="72008"/>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ZoneTexte 19">
            <a:extLst>
              <a:ext uri="{FF2B5EF4-FFF2-40B4-BE49-F238E27FC236}">
                <a16:creationId xmlns:a16="http://schemas.microsoft.com/office/drawing/2014/main" id="{9B8EEEDF-9464-219E-82DF-B43B41D3D4AE}"/>
              </a:ext>
            </a:extLst>
          </p:cNvPr>
          <p:cNvSpPr txBox="1"/>
          <p:nvPr/>
        </p:nvSpPr>
        <p:spPr>
          <a:xfrm>
            <a:off x="1043608" y="123478"/>
            <a:ext cx="5904656" cy="369332"/>
          </a:xfrm>
          <a:prstGeom prst="rect">
            <a:avLst/>
          </a:prstGeom>
          <a:noFill/>
        </p:spPr>
        <p:txBody>
          <a:bodyPr wrap="square" rtlCol="0">
            <a:spAutoFit/>
          </a:bodyPr>
          <a:lstStyle/>
          <a:p>
            <a:r>
              <a:rPr lang="fr-FR" dirty="0">
                <a:solidFill>
                  <a:schemeClr val="accent1">
                    <a:lumMod val="75000"/>
                  </a:schemeClr>
                </a:solidFill>
                <a:latin typeface="Arial Black" pitchFamily="34" charset="0"/>
              </a:rPr>
              <a:t>Le gestionnaire de scénarios</a:t>
            </a:r>
          </a:p>
        </p:txBody>
      </p:sp>
      <p:sp>
        <p:nvSpPr>
          <p:cNvPr id="21" name="ZoneTexte 20">
            <a:extLst>
              <a:ext uri="{FF2B5EF4-FFF2-40B4-BE49-F238E27FC236}">
                <a16:creationId xmlns:a16="http://schemas.microsoft.com/office/drawing/2014/main" id="{079C15A9-7279-28EA-BFFE-CAF8391A3C2B}"/>
              </a:ext>
            </a:extLst>
          </p:cNvPr>
          <p:cNvSpPr txBox="1"/>
          <p:nvPr/>
        </p:nvSpPr>
        <p:spPr>
          <a:xfrm>
            <a:off x="1173138" y="435971"/>
            <a:ext cx="4482294" cy="307777"/>
          </a:xfrm>
          <a:prstGeom prst="rect">
            <a:avLst/>
          </a:prstGeom>
          <a:noFill/>
        </p:spPr>
        <p:txBody>
          <a:bodyPr wrap="square" rtlCol="0">
            <a:spAutoFit/>
          </a:bodyPr>
          <a:lstStyle/>
          <a:p>
            <a:r>
              <a:rPr lang="fr-FR" sz="1400" dirty="0"/>
              <a:t>Données &gt; Analyse scénarios &gt; gestionnaire</a:t>
            </a:r>
          </a:p>
        </p:txBody>
      </p:sp>
      <p:sp>
        <p:nvSpPr>
          <p:cNvPr id="22" name="Ellipse 21">
            <a:extLst>
              <a:ext uri="{FF2B5EF4-FFF2-40B4-BE49-F238E27FC236}">
                <a16:creationId xmlns:a16="http://schemas.microsoft.com/office/drawing/2014/main" id="{A07E13DF-A14E-1F46-DCF4-EEC897F48058}"/>
              </a:ext>
            </a:extLst>
          </p:cNvPr>
          <p:cNvSpPr/>
          <p:nvPr/>
        </p:nvSpPr>
        <p:spPr>
          <a:xfrm>
            <a:off x="182897" y="2104208"/>
            <a:ext cx="360040" cy="2969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1</a:t>
            </a:r>
          </a:p>
        </p:txBody>
      </p:sp>
      <p:sp>
        <p:nvSpPr>
          <p:cNvPr id="23" name="ZoneTexte 22">
            <a:extLst>
              <a:ext uri="{FF2B5EF4-FFF2-40B4-BE49-F238E27FC236}">
                <a16:creationId xmlns:a16="http://schemas.microsoft.com/office/drawing/2014/main" id="{FEEB34BD-ABDB-7B81-6CC1-AAD3E38324F0}"/>
              </a:ext>
            </a:extLst>
          </p:cNvPr>
          <p:cNvSpPr txBox="1"/>
          <p:nvPr/>
        </p:nvSpPr>
        <p:spPr>
          <a:xfrm>
            <a:off x="522080" y="2127161"/>
            <a:ext cx="2116965" cy="276999"/>
          </a:xfrm>
          <a:prstGeom prst="rect">
            <a:avLst/>
          </a:prstGeom>
          <a:noFill/>
        </p:spPr>
        <p:txBody>
          <a:bodyPr wrap="square" rtlCol="0">
            <a:spAutoFit/>
          </a:bodyPr>
          <a:lstStyle/>
          <a:p>
            <a:r>
              <a:rPr lang="fr-FR" sz="1200" dirty="0"/>
              <a:t>Définir les cellules variables</a:t>
            </a:r>
          </a:p>
        </p:txBody>
      </p:sp>
      <p:sp>
        <p:nvSpPr>
          <p:cNvPr id="24" name="Ellipse 23">
            <a:extLst>
              <a:ext uri="{FF2B5EF4-FFF2-40B4-BE49-F238E27FC236}">
                <a16:creationId xmlns:a16="http://schemas.microsoft.com/office/drawing/2014/main" id="{F2B8980D-CE78-44BA-B768-FABFF1ADE9F4}"/>
              </a:ext>
            </a:extLst>
          </p:cNvPr>
          <p:cNvSpPr/>
          <p:nvPr/>
        </p:nvSpPr>
        <p:spPr>
          <a:xfrm>
            <a:off x="2483768" y="1578246"/>
            <a:ext cx="576064" cy="5489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6" name="Connecteur droit avec flèche 25">
            <a:extLst>
              <a:ext uri="{FF2B5EF4-FFF2-40B4-BE49-F238E27FC236}">
                <a16:creationId xmlns:a16="http://schemas.microsoft.com/office/drawing/2014/main" id="{5C8D9C61-D021-CFA0-434D-CFF9F6F62259}"/>
              </a:ext>
            </a:extLst>
          </p:cNvPr>
          <p:cNvCxnSpPr>
            <a:endCxn id="24" idx="3"/>
          </p:cNvCxnSpPr>
          <p:nvPr/>
        </p:nvCxnSpPr>
        <p:spPr>
          <a:xfrm flipV="1">
            <a:off x="2411760" y="2046775"/>
            <a:ext cx="156371" cy="1975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Connecteur droit avec flèche 26">
            <a:extLst>
              <a:ext uri="{FF2B5EF4-FFF2-40B4-BE49-F238E27FC236}">
                <a16:creationId xmlns:a16="http://schemas.microsoft.com/office/drawing/2014/main" id="{0BC48640-3A23-0374-CF34-9CC775D57BD1}"/>
              </a:ext>
            </a:extLst>
          </p:cNvPr>
          <p:cNvCxnSpPr>
            <a:cxnSpLocks/>
          </p:cNvCxnSpPr>
          <p:nvPr/>
        </p:nvCxnSpPr>
        <p:spPr>
          <a:xfrm flipH="1">
            <a:off x="3320406" y="2264209"/>
            <a:ext cx="2239162" cy="8504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Connecteur droit avec flèche 29">
            <a:extLst>
              <a:ext uri="{FF2B5EF4-FFF2-40B4-BE49-F238E27FC236}">
                <a16:creationId xmlns:a16="http://schemas.microsoft.com/office/drawing/2014/main" id="{F6D62895-8142-02D8-A831-936C81CFE283}"/>
              </a:ext>
            </a:extLst>
          </p:cNvPr>
          <p:cNvCxnSpPr>
            <a:cxnSpLocks/>
          </p:cNvCxnSpPr>
          <p:nvPr/>
        </p:nvCxnSpPr>
        <p:spPr>
          <a:xfrm>
            <a:off x="5971835" y="1421811"/>
            <a:ext cx="223195" cy="886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Connecteur droit avec flèche 31">
            <a:extLst>
              <a:ext uri="{FF2B5EF4-FFF2-40B4-BE49-F238E27FC236}">
                <a16:creationId xmlns:a16="http://schemas.microsoft.com/office/drawing/2014/main" id="{1B52E214-088D-3ADE-7E61-AE551B10CBD5}"/>
              </a:ext>
            </a:extLst>
          </p:cNvPr>
          <p:cNvCxnSpPr>
            <a:cxnSpLocks/>
          </p:cNvCxnSpPr>
          <p:nvPr/>
        </p:nvCxnSpPr>
        <p:spPr>
          <a:xfrm>
            <a:off x="5983809" y="1429385"/>
            <a:ext cx="842177" cy="11204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Ellipse 34">
            <a:extLst>
              <a:ext uri="{FF2B5EF4-FFF2-40B4-BE49-F238E27FC236}">
                <a16:creationId xmlns:a16="http://schemas.microsoft.com/office/drawing/2014/main" id="{F6BB6128-5990-FE8A-FA97-609E2A6F14E7}"/>
              </a:ext>
            </a:extLst>
          </p:cNvPr>
          <p:cNvSpPr/>
          <p:nvPr/>
        </p:nvSpPr>
        <p:spPr>
          <a:xfrm>
            <a:off x="5315682" y="668082"/>
            <a:ext cx="360040" cy="2919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2</a:t>
            </a:r>
          </a:p>
        </p:txBody>
      </p:sp>
      <p:sp>
        <p:nvSpPr>
          <p:cNvPr id="36" name="ZoneTexte 35">
            <a:extLst>
              <a:ext uri="{FF2B5EF4-FFF2-40B4-BE49-F238E27FC236}">
                <a16:creationId xmlns:a16="http://schemas.microsoft.com/office/drawing/2014/main" id="{7E3F0A8F-1E80-15CD-919D-0DBB48BB13C0}"/>
              </a:ext>
            </a:extLst>
          </p:cNvPr>
          <p:cNvSpPr txBox="1"/>
          <p:nvPr/>
        </p:nvSpPr>
        <p:spPr>
          <a:xfrm>
            <a:off x="5692446" y="630664"/>
            <a:ext cx="1591438" cy="276999"/>
          </a:xfrm>
          <a:prstGeom prst="rect">
            <a:avLst/>
          </a:prstGeom>
          <a:noFill/>
        </p:spPr>
        <p:txBody>
          <a:bodyPr wrap="square" rtlCol="0">
            <a:spAutoFit/>
          </a:bodyPr>
          <a:lstStyle/>
          <a:p>
            <a:r>
              <a:rPr lang="fr-FR" sz="1200" dirty="0"/>
              <a:t>Ajouter les scénarios</a:t>
            </a:r>
          </a:p>
        </p:txBody>
      </p:sp>
      <p:sp>
        <p:nvSpPr>
          <p:cNvPr id="37" name="Ellipse 36">
            <a:extLst>
              <a:ext uri="{FF2B5EF4-FFF2-40B4-BE49-F238E27FC236}">
                <a16:creationId xmlns:a16="http://schemas.microsoft.com/office/drawing/2014/main" id="{E8BB962B-7EE2-4790-2DEE-EB1850DF29F4}"/>
              </a:ext>
            </a:extLst>
          </p:cNvPr>
          <p:cNvSpPr/>
          <p:nvPr/>
        </p:nvSpPr>
        <p:spPr>
          <a:xfrm>
            <a:off x="145316" y="3838527"/>
            <a:ext cx="360040" cy="2919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3</a:t>
            </a:r>
          </a:p>
        </p:txBody>
      </p:sp>
      <p:sp>
        <p:nvSpPr>
          <p:cNvPr id="38" name="ZoneTexte 37">
            <a:extLst>
              <a:ext uri="{FF2B5EF4-FFF2-40B4-BE49-F238E27FC236}">
                <a16:creationId xmlns:a16="http://schemas.microsoft.com/office/drawing/2014/main" id="{4C53251E-62AE-BEA3-48A9-9CB464D2F0A3}"/>
              </a:ext>
            </a:extLst>
          </p:cNvPr>
          <p:cNvSpPr txBox="1"/>
          <p:nvPr/>
        </p:nvSpPr>
        <p:spPr>
          <a:xfrm>
            <a:off x="522080" y="3871650"/>
            <a:ext cx="2177712" cy="276999"/>
          </a:xfrm>
          <a:prstGeom prst="rect">
            <a:avLst/>
          </a:prstGeom>
          <a:noFill/>
        </p:spPr>
        <p:txBody>
          <a:bodyPr wrap="square" rtlCol="0">
            <a:spAutoFit/>
          </a:bodyPr>
          <a:lstStyle/>
          <a:p>
            <a:r>
              <a:rPr lang="fr-FR" sz="1200" dirty="0"/>
              <a:t>Définir les cellules de résultats</a:t>
            </a:r>
          </a:p>
        </p:txBody>
      </p:sp>
      <p:sp>
        <p:nvSpPr>
          <p:cNvPr id="39" name="Ellipse 38">
            <a:extLst>
              <a:ext uri="{FF2B5EF4-FFF2-40B4-BE49-F238E27FC236}">
                <a16:creationId xmlns:a16="http://schemas.microsoft.com/office/drawing/2014/main" id="{51D7FFCF-C631-C166-DE36-B414D2E45D71}"/>
              </a:ext>
            </a:extLst>
          </p:cNvPr>
          <p:cNvSpPr/>
          <p:nvPr/>
        </p:nvSpPr>
        <p:spPr>
          <a:xfrm>
            <a:off x="6645966" y="3905133"/>
            <a:ext cx="360040" cy="2919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4</a:t>
            </a:r>
          </a:p>
        </p:txBody>
      </p:sp>
      <p:sp>
        <p:nvSpPr>
          <p:cNvPr id="40" name="ZoneTexte 39">
            <a:extLst>
              <a:ext uri="{FF2B5EF4-FFF2-40B4-BE49-F238E27FC236}">
                <a16:creationId xmlns:a16="http://schemas.microsoft.com/office/drawing/2014/main" id="{9650823D-9376-6D7D-FB37-965AA8141C55}"/>
              </a:ext>
            </a:extLst>
          </p:cNvPr>
          <p:cNvSpPr txBox="1"/>
          <p:nvPr/>
        </p:nvSpPr>
        <p:spPr>
          <a:xfrm>
            <a:off x="7047768" y="3984490"/>
            <a:ext cx="1988728" cy="646331"/>
          </a:xfrm>
          <a:prstGeom prst="rect">
            <a:avLst/>
          </a:prstGeom>
          <a:noFill/>
        </p:spPr>
        <p:txBody>
          <a:bodyPr wrap="square" rtlCol="0">
            <a:spAutoFit/>
          </a:bodyPr>
          <a:lstStyle/>
          <a:p>
            <a:r>
              <a:rPr lang="fr-FR" sz="1200" dirty="0"/>
              <a:t>Modifier éventuellement les étiques de synthèse pour les rendre plus lisibles</a:t>
            </a:r>
          </a:p>
        </p:txBody>
      </p:sp>
    </p:spTree>
    <p:extLst>
      <p:ext uri="{BB962C8B-B14F-4D97-AF65-F5344CB8AC3E}">
        <p14:creationId xmlns:p14="http://schemas.microsoft.com/office/powerpoint/2010/main" val="31156466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24C6FC14-E120-BEF0-5A1B-D499A14C6E92}"/>
              </a:ext>
            </a:extLst>
          </p:cNvPr>
          <p:cNvPicPr>
            <a:picLocks noChangeAspect="1"/>
          </p:cNvPicPr>
          <p:nvPr/>
        </p:nvPicPr>
        <p:blipFill>
          <a:blip r:embed="rId3"/>
          <a:stretch>
            <a:fillRect/>
          </a:stretch>
        </p:blipFill>
        <p:spPr>
          <a:xfrm>
            <a:off x="5462381" y="2799808"/>
            <a:ext cx="2257778" cy="1266381"/>
          </a:xfrm>
          <a:prstGeom prst="rect">
            <a:avLst/>
          </a:prstGeom>
        </p:spPr>
      </p:pic>
      <p:grpSp>
        <p:nvGrpSpPr>
          <p:cNvPr id="10" name="Groupe 9">
            <a:extLst>
              <a:ext uri="{FF2B5EF4-FFF2-40B4-BE49-F238E27FC236}">
                <a16:creationId xmlns:a16="http://schemas.microsoft.com/office/drawing/2014/main" id="{69A0DFB3-A6BE-1CAC-CE92-82252504AF24}"/>
              </a:ext>
            </a:extLst>
          </p:cNvPr>
          <p:cNvGrpSpPr/>
          <p:nvPr/>
        </p:nvGrpSpPr>
        <p:grpSpPr>
          <a:xfrm>
            <a:off x="626046" y="1023578"/>
            <a:ext cx="2222164" cy="1224136"/>
            <a:chOff x="1835696" y="3599157"/>
            <a:chExt cx="1787691" cy="988817"/>
          </a:xfrm>
        </p:grpSpPr>
        <p:pic>
          <p:nvPicPr>
            <p:cNvPr id="4" name="Image 3">
              <a:extLst>
                <a:ext uri="{FF2B5EF4-FFF2-40B4-BE49-F238E27FC236}">
                  <a16:creationId xmlns:a16="http://schemas.microsoft.com/office/drawing/2014/main" id="{A3A689A8-2C89-8F34-3B41-758B63A01C55}"/>
                </a:ext>
              </a:extLst>
            </p:cNvPr>
            <p:cNvPicPr>
              <a:picLocks noChangeAspect="1"/>
            </p:cNvPicPr>
            <p:nvPr/>
          </p:nvPicPr>
          <p:blipFill>
            <a:blip r:embed="rId4"/>
            <a:stretch>
              <a:fillRect/>
            </a:stretch>
          </p:blipFill>
          <p:spPr>
            <a:xfrm>
              <a:off x="1835696" y="3599157"/>
              <a:ext cx="1787691" cy="988817"/>
            </a:xfrm>
            <a:prstGeom prst="rect">
              <a:avLst/>
            </a:prstGeom>
          </p:spPr>
        </p:pic>
        <p:pic>
          <p:nvPicPr>
            <p:cNvPr id="8" name="Image 7">
              <a:extLst>
                <a:ext uri="{FF2B5EF4-FFF2-40B4-BE49-F238E27FC236}">
                  <a16:creationId xmlns:a16="http://schemas.microsoft.com/office/drawing/2014/main" id="{5B9980EA-05AC-ED0F-23B3-66674D8A3C4B}"/>
                </a:ext>
              </a:extLst>
            </p:cNvPr>
            <p:cNvPicPr>
              <a:picLocks noChangeAspect="1"/>
            </p:cNvPicPr>
            <p:nvPr/>
          </p:nvPicPr>
          <p:blipFill rotWithShape="1">
            <a:blip r:embed="rId5"/>
            <a:srcRect t="15929"/>
            <a:stretch/>
          </p:blipFill>
          <p:spPr>
            <a:xfrm>
              <a:off x="2193938" y="3744571"/>
              <a:ext cx="1399699" cy="771396"/>
            </a:xfrm>
            <a:prstGeom prst="rect">
              <a:avLst/>
            </a:prstGeom>
          </p:spPr>
        </p:pic>
      </p:grpSp>
      <p:pic>
        <p:nvPicPr>
          <p:cNvPr id="9" name="Image 8">
            <a:extLst>
              <a:ext uri="{FF2B5EF4-FFF2-40B4-BE49-F238E27FC236}">
                <a16:creationId xmlns:a16="http://schemas.microsoft.com/office/drawing/2014/main" id="{4A2F89B7-F2BD-F9E0-03EB-B56C651C8671}"/>
              </a:ext>
            </a:extLst>
          </p:cNvPr>
          <p:cNvPicPr>
            <a:picLocks noChangeAspect="1"/>
          </p:cNvPicPr>
          <p:nvPr/>
        </p:nvPicPr>
        <p:blipFill>
          <a:blip r:embed="rId4"/>
          <a:stretch>
            <a:fillRect/>
          </a:stretch>
        </p:blipFill>
        <p:spPr>
          <a:xfrm>
            <a:off x="3131840" y="3395901"/>
            <a:ext cx="2289503" cy="1266382"/>
          </a:xfrm>
          <a:prstGeom prst="rect">
            <a:avLst/>
          </a:prstGeom>
        </p:spPr>
      </p:pic>
      <p:pic>
        <p:nvPicPr>
          <p:cNvPr id="5" name="Image 4">
            <a:extLst>
              <a:ext uri="{FF2B5EF4-FFF2-40B4-BE49-F238E27FC236}">
                <a16:creationId xmlns:a16="http://schemas.microsoft.com/office/drawing/2014/main" id="{25868709-08F8-9FC3-328A-11B49A908123}"/>
              </a:ext>
            </a:extLst>
          </p:cNvPr>
          <p:cNvPicPr>
            <a:picLocks noChangeAspect="1"/>
          </p:cNvPicPr>
          <p:nvPr/>
        </p:nvPicPr>
        <p:blipFill>
          <a:blip r:embed="rId6"/>
          <a:stretch>
            <a:fillRect/>
          </a:stretch>
        </p:blipFill>
        <p:spPr>
          <a:xfrm>
            <a:off x="3001973" y="1681084"/>
            <a:ext cx="1987926" cy="1266382"/>
          </a:xfrm>
          <a:prstGeom prst="rect">
            <a:avLst/>
          </a:prstGeom>
        </p:spPr>
      </p:pic>
      <p:sp>
        <p:nvSpPr>
          <p:cNvPr id="12" name="ZoneTexte 11">
            <a:extLst>
              <a:ext uri="{FF2B5EF4-FFF2-40B4-BE49-F238E27FC236}">
                <a16:creationId xmlns:a16="http://schemas.microsoft.com/office/drawing/2014/main" id="{9A0333E1-833D-DCD3-6A42-37EF8F623806}"/>
              </a:ext>
            </a:extLst>
          </p:cNvPr>
          <p:cNvSpPr txBox="1"/>
          <p:nvPr/>
        </p:nvSpPr>
        <p:spPr>
          <a:xfrm>
            <a:off x="2906601" y="1112136"/>
            <a:ext cx="2645398" cy="415498"/>
          </a:xfrm>
          <a:prstGeom prst="rect">
            <a:avLst/>
          </a:prstGeom>
          <a:noFill/>
        </p:spPr>
        <p:txBody>
          <a:bodyPr wrap="square">
            <a:spAutoFit/>
          </a:bodyPr>
          <a:lstStyle/>
          <a:p>
            <a:r>
              <a:rPr lang="fr-FR" sz="1050" dirty="0"/>
              <a:t>quel</a:t>
            </a:r>
            <a:r>
              <a:rPr lang="fr-FR" sz="1050" baseline="0" dirty="0"/>
              <a:t>le DMT si l'on doit traiter avec le même effectif 500 fiches au lieu de 312 ?</a:t>
            </a:r>
            <a:endParaRPr lang="fr-FR" sz="1050" dirty="0"/>
          </a:p>
        </p:txBody>
      </p:sp>
      <p:sp>
        <p:nvSpPr>
          <p:cNvPr id="13" name="ZoneTexte 12">
            <a:extLst>
              <a:ext uri="{FF2B5EF4-FFF2-40B4-BE49-F238E27FC236}">
                <a16:creationId xmlns:a16="http://schemas.microsoft.com/office/drawing/2014/main" id="{B67538F4-AFC4-E7B2-7FE9-88102699BDD3}"/>
              </a:ext>
            </a:extLst>
          </p:cNvPr>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4</a:t>
            </a:r>
            <a:r>
              <a:rPr lang="fr-FR" dirty="0">
                <a:solidFill>
                  <a:schemeClr val="accent1">
                    <a:lumMod val="60000"/>
                    <a:lumOff val="40000"/>
                  </a:schemeClr>
                </a:solidFill>
                <a:latin typeface="Arial Black" pitchFamily="34" charset="0"/>
              </a:rPr>
              <a:t>c</a:t>
            </a:r>
            <a:r>
              <a:rPr lang="fr-FR" dirty="0">
                <a:solidFill>
                  <a:schemeClr val="tx2"/>
                </a:solidFill>
                <a:latin typeface="Arial Black" pitchFamily="34" charset="0"/>
              </a:rPr>
              <a:t>2</a:t>
            </a:r>
            <a:endParaRPr lang="fr-FR" sz="2800" dirty="0">
              <a:solidFill>
                <a:schemeClr val="tx2"/>
              </a:solidFill>
              <a:latin typeface="Arial Black" pitchFamily="34" charset="0"/>
            </a:endParaRPr>
          </a:p>
        </p:txBody>
      </p:sp>
      <p:cxnSp>
        <p:nvCxnSpPr>
          <p:cNvPr id="14" name="Connecteur droit 13">
            <a:extLst>
              <a:ext uri="{FF2B5EF4-FFF2-40B4-BE49-F238E27FC236}">
                <a16:creationId xmlns:a16="http://schemas.microsoft.com/office/drawing/2014/main" id="{5BC42C15-563B-64C9-1A65-B0C64DFB47AD}"/>
              </a:ext>
            </a:extLst>
          </p:cNvPr>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8521C947-D566-6046-6DAD-C817AA5848CE}"/>
              </a:ext>
            </a:extLst>
          </p:cNvPr>
          <p:cNvSpPr/>
          <p:nvPr/>
        </p:nvSpPr>
        <p:spPr>
          <a:xfrm>
            <a:off x="1187624" y="411510"/>
            <a:ext cx="6696744" cy="72008"/>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ZoneTexte 15">
            <a:extLst>
              <a:ext uri="{FF2B5EF4-FFF2-40B4-BE49-F238E27FC236}">
                <a16:creationId xmlns:a16="http://schemas.microsoft.com/office/drawing/2014/main" id="{2EE3737D-FF43-FE35-6B37-578FA0048B16}"/>
              </a:ext>
            </a:extLst>
          </p:cNvPr>
          <p:cNvSpPr txBox="1"/>
          <p:nvPr/>
        </p:nvSpPr>
        <p:spPr>
          <a:xfrm>
            <a:off x="1043608" y="123478"/>
            <a:ext cx="5904656" cy="369332"/>
          </a:xfrm>
          <a:prstGeom prst="rect">
            <a:avLst/>
          </a:prstGeom>
          <a:noFill/>
        </p:spPr>
        <p:txBody>
          <a:bodyPr wrap="square" rtlCol="0">
            <a:spAutoFit/>
          </a:bodyPr>
          <a:lstStyle/>
          <a:p>
            <a:r>
              <a:rPr lang="fr-FR" dirty="0">
                <a:solidFill>
                  <a:schemeClr val="accent1">
                    <a:lumMod val="75000"/>
                  </a:schemeClr>
                </a:solidFill>
                <a:latin typeface="Arial Black" pitchFamily="34" charset="0"/>
              </a:rPr>
              <a:t>Valeur cible</a:t>
            </a:r>
          </a:p>
        </p:txBody>
      </p:sp>
      <p:sp>
        <p:nvSpPr>
          <p:cNvPr id="17" name="ZoneTexte 16">
            <a:extLst>
              <a:ext uri="{FF2B5EF4-FFF2-40B4-BE49-F238E27FC236}">
                <a16:creationId xmlns:a16="http://schemas.microsoft.com/office/drawing/2014/main" id="{DA453B4A-12AA-B4AF-86D1-58F2AE7CF442}"/>
              </a:ext>
            </a:extLst>
          </p:cNvPr>
          <p:cNvSpPr txBox="1"/>
          <p:nvPr/>
        </p:nvSpPr>
        <p:spPr>
          <a:xfrm>
            <a:off x="1173138" y="435971"/>
            <a:ext cx="4482294" cy="307777"/>
          </a:xfrm>
          <a:prstGeom prst="rect">
            <a:avLst/>
          </a:prstGeom>
          <a:noFill/>
        </p:spPr>
        <p:txBody>
          <a:bodyPr wrap="square" rtlCol="0">
            <a:spAutoFit/>
          </a:bodyPr>
          <a:lstStyle/>
          <a:p>
            <a:r>
              <a:rPr lang="fr-FR" sz="1400" dirty="0"/>
              <a:t>Données &gt; Analyse scénarios &gt; Valeur cible</a:t>
            </a:r>
          </a:p>
        </p:txBody>
      </p:sp>
      <p:cxnSp>
        <p:nvCxnSpPr>
          <p:cNvPr id="18" name="Connecteur droit avec flèche 17">
            <a:extLst>
              <a:ext uri="{FF2B5EF4-FFF2-40B4-BE49-F238E27FC236}">
                <a16:creationId xmlns:a16="http://schemas.microsoft.com/office/drawing/2014/main" id="{0EF3FCDB-C212-C863-22B4-3A64B4F09205}"/>
              </a:ext>
            </a:extLst>
          </p:cNvPr>
          <p:cNvCxnSpPr>
            <a:cxnSpLocks/>
          </p:cNvCxnSpPr>
          <p:nvPr/>
        </p:nvCxnSpPr>
        <p:spPr>
          <a:xfrm flipH="1" flipV="1">
            <a:off x="2811230" y="1851670"/>
            <a:ext cx="190743" cy="2160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Connecteur droit avec flèche 22">
            <a:extLst>
              <a:ext uri="{FF2B5EF4-FFF2-40B4-BE49-F238E27FC236}">
                <a16:creationId xmlns:a16="http://schemas.microsoft.com/office/drawing/2014/main" id="{0D0CA3F5-FAA2-F49D-A9D8-B87DF5C7EF25}"/>
              </a:ext>
            </a:extLst>
          </p:cNvPr>
          <p:cNvCxnSpPr>
            <a:cxnSpLocks/>
          </p:cNvCxnSpPr>
          <p:nvPr/>
        </p:nvCxnSpPr>
        <p:spPr>
          <a:xfrm flipV="1">
            <a:off x="2195736" y="1616412"/>
            <a:ext cx="0" cy="88267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Connecteur droit avec flèche 25">
            <a:extLst>
              <a:ext uri="{FF2B5EF4-FFF2-40B4-BE49-F238E27FC236}">
                <a16:creationId xmlns:a16="http://schemas.microsoft.com/office/drawing/2014/main" id="{7A7B7B3D-2F4D-4941-AA4D-3D8CF7DD6338}"/>
              </a:ext>
            </a:extLst>
          </p:cNvPr>
          <p:cNvCxnSpPr>
            <a:cxnSpLocks/>
          </p:cNvCxnSpPr>
          <p:nvPr/>
        </p:nvCxnSpPr>
        <p:spPr>
          <a:xfrm>
            <a:off x="2195736" y="2499087"/>
            <a:ext cx="806237" cy="5662"/>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0" name="ZoneTexte 29">
            <a:extLst>
              <a:ext uri="{FF2B5EF4-FFF2-40B4-BE49-F238E27FC236}">
                <a16:creationId xmlns:a16="http://schemas.microsoft.com/office/drawing/2014/main" id="{F1CB68AC-DB71-8986-40BE-973E2EF4D5EA}"/>
              </a:ext>
            </a:extLst>
          </p:cNvPr>
          <p:cNvSpPr txBox="1"/>
          <p:nvPr/>
        </p:nvSpPr>
        <p:spPr>
          <a:xfrm>
            <a:off x="5118280" y="2291338"/>
            <a:ext cx="2645398" cy="415498"/>
          </a:xfrm>
          <a:prstGeom prst="rect">
            <a:avLst/>
          </a:prstGeom>
          <a:noFill/>
        </p:spPr>
        <p:txBody>
          <a:bodyPr wrap="square">
            <a:spAutoFit/>
          </a:bodyPr>
          <a:lstStyle/>
          <a:p>
            <a:r>
              <a:rPr lang="fr-FR" sz="1050" dirty="0"/>
              <a:t>Excel propose un résultat mais vous pouvez annuler s’il ne vous convient pas</a:t>
            </a:r>
          </a:p>
        </p:txBody>
      </p:sp>
    </p:spTree>
    <p:extLst>
      <p:ext uri="{BB962C8B-B14F-4D97-AF65-F5344CB8AC3E}">
        <p14:creationId xmlns:p14="http://schemas.microsoft.com/office/powerpoint/2010/main" val="14031294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a:extLst>
              <a:ext uri="{FF2B5EF4-FFF2-40B4-BE49-F238E27FC236}">
                <a16:creationId xmlns:a16="http://schemas.microsoft.com/office/drawing/2014/main" id="{48FDA803-2194-9AEF-DBA7-B8C428C469C1}"/>
              </a:ext>
            </a:extLst>
          </p:cNvPr>
          <p:cNvPicPr>
            <a:picLocks noGrp="1" noRot="1" noChangeAspect="1" noMove="1" noResize="1" noEditPoints="1" noAdjustHandles="1" noChangeArrowheads="1" noChangeShapeType="1" noCrop="1"/>
          </p:cNvPicPr>
          <p:nvPr/>
        </p:nvPicPr>
        <p:blipFill>
          <a:blip r:embed="rId3"/>
          <a:stretch>
            <a:fillRect/>
          </a:stretch>
        </p:blipFill>
        <p:spPr>
          <a:xfrm>
            <a:off x="5712742" y="2355726"/>
            <a:ext cx="3102087" cy="2626166"/>
          </a:xfrm>
          <a:prstGeom prst="rect">
            <a:avLst/>
          </a:prstGeom>
        </p:spPr>
      </p:pic>
      <p:pic>
        <p:nvPicPr>
          <p:cNvPr id="4" name="Image 3">
            <a:extLst>
              <a:ext uri="{FF2B5EF4-FFF2-40B4-BE49-F238E27FC236}">
                <a16:creationId xmlns:a16="http://schemas.microsoft.com/office/drawing/2014/main" id="{20169DDD-7EC1-E181-2012-FEB42C4C99B1}"/>
              </a:ext>
            </a:extLst>
          </p:cNvPr>
          <p:cNvPicPr>
            <a:picLocks noChangeAspect="1"/>
          </p:cNvPicPr>
          <p:nvPr/>
        </p:nvPicPr>
        <p:blipFill>
          <a:blip r:embed="rId4"/>
          <a:stretch>
            <a:fillRect/>
          </a:stretch>
        </p:blipFill>
        <p:spPr>
          <a:xfrm>
            <a:off x="329171" y="1095856"/>
            <a:ext cx="5754997" cy="2221110"/>
          </a:xfrm>
          <a:prstGeom prst="rect">
            <a:avLst/>
          </a:prstGeom>
        </p:spPr>
      </p:pic>
      <p:sp>
        <p:nvSpPr>
          <p:cNvPr id="9" name="ZoneTexte 8">
            <a:extLst>
              <a:ext uri="{FF2B5EF4-FFF2-40B4-BE49-F238E27FC236}">
                <a16:creationId xmlns:a16="http://schemas.microsoft.com/office/drawing/2014/main" id="{468EEBF5-A48A-9EDD-E64F-B2CE30E57981}"/>
              </a:ext>
            </a:extLst>
          </p:cNvPr>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4</a:t>
            </a:r>
            <a:r>
              <a:rPr lang="fr-FR" dirty="0">
                <a:solidFill>
                  <a:schemeClr val="accent1">
                    <a:lumMod val="60000"/>
                    <a:lumOff val="40000"/>
                  </a:schemeClr>
                </a:solidFill>
                <a:latin typeface="Arial Black" pitchFamily="34" charset="0"/>
              </a:rPr>
              <a:t>c</a:t>
            </a:r>
            <a:r>
              <a:rPr lang="fr-FR" dirty="0">
                <a:solidFill>
                  <a:schemeClr val="tx2"/>
                </a:solidFill>
                <a:latin typeface="Arial Black" pitchFamily="34" charset="0"/>
              </a:rPr>
              <a:t>2</a:t>
            </a:r>
            <a:endParaRPr lang="fr-FR" sz="2800" dirty="0">
              <a:solidFill>
                <a:schemeClr val="tx2"/>
              </a:solidFill>
              <a:latin typeface="Arial Black" pitchFamily="34" charset="0"/>
            </a:endParaRPr>
          </a:p>
        </p:txBody>
      </p:sp>
      <p:cxnSp>
        <p:nvCxnSpPr>
          <p:cNvPr id="10" name="Connecteur droit 9">
            <a:extLst>
              <a:ext uri="{FF2B5EF4-FFF2-40B4-BE49-F238E27FC236}">
                <a16:creationId xmlns:a16="http://schemas.microsoft.com/office/drawing/2014/main" id="{ADE93D75-1CC4-0A94-32F4-B8A5D7ACE7E2}"/>
              </a:ext>
            </a:extLst>
          </p:cNvPr>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1B15FE16-D70D-2ED0-E1C7-BF1A15959A4A}"/>
              </a:ext>
            </a:extLst>
          </p:cNvPr>
          <p:cNvSpPr/>
          <p:nvPr/>
        </p:nvSpPr>
        <p:spPr>
          <a:xfrm>
            <a:off x="1187624" y="411510"/>
            <a:ext cx="6696744" cy="72008"/>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a:extLst>
              <a:ext uri="{FF2B5EF4-FFF2-40B4-BE49-F238E27FC236}">
                <a16:creationId xmlns:a16="http://schemas.microsoft.com/office/drawing/2014/main" id="{995D28DE-DF4A-E029-8801-71116A6AC45B}"/>
              </a:ext>
            </a:extLst>
          </p:cNvPr>
          <p:cNvSpPr txBox="1"/>
          <p:nvPr/>
        </p:nvSpPr>
        <p:spPr>
          <a:xfrm>
            <a:off x="1043608" y="123478"/>
            <a:ext cx="5904656" cy="369332"/>
          </a:xfrm>
          <a:prstGeom prst="rect">
            <a:avLst/>
          </a:prstGeom>
          <a:noFill/>
        </p:spPr>
        <p:txBody>
          <a:bodyPr wrap="square" rtlCol="0">
            <a:spAutoFit/>
          </a:bodyPr>
          <a:lstStyle/>
          <a:p>
            <a:r>
              <a:rPr lang="fr-FR" dirty="0">
                <a:solidFill>
                  <a:schemeClr val="accent1">
                    <a:lumMod val="75000"/>
                  </a:schemeClr>
                </a:solidFill>
                <a:latin typeface="Arial Black" pitchFamily="34" charset="0"/>
              </a:rPr>
              <a:t>Table de données</a:t>
            </a:r>
          </a:p>
        </p:txBody>
      </p:sp>
      <p:sp>
        <p:nvSpPr>
          <p:cNvPr id="13" name="ZoneTexte 12">
            <a:extLst>
              <a:ext uri="{FF2B5EF4-FFF2-40B4-BE49-F238E27FC236}">
                <a16:creationId xmlns:a16="http://schemas.microsoft.com/office/drawing/2014/main" id="{2319D3B3-47FD-65CE-439B-1DDAEEC2A7AC}"/>
              </a:ext>
            </a:extLst>
          </p:cNvPr>
          <p:cNvSpPr txBox="1"/>
          <p:nvPr/>
        </p:nvSpPr>
        <p:spPr>
          <a:xfrm>
            <a:off x="1173138" y="435971"/>
            <a:ext cx="4482294" cy="307777"/>
          </a:xfrm>
          <a:prstGeom prst="rect">
            <a:avLst/>
          </a:prstGeom>
          <a:noFill/>
        </p:spPr>
        <p:txBody>
          <a:bodyPr wrap="square" rtlCol="0">
            <a:spAutoFit/>
          </a:bodyPr>
          <a:lstStyle/>
          <a:p>
            <a:r>
              <a:rPr lang="fr-FR" sz="1400" dirty="0"/>
              <a:t>Données &gt; Analyse scénarios &gt; Valeur cible</a:t>
            </a:r>
          </a:p>
        </p:txBody>
      </p:sp>
      <p:sp>
        <p:nvSpPr>
          <p:cNvPr id="18" name="Ellipse 17">
            <a:extLst>
              <a:ext uri="{FF2B5EF4-FFF2-40B4-BE49-F238E27FC236}">
                <a16:creationId xmlns:a16="http://schemas.microsoft.com/office/drawing/2014/main" id="{16C8A2FE-D4BE-67DF-E6BE-CE5F6B49F2DE}"/>
              </a:ext>
            </a:extLst>
          </p:cNvPr>
          <p:cNvSpPr/>
          <p:nvPr/>
        </p:nvSpPr>
        <p:spPr>
          <a:xfrm>
            <a:off x="6219849" y="804589"/>
            <a:ext cx="360040" cy="2969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1</a:t>
            </a:r>
          </a:p>
        </p:txBody>
      </p:sp>
      <p:sp>
        <p:nvSpPr>
          <p:cNvPr id="19" name="ZoneTexte 18">
            <a:extLst>
              <a:ext uri="{FF2B5EF4-FFF2-40B4-BE49-F238E27FC236}">
                <a16:creationId xmlns:a16="http://schemas.microsoft.com/office/drawing/2014/main" id="{6C696DD8-F686-83F4-282A-DAA0E16CD753}"/>
              </a:ext>
            </a:extLst>
          </p:cNvPr>
          <p:cNvSpPr txBox="1"/>
          <p:nvPr/>
        </p:nvSpPr>
        <p:spPr>
          <a:xfrm>
            <a:off x="6559032" y="827542"/>
            <a:ext cx="2116965" cy="830997"/>
          </a:xfrm>
          <a:prstGeom prst="rect">
            <a:avLst/>
          </a:prstGeom>
          <a:noFill/>
        </p:spPr>
        <p:txBody>
          <a:bodyPr wrap="square" rtlCol="0">
            <a:spAutoFit/>
          </a:bodyPr>
          <a:lstStyle/>
          <a:p>
            <a:r>
              <a:rPr lang="fr-FR" sz="1200" dirty="0"/>
              <a:t>Sélectionner le tableau avec ses étiquettes. La première cellule doit contenir la formule qui permet le calcul</a:t>
            </a:r>
          </a:p>
        </p:txBody>
      </p:sp>
      <p:sp>
        <p:nvSpPr>
          <p:cNvPr id="20" name="Ellipse 19">
            <a:extLst>
              <a:ext uri="{FF2B5EF4-FFF2-40B4-BE49-F238E27FC236}">
                <a16:creationId xmlns:a16="http://schemas.microsoft.com/office/drawing/2014/main" id="{5D029CA5-A13F-BA93-794B-EADF41462BF3}"/>
              </a:ext>
            </a:extLst>
          </p:cNvPr>
          <p:cNvSpPr/>
          <p:nvPr/>
        </p:nvSpPr>
        <p:spPr>
          <a:xfrm>
            <a:off x="2195736" y="1995685"/>
            <a:ext cx="648072" cy="33546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1" name="Connecteur droit avec flèche 20">
            <a:extLst>
              <a:ext uri="{FF2B5EF4-FFF2-40B4-BE49-F238E27FC236}">
                <a16:creationId xmlns:a16="http://schemas.microsoft.com/office/drawing/2014/main" id="{7B5DDCDB-8ABD-2191-567D-4AC96244FD4B}"/>
              </a:ext>
            </a:extLst>
          </p:cNvPr>
          <p:cNvCxnSpPr>
            <a:cxnSpLocks/>
          </p:cNvCxnSpPr>
          <p:nvPr/>
        </p:nvCxnSpPr>
        <p:spPr>
          <a:xfrm flipH="1">
            <a:off x="2846205" y="1563638"/>
            <a:ext cx="3598003" cy="51341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Connecteur droit avec flèche 21">
            <a:extLst>
              <a:ext uri="{FF2B5EF4-FFF2-40B4-BE49-F238E27FC236}">
                <a16:creationId xmlns:a16="http://schemas.microsoft.com/office/drawing/2014/main" id="{3CAC4819-022D-5F18-E89B-BB1D993C1436}"/>
              </a:ext>
            </a:extLst>
          </p:cNvPr>
          <p:cNvCxnSpPr>
            <a:cxnSpLocks/>
          </p:cNvCxnSpPr>
          <p:nvPr/>
        </p:nvCxnSpPr>
        <p:spPr>
          <a:xfrm>
            <a:off x="6372200" y="2240020"/>
            <a:ext cx="806237" cy="5662"/>
          </a:xfrm>
          <a:prstGeom prst="straightConnector1">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4" name="Ellipse 23">
            <a:extLst>
              <a:ext uri="{FF2B5EF4-FFF2-40B4-BE49-F238E27FC236}">
                <a16:creationId xmlns:a16="http://schemas.microsoft.com/office/drawing/2014/main" id="{925BDE61-44C1-D7DE-5697-DDB4B80F90D7}"/>
              </a:ext>
            </a:extLst>
          </p:cNvPr>
          <p:cNvSpPr/>
          <p:nvPr/>
        </p:nvSpPr>
        <p:spPr>
          <a:xfrm>
            <a:off x="626046" y="3388926"/>
            <a:ext cx="360040" cy="2969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3</a:t>
            </a:r>
          </a:p>
        </p:txBody>
      </p:sp>
      <p:sp>
        <p:nvSpPr>
          <p:cNvPr id="25" name="ZoneTexte 24">
            <a:extLst>
              <a:ext uri="{FF2B5EF4-FFF2-40B4-BE49-F238E27FC236}">
                <a16:creationId xmlns:a16="http://schemas.microsoft.com/office/drawing/2014/main" id="{ABCA0693-2665-E4E7-7595-0EF6718E6970}"/>
              </a:ext>
            </a:extLst>
          </p:cNvPr>
          <p:cNvSpPr txBox="1"/>
          <p:nvPr/>
        </p:nvSpPr>
        <p:spPr>
          <a:xfrm>
            <a:off x="965229" y="3411879"/>
            <a:ext cx="4542875" cy="646331"/>
          </a:xfrm>
          <a:prstGeom prst="rect">
            <a:avLst/>
          </a:prstGeom>
          <a:noFill/>
        </p:spPr>
        <p:txBody>
          <a:bodyPr wrap="square" rtlCol="0">
            <a:spAutoFit/>
          </a:bodyPr>
          <a:lstStyle/>
          <a:p>
            <a:r>
              <a:rPr lang="fr-FR" sz="1200" dirty="0"/>
              <a:t>Sélectionner la cellule d’entrée en ligne (celle du tableau source qui permet le calcul de votre formule d’entrée (ici C3 pour les données à calculer en ligne)</a:t>
            </a:r>
          </a:p>
        </p:txBody>
      </p:sp>
      <p:sp>
        <p:nvSpPr>
          <p:cNvPr id="26" name="Ellipse 25">
            <a:extLst>
              <a:ext uri="{FF2B5EF4-FFF2-40B4-BE49-F238E27FC236}">
                <a16:creationId xmlns:a16="http://schemas.microsoft.com/office/drawing/2014/main" id="{FBC54313-584C-93BD-6CD8-D1B0D2103E68}"/>
              </a:ext>
            </a:extLst>
          </p:cNvPr>
          <p:cNvSpPr/>
          <p:nvPr/>
        </p:nvSpPr>
        <p:spPr>
          <a:xfrm>
            <a:off x="6264188" y="1723146"/>
            <a:ext cx="360040" cy="2969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2</a:t>
            </a:r>
          </a:p>
        </p:txBody>
      </p:sp>
      <p:sp>
        <p:nvSpPr>
          <p:cNvPr id="27" name="ZoneTexte 26">
            <a:extLst>
              <a:ext uri="{FF2B5EF4-FFF2-40B4-BE49-F238E27FC236}">
                <a16:creationId xmlns:a16="http://schemas.microsoft.com/office/drawing/2014/main" id="{2C0379D3-65F6-34AD-AB56-19EB2EE0CE46}"/>
              </a:ext>
            </a:extLst>
          </p:cNvPr>
          <p:cNvSpPr txBox="1"/>
          <p:nvPr/>
        </p:nvSpPr>
        <p:spPr>
          <a:xfrm>
            <a:off x="6602801" y="1675814"/>
            <a:ext cx="1900679" cy="461665"/>
          </a:xfrm>
          <a:prstGeom prst="rect">
            <a:avLst/>
          </a:prstGeom>
          <a:noFill/>
        </p:spPr>
        <p:txBody>
          <a:bodyPr wrap="square" rtlCol="0">
            <a:spAutoFit/>
          </a:bodyPr>
          <a:lstStyle/>
          <a:p>
            <a:r>
              <a:rPr lang="fr-FR" sz="1200" dirty="0"/>
              <a:t>Données &gt; Analyse scénarios &gt; Valeur cible</a:t>
            </a:r>
          </a:p>
        </p:txBody>
      </p:sp>
      <p:sp>
        <p:nvSpPr>
          <p:cNvPr id="28" name="Ellipse 27">
            <a:extLst>
              <a:ext uri="{FF2B5EF4-FFF2-40B4-BE49-F238E27FC236}">
                <a16:creationId xmlns:a16="http://schemas.microsoft.com/office/drawing/2014/main" id="{CB12C6B5-E5D9-8729-47E1-6E8071E8FA92}"/>
              </a:ext>
            </a:extLst>
          </p:cNvPr>
          <p:cNvSpPr/>
          <p:nvPr/>
        </p:nvSpPr>
        <p:spPr>
          <a:xfrm>
            <a:off x="626046" y="4081870"/>
            <a:ext cx="360040" cy="29690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t>4</a:t>
            </a:r>
          </a:p>
        </p:txBody>
      </p:sp>
      <p:sp>
        <p:nvSpPr>
          <p:cNvPr id="29" name="ZoneTexte 28">
            <a:extLst>
              <a:ext uri="{FF2B5EF4-FFF2-40B4-BE49-F238E27FC236}">
                <a16:creationId xmlns:a16="http://schemas.microsoft.com/office/drawing/2014/main" id="{9DE2DDD5-154C-4B6F-C35E-9C52E7A74964}"/>
              </a:ext>
            </a:extLst>
          </p:cNvPr>
          <p:cNvSpPr txBox="1"/>
          <p:nvPr/>
        </p:nvSpPr>
        <p:spPr>
          <a:xfrm>
            <a:off x="986086" y="4063731"/>
            <a:ext cx="4542875" cy="461665"/>
          </a:xfrm>
          <a:prstGeom prst="rect">
            <a:avLst/>
          </a:prstGeom>
          <a:noFill/>
        </p:spPr>
        <p:txBody>
          <a:bodyPr wrap="square" rtlCol="0">
            <a:spAutoFit/>
          </a:bodyPr>
          <a:lstStyle/>
          <a:p>
            <a:r>
              <a:rPr lang="fr-FR" sz="1200" dirty="0"/>
              <a:t>Sélectionner la cellule d’entrée en colonne (ici B3 pour les données à calculer en colonne)</a:t>
            </a:r>
          </a:p>
        </p:txBody>
      </p:sp>
    </p:spTree>
    <p:extLst>
      <p:ext uri="{BB962C8B-B14F-4D97-AF65-F5344CB8AC3E}">
        <p14:creationId xmlns:p14="http://schemas.microsoft.com/office/powerpoint/2010/main" val="739828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Rectangle 65"/>
          <p:cNvSpPr/>
          <p:nvPr/>
        </p:nvSpPr>
        <p:spPr>
          <a:xfrm>
            <a:off x="1187624" y="339502"/>
            <a:ext cx="6696744" cy="144016"/>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1043608" y="123478"/>
            <a:ext cx="5904656" cy="584775"/>
          </a:xfrm>
          <a:prstGeom prst="rect">
            <a:avLst/>
          </a:prstGeom>
          <a:noFill/>
        </p:spPr>
        <p:txBody>
          <a:bodyPr wrap="square" rtlCol="0">
            <a:spAutoFit/>
          </a:bodyPr>
          <a:lstStyle/>
          <a:p>
            <a:r>
              <a:rPr lang="fr-FR" dirty="0">
                <a:solidFill>
                  <a:schemeClr val="accent1">
                    <a:lumMod val="75000"/>
                  </a:schemeClr>
                </a:solidFill>
                <a:latin typeface="Arial Black" pitchFamily="34" charset="0"/>
              </a:rPr>
              <a:t>Extraire d’une chaine de caractère</a:t>
            </a:r>
          </a:p>
          <a:p>
            <a:r>
              <a:rPr lang="fr-FR" sz="1400" dirty="0">
                <a:latin typeface="Arial Black" pitchFamily="34" charset="0"/>
              </a:rPr>
              <a:t>Fonctions d’extraction</a:t>
            </a:r>
          </a:p>
        </p:txBody>
      </p:sp>
      <p:sp>
        <p:nvSpPr>
          <p:cNvPr id="15" name="ZoneTexte 14"/>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4</a:t>
            </a:r>
            <a:r>
              <a:rPr lang="fr-FR" dirty="0">
                <a:solidFill>
                  <a:schemeClr val="accent1">
                    <a:lumMod val="60000"/>
                    <a:lumOff val="40000"/>
                  </a:schemeClr>
                </a:solidFill>
                <a:latin typeface="Arial Black" pitchFamily="34" charset="0"/>
              </a:rPr>
              <a:t>a</a:t>
            </a:r>
            <a:r>
              <a:rPr lang="fr-FR" dirty="0">
                <a:solidFill>
                  <a:schemeClr val="tx2"/>
                </a:solidFill>
                <a:latin typeface="Arial Black" pitchFamily="34" charset="0"/>
              </a:rPr>
              <a:t>1b</a:t>
            </a:r>
            <a:endParaRPr lang="fr-FR" sz="2800" dirty="0">
              <a:solidFill>
                <a:schemeClr val="tx2"/>
              </a:solidFill>
              <a:latin typeface="Arial Black" pitchFamily="34" charset="0"/>
            </a:endParaRPr>
          </a:p>
        </p:txBody>
      </p:sp>
      <p:cxnSp>
        <p:nvCxnSpPr>
          <p:cNvPr id="16" name="Connecteur droit 15"/>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18" name="Image 17"/>
          <p:cNvPicPr/>
          <p:nvPr/>
        </p:nvPicPr>
        <p:blipFill>
          <a:blip r:embed="rId2" cstate="print">
            <a:clrChange>
              <a:clrFrom>
                <a:srgbClr val="FEF9FB"/>
              </a:clrFrom>
              <a:clrTo>
                <a:srgbClr val="FEF9FB">
                  <a:alpha val="0"/>
                </a:srgbClr>
              </a:clrTo>
            </a:clrChange>
          </a:blip>
          <a:srcRect/>
          <a:stretch>
            <a:fillRect/>
          </a:stretch>
        </p:blipFill>
        <p:spPr bwMode="auto">
          <a:xfrm>
            <a:off x="611560" y="2239586"/>
            <a:ext cx="360040" cy="432048"/>
          </a:xfrm>
          <a:prstGeom prst="rect">
            <a:avLst/>
          </a:prstGeom>
          <a:noFill/>
          <a:ln w="9525">
            <a:noFill/>
            <a:miter lim="800000"/>
            <a:headEnd/>
            <a:tailEnd/>
          </a:ln>
        </p:spPr>
      </p:pic>
      <p:pic>
        <p:nvPicPr>
          <p:cNvPr id="19" name="Image 18"/>
          <p:cNvPicPr/>
          <p:nvPr/>
        </p:nvPicPr>
        <p:blipFill>
          <a:blip r:embed="rId3" cstate="print"/>
          <a:srcRect/>
          <a:stretch>
            <a:fillRect/>
          </a:stretch>
        </p:blipFill>
        <p:spPr bwMode="auto">
          <a:xfrm>
            <a:off x="251520" y="2278495"/>
            <a:ext cx="360040" cy="360040"/>
          </a:xfrm>
          <a:prstGeom prst="rect">
            <a:avLst/>
          </a:prstGeom>
          <a:noFill/>
          <a:ln w="9525">
            <a:noFill/>
            <a:miter lim="800000"/>
            <a:headEnd/>
            <a:tailEnd/>
          </a:ln>
        </p:spPr>
      </p:pic>
      <p:pic>
        <p:nvPicPr>
          <p:cNvPr id="23" name="Image 22"/>
          <p:cNvPicPr/>
          <p:nvPr/>
        </p:nvPicPr>
        <p:blipFill>
          <a:blip r:embed="rId4" cstate="print"/>
          <a:srcRect/>
          <a:stretch>
            <a:fillRect/>
          </a:stretch>
        </p:blipFill>
        <p:spPr bwMode="auto">
          <a:xfrm>
            <a:off x="611560" y="2743642"/>
            <a:ext cx="360040" cy="360040"/>
          </a:xfrm>
          <a:prstGeom prst="rect">
            <a:avLst/>
          </a:prstGeom>
          <a:noFill/>
          <a:ln w="9525">
            <a:noFill/>
            <a:miter lim="800000"/>
            <a:headEnd/>
            <a:tailEnd/>
          </a:ln>
        </p:spPr>
      </p:pic>
      <p:sp>
        <p:nvSpPr>
          <p:cNvPr id="52" name="Rectangle 51"/>
          <p:cNvSpPr/>
          <p:nvPr/>
        </p:nvSpPr>
        <p:spPr>
          <a:xfrm>
            <a:off x="1979712" y="843558"/>
            <a:ext cx="216024" cy="93610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ZoneTexte 55"/>
          <p:cNvSpPr txBox="1"/>
          <p:nvPr/>
        </p:nvSpPr>
        <p:spPr>
          <a:xfrm>
            <a:off x="1979712" y="1419622"/>
            <a:ext cx="216024" cy="261610"/>
          </a:xfrm>
          <a:prstGeom prst="rect">
            <a:avLst/>
          </a:prstGeom>
          <a:noFill/>
        </p:spPr>
        <p:txBody>
          <a:bodyPr wrap="square" rtlCol="0">
            <a:spAutoFit/>
          </a:bodyPr>
          <a:lstStyle/>
          <a:p>
            <a:pPr algn="ctr"/>
            <a:r>
              <a:rPr lang="fr-FR" sz="1100" b="1" dirty="0">
                <a:solidFill>
                  <a:schemeClr val="accent1">
                    <a:lumMod val="75000"/>
                  </a:schemeClr>
                </a:solidFill>
              </a:rPr>
              <a:t>1</a:t>
            </a:r>
          </a:p>
        </p:txBody>
      </p:sp>
      <p:sp>
        <p:nvSpPr>
          <p:cNvPr id="59" name="Rectangle 58"/>
          <p:cNvSpPr/>
          <p:nvPr/>
        </p:nvSpPr>
        <p:spPr>
          <a:xfrm>
            <a:off x="2267744" y="843558"/>
            <a:ext cx="216024" cy="93610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0" name="ZoneTexte 59"/>
          <p:cNvSpPr txBox="1"/>
          <p:nvPr/>
        </p:nvSpPr>
        <p:spPr>
          <a:xfrm>
            <a:off x="2267744" y="1419622"/>
            <a:ext cx="216024" cy="261610"/>
          </a:xfrm>
          <a:prstGeom prst="rect">
            <a:avLst/>
          </a:prstGeom>
          <a:noFill/>
        </p:spPr>
        <p:txBody>
          <a:bodyPr wrap="square" rtlCol="0">
            <a:spAutoFit/>
          </a:bodyPr>
          <a:lstStyle/>
          <a:p>
            <a:pPr algn="ctr"/>
            <a:r>
              <a:rPr lang="fr-FR" sz="1100" b="1" dirty="0">
                <a:solidFill>
                  <a:schemeClr val="accent1">
                    <a:lumMod val="75000"/>
                  </a:schemeClr>
                </a:solidFill>
              </a:rPr>
              <a:t>2</a:t>
            </a:r>
          </a:p>
        </p:txBody>
      </p:sp>
      <p:sp>
        <p:nvSpPr>
          <p:cNvPr id="62" name="Rectangle 61"/>
          <p:cNvSpPr/>
          <p:nvPr/>
        </p:nvSpPr>
        <p:spPr>
          <a:xfrm>
            <a:off x="2555776" y="843558"/>
            <a:ext cx="216024" cy="93610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3" name="ZoneTexte 62"/>
          <p:cNvSpPr txBox="1"/>
          <p:nvPr/>
        </p:nvSpPr>
        <p:spPr>
          <a:xfrm>
            <a:off x="2555776" y="1419622"/>
            <a:ext cx="216024" cy="261610"/>
          </a:xfrm>
          <a:prstGeom prst="rect">
            <a:avLst/>
          </a:prstGeom>
          <a:noFill/>
        </p:spPr>
        <p:txBody>
          <a:bodyPr wrap="square" rtlCol="0">
            <a:spAutoFit/>
          </a:bodyPr>
          <a:lstStyle/>
          <a:p>
            <a:pPr algn="ctr"/>
            <a:r>
              <a:rPr lang="fr-FR" sz="1100" b="1" dirty="0">
                <a:solidFill>
                  <a:schemeClr val="accent1">
                    <a:lumMod val="75000"/>
                  </a:schemeClr>
                </a:solidFill>
              </a:rPr>
              <a:t>3</a:t>
            </a:r>
          </a:p>
        </p:txBody>
      </p:sp>
      <p:sp>
        <p:nvSpPr>
          <p:cNvPr id="64" name="Rectangle 63"/>
          <p:cNvSpPr/>
          <p:nvPr/>
        </p:nvSpPr>
        <p:spPr>
          <a:xfrm>
            <a:off x="2843808" y="843558"/>
            <a:ext cx="216024" cy="93610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5" name="ZoneTexte 64"/>
          <p:cNvSpPr txBox="1"/>
          <p:nvPr/>
        </p:nvSpPr>
        <p:spPr>
          <a:xfrm>
            <a:off x="2843808" y="1419622"/>
            <a:ext cx="216024" cy="261610"/>
          </a:xfrm>
          <a:prstGeom prst="rect">
            <a:avLst/>
          </a:prstGeom>
          <a:noFill/>
        </p:spPr>
        <p:txBody>
          <a:bodyPr wrap="square" rtlCol="0">
            <a:spAutoFit/>
          </a:bodyPr>
          <a:lstStyle/>
          <a:p>
            <a:pPr algn="ctr"/>
            <a:r>
              <a:rPr lang="fr-FR" sz="1100" b="1" dirty="0">
                <a:solidFill>
                  <a:schemeClr val="accent1">
                    <a:lumMod val="75000"/>
                  </a:schemeClr>
                </a:solidFill>
              </a:rPr>
              <a:t>4</a:t>
            </a:r>
          </a:p>
        </p:txBody>
      </p:sp>
      <p:sp>
        <p:nvSpPr>
          <p:cNvPr id="67" name="Rectangle 66"/>
          <p:cNvSpPr/>
          <p:nvPr/>
        </p:nvSpPr>
        <p:spPr>
          <a:xfrm>
            <a:off x="3131840" y="843558"/>
            <a:ext cx="216024" cy="93610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8" name="ZoneTexte 67"/>
          <p:cNvSpPr txBox="1"/>
          <p:nvPr/>
        </p:nvSpPr>
        <p:spPr>
          <a:xfrm>
            <a:off x="3131840" y="1419622"/>
            <a:ext cx="216024" cy="261610"/>
          </a:xfrm>
          <a:prstGeom prst="rect">
            <a:avLst/>
          </a:prstGeom>
          <a:noFill/>
        </p:spPr>
        <p:txBody>
          <a:bodyPr wrap="square" rtlCol="0">
            <a:spAutoFit/>
          </a:bodyPr>
          <a:lstStyle/>
          <a:p>
            <a:pPr algn="ctr"/>
            <a:r>
              <a:rPr lang="fr-FR" sz="1100" b="1" dirty="0">
                <a:solidFill>
                  <a:schemeClr val="accent1">
                    <a:lumMod val="75000"/>
                  </a:schemeClr>
                </a:solidFill>
              </a:rPr>
              <a:t>5</a:t>
            </a:r>
          </a:p>
        </p:txBody>
      </p:sp>
      <p:sp>
        <p:nvSpPr>
          <p:cNvPr id="80" name="Rectangle 79"/>
          <p:cNvSpPr/>
          <p:nvPr/>
        </p:nvSpPr>
        <p:spPr>
          <a:xfrm>
            <a:off x="3419872" y="843558"/>
            <a:ext cx="216024" cy="93610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3" name="ZoneTexte 82"/>
          <p:cNvSpPr txBox="1"/>
          <p:nvPr/>
        </p:nvSpPr>
        <p:spPr>
          <a:xfrm>
            <a:off x="3419872" y="1419622"/>
            <a:ext cx="216024" cy="261610"/>
          </a:xfrm>
          <a:prstGeom prst="rect">
            <a:avLst/>
          </a:prstGeom>
          <a:noFill/>
        </p:spPr>
        <p:txBody>
          <a:bodyPr wrap="square" rtlCol="0">
            <a:spAutoFit/>
          </a:bodyPr>
          <a:lstStyle/>
          <a:p>
            <a:pPr algn="ctr"/>
            <a:r>
              <a:rPr lang="fr-FR" sz="1100" b="1" dirty="0">
                <a:solidFill>
                  <a:schemeClr val="accent1">
                    <a:lumMod val="75000"/>
                  </a:schemeClr>
                </a:solidFill>
              </a:rPr>
              <a:t>6</a:t>
            </a:r>
          </a:p>
        </p:txBody>
      </p:sp>
      <p:sp>
        <p:nvSpPr>
          <p:cNvPr id="84" name="Rectangle 83"/>
          <p:cNvSpPr/>
          <p:nvPr/>
        </p:nvSpPr>
        <p:spPr>
          <a:xfrm>
            <a:off x="3707904" y="843558"/>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3707904" y="1419622"/>
            <a:ext cx="216024" cy="261610"/>
          </a:xfrm>
          <a:prstGeom prst="rect">
            <a:avLst/>
          </a:prstGeom>
          <a:noFill/>
        </p:spPr>
        <p:txBody>
          <a:bodyPr wrap="square" rtlCol="0">
            <a:spAutoFit/>
          </a:bodyPr>
          <a:lstStyle/>
          <a:p>
            <a:pPr algn="ctr"/>
            <a:r>
              <a:rPr lang="fr-FR" sz="1100" b="1" dirty="0">
                <a:solidFill>
                  <a:schemeClr val="accent1">
                    <a:lumMod val="75000"/>
                  </a:schemeClr>
                </a:solidFill>
              </a:rPr>
              <a:t>7</a:t>
            </a:r>
          </a:p>
        </p:txBody>
      </p:sp>
      <p:sp>
        <p:nvSpPr>
          <p:cNvPr id="86" name="Rectangle 85"/>
          <p:cNvSpPr/>
          <p:nvPr/>
        </p:nvSpPr>
        <p:spPr>
          <a:xfrm>
            <a:off x="3995936" y="843558"/>
            <a:ext cx="216024" cy="93610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7" name="ZoneTexte 86"/>
          <p:cNvSpPr txBox="1"/>
          <p:nvPr/>
        </p:nvSpPr>
        <p:spPr>
          <a:xfrm>
            <a:off x="3995936" y="1419622"/>
            <a:ext cx="216024" cy="261610"/>
          </a:xfrm>
          <a:prstGeom prst="rect">
            <a:avLst/>
          </a:prstGeom>
          <a:noFill/>
        </p:spPr>
        <p:txBody>
          <a:bodyPr wrap="square" rtlCol="0">
            <a:spAutoFit/>
          </a:bodyPr>
          <a:lstStyle/>
          <a:p>
            <a:pPr algn="ctr"/>
            <a:r>
              <a:rPr lang="fr-FR" sz="1100" b="1" dirty="0">
                <a:solidFill>
                  <a:schemeClr val="accent1">
                    <a:lumMod val="75000"/>
                  </a:schemeClr>
                </a:solidFill>
              </a:rPr>
              <a:t>8</a:t>
            </a:r>
          </a:p>
        </p:txBody>
      </p:sp>
      <p:sp>
        <p:nvSpPr>
          <p:cNvPr id="88" name="Rectangle 87"/>
          <p:cNvSpPr/>
          <p:nvPr/>
        </p:nvSpPr>
        <p:spPr>
          <a:xfrm>
            <a:off x="4283968" y="843558"/>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9" name="ZoneTexte 88"/>
          <p:cNvSpPr txBox="1"/>
          <p:nvPr/>
        </p:nvSpPr>
        <p:spPr>
          <a:xfrm>
            <a:off x="4283968" y="1419622"/>
            <a:ext cx="216024" cy="261610"/>
          </a:xfrm>
          <a:prstGeom prst="rect">
            <a:avLst/>
          </a:prstGeom>
          <a:noFill/>
        </p:spPr>
        <p:txBody>
          <a:bodyPr wrap="square" rtlCol="0">
            <a:spAutoFit/>
          </a:bodyPr>
          <a:lstStyle/>
          <a:p>
            <a:pPr algn="ctr"/>
            <a:r>
              <a:rPr lang="fr-FR" sz="1100" b="1" dirty="0">
                <a:solidFill>
                  <a:schemeClr val="accent1">
                    <a:lumMod val="75000"/>
                  </a:schemeClr>
                </a:solidFill>
              </a:rPr>
              <a:t>9</a:t>
            </a:r>
          </a:p>
        </p:txBody>
      </p:sp>
      <p:sp>
        <p:nvSpPr>
          <p:cNvPr id="90" name="Rectangle 89"/>
          <p:cNvSpPr/>
          <p:nvPr/>
        </p:nvSpPr>
        <p:spPr>
          <a:xfrm>
            <a:off x="4572000" y="843558"/>
            <a:ext cx="216024" cy="93610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1" name="ZoneTexte 90"/>
          <p:cNvSpPr txBox="1"/>
          <p:nvPr/>
        </p:nvSpPr>
        <p:spPr>
          <a:xfrm>
            <a:off x="4499992" y="1419622"/>
            <a:ext cx="360040" cy="261610"/>
          </a:xfrm>
          <a:prstGeom prst="rect">
            <a:avLst/>
          </a:prstGeom>
          <a:noFill/>
        </p:spPr>
        <p:txBody>
          <a:bodyPr wrap="square" rtlCol="0">
            <a:spAutoFit/>
          </a:bodyPr>
          <a:lstStyle/>
          <a:p>
            <a:pPr algn="ctr"/>
            <a:r>
              <a:rPr lang="fr-FR" sz="1100" b="1" dirty="0">
                <a:solidFill>
                  <a:schemeClr val="accent1">
                    <a:lumMod val="75000"/>
                  </a:schemeClr>
                </a:solidFill>
              </a:rPr>
              <a:t>10</a:t>
            </a:r>
          </a:p>
        </p:txBody>
      </p:sp>
      <p:sp>
        <p:nvSpPr>
          <p:cNvPr id="92" name="Rectangle 91"/>
          <p:cNvSpPr/>
          <p:nvPr/>
        </p:nvSpPr>
        <p:spPr>
          <a:xfrm>
            <a:off x="4860032" y="843558"/>
            <a:ext cx="216024" cy="93610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3" name="ZoneTexte 92"/>
          <p:cNvSpPr txBox="1"/>
          <p:nvPr/>
        </p:nvSpPr>
        <p:spPr>
          <a:xfrm>
            <a:off x="4788024" y="1419622"/>
            <a:ext cx="360040" cy="261610"/>
          </a:xfrm>
          <a:prstGeom prst="rect">
            <a:avLst/>
          </a:prstGeom>
          <a:noFill/>
        </p:spPr>
        <p:txBody>
          <a:bodyPr wrap="square" rtlCol="0">
            <a:spAutoFit/>
          </a:bodyPr>
          <a:lstStyle/>
          <a:p>
            <a:pPr algn="ctr"/>
            <a:r>
              <a:rPr lang="fr-FR" sz="1100" b="1" dirty="0">
                <a:solidFill>
                  <a:schemeClr val="accent1">
                    <a:lumMod val="75000"/>
                  </a:schemeClr>
                </a:solidFill>
              </a:rPr>
              <a:t>11</a:t>
            </a:r>
          </a:p>
        </p:txBody>
      </p:sp>
      <p:sp>
        <p:nvSpPr>
          <p:cNvPr id="94" name="Rectangle 93"/>
          <p:cNvSpPr/>
          <p:nvPr/>
        </p:nvSpPr>
        <p:spPr>
          <a:xfrm>
            <a:off x="5148064" y="843558"/>
            <a:ext cx="216024" cy="93610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5" name="ZoneTexte 94"/>
          <p:cNvSpPr txBox="1"/>
          <p:nvPr/>
        </p:nvSpPr>
        <p:spPr>
          <a:xfrm>
            <a:off x="5076056" y="1419622"/>
            <a:ext cx="360040" cy="261610"/>
          </a:xfrm>
          <a:prstGeom prst="rect">
            <a:avLst/>
          </a:prstGeom>
          <a:noFill/>
        </p:spPr>
        <p:txBody>
          <a:bodyPr wrap="square" rtlCol="0">
            <a:spAutoFit/>
          </a:bodyPr>
          <a:lstStyle/>
          <a:p>
            <a:pPr algn="ctr"/>
            <a:r>
              <a:rPr lang="fr-FR" sz="1100" b="1" dirty="0">
                <a:solidFill>
                  <a:schemeClr val="accent1">
                    <a:lumMod val="75000"/>
                  </a:schemeClr>
                </a:solidFill>
              </a:rPr>
              <a:t>12</a:t>
            </a:r>
          </a:p>
        </p:txBody>
      </p:sp>
      <p:sp>
        <p:nvSpPr>
          <p:cNvPr id="96" name="Rectangle 95"/>
          <p:cNvSpPr/>
          <p:nvPr/>
        </p:nvSpPr>
        <p:spPr>
          <a:xfrm>
            <a:off x="5436096" y="843558"/>
            <a:ext cx="216024" cy="93610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7" name="ZoneTexte 96"/>
          <p:cNvSpPr txBox="1"/>
          <p:nvPr/>
        </p:nvSpPr>
        <p:spPr>
          <a:xfrm>
            <a:off x="5364088" y="1419622"/>
            <a:ext cx="360040" cy="261610"/>
          </a:xfrm>
          <a:prstGeom prst="rect">
            <a:avLst/>
          </a:prstGeom>
          <a:noFill/>
        </p:spPr>
        <p:txBody>
          <a:bodyPr wrap="square" rtlCol="0">
            <a:spAutoFit/>
          </a:bodyPr>
          <a:lstStyle/>
          <a:p>
            <a:pPr algn="ctr"/>
            <a:r>
              <a:rPr lang="fr-FR" sz="1100" b="1" dirty="0">
                <a:solidFill>
                  <a:schemeClr val="accent1">
                    <a:lumMod val="75000"/>
                  </a:schemeClr>
                </a:solidFill>
              </a:rPr>
              <a:t>13</a:t>
            </a:r>
          </a:p>
        </p:txBody>
      </p:sp>
      <p:sp>
        <p:nvSpPr>
          <p:cNvPr id="98" name="Rectangle 97"/>
          <p:cNvSpPr/>
          <p:nvPr/>
        </p:nvSpPr>
        <p:spPr>
          <a:xfrm>
            <a:off x="5724128" y="843558"/>
            <a:ext cx="216024" cy="93610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9" name="ZoneTexte 98"/>
          <p:cNvSpPr txBox="1"/>
          <p:nvPr/>
        </p:nvSpPr>
        <p:spPr>
          <a:xfrm>
            <a:off x="5652120" y="1419622"/>
            <a:ext cx="360040" cy="261610"/>
          </a:xfrm>
          <a:prstGeom prst="rect">
            <a:avLst/>
          </a:prstGeom>
          <a:noFill/>
        </p:spPr>
        <p:txBody>
          <a:bodyPr wrap="square" rtlCol="0">
            <a:spAutoFit/>
          </a:bodyPr>
          <a:lstStyle/>
          <a:p>
            <a:pPr algn="ctr"/>
            <a:r>
              <a:rPr lang="fr-FR" sz="1100" b="1" dirty="0">
                <a:solidFill>
                  <a:schemeClr val="accent1">
                    <a:lumMod val="75000"/>
                  </a:schemeClr>
                </a:solidFill>
              </a:rPr>
              <a:t>14</a:t>
            </a:r>
          </a:p>
        </p:txBody>
      </p:sp>
      <p:sp>
        <p:nvSpPr>
          <p:cNvPr id="100" name="Rectangle 99"/>
          <p:cNvSpPr/>
          <p:nvPr/>
        </p:nvSpPr>
        <p:spPr>
          <a:xfrm>
            <a:off x="6012160" y="843558"/>
            <a:ext cx="216024" cy="93610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1" name="ZoneTexte 100"/>
          <p:cNvSpPr txBox="1"/>
          <p:nvPr/>
        </p:nvSpPr>
        <p:spPr>
          <a:xfrm>
            <a:off x="5940152" y="1419622"/>
            <a:ext cx="360040" cy="261610"/>
          </a:xfrm>
          <a:prstGeom prst="rect">
            <a:avLst/>
          </a:prstGeom>
          <a:noFill/>
        </p:spPr>
        <p:txBody>
          <a:bodyPr wrap="square" rtlCol="0">
            <a:spAutoFit/>
          </a:bodyPr>
          <a:lstStyle/>
          <a:p>
            <a:pPr algn="ctr"/>
            <a:r>
              <a:rPr lang="fr-FR" sz="1100" b="1" dirty="0">
                <a:solidFill>
                  <a:schemeClr val="accent1">
                    <a:lumMod val="75000"/>
                  </a:schemeClr>
                </a:solidFill>
              </a:rPr>
              <a:t>15</a:t>
            </a:r>
          </a:p>
        </p:txBody>
      </p:sp>
      <p:sp>
        <p:nvSpPr>
          <p:cNvPr id="102" name="ZoneTexte 101"/>
          <p:cNvSpPr txBox="1"/>
          <p:nvPr/>
        </p:nvSpPr>
        <p:spPr>
          <a:xfrm>
            <a:off x="1907704" y="915566"/>
            <a:ext cx="288032" cy="461665"/>
          </a:xfrm>
          <a:prstGeom prst="rect">
            <a:avLst/>
          </a:prstGeom>
          <a:noFill/>
        </p:spPr>
        <p:txBody>
          <a:bodyPr wrap="square" rtlCol="0">
            <a:spAutoFit/>
          </a:bodyPr>
          <a:lstStyle/>
          <a:p>
            <a:r>
              <a:rPr lang="fr-FR" sz="2400" b="1" dirty="0"/>
              <a:t>A</a:t>
            </a:r>
          </a:p>
        </p:txBody>
      </p:sp>
      <p:sp>
        <p:nvSpPr>
          <p:cNvPr id="103" name="Rectangle 102"/>
          <p:cNvSpPr/>
          <p:nvPr/>
        </p:nvSpPr>
        <p:spPr>
          <a:xfrm>
            <a:off x="6300192" y="843558"/>
            <a:ext cx="216024" cy="93610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4" name="ZoneTexte 103"/>
          <p:cNvSpPr txBox="1"/>
          <p:nvPr/>
        </p:nvSpPr>
        <p:spPr>
          <a:xfrm>
            <a:off x="6228184" y="1419622"/>
            <a:ext cx="360040" cy="261610"/>
          </a:xfrm>
          <a:prstGeom prst="rect">
            <a:avLst/>
          </a:prstGeom>
          <a:noFill/>
        </p:spPr>
        <p:txBody>
          <a:bodyPr wrap="square" rtlCol="0">
            <a:spAutoFit/>
          </a:bodyPr>
          <a:lstStyle/>
          <a:p>
            <a:pPr algn="ctr"/>
            <a:r>
              <a:rPr lang="fr-FR" sz="1100" b="1" dirty="0">
                <a:solidFill>
                  <a:schemeClr val="accent1">
                    <a:lumMod val="75000"/>
                  </a:schemeClr>
                </a:solidFill>
              </a:rPr>
              <a:t>16</a:t>
            </a:r>
          </a:p>
        </p:txBody>
      </p:sp>
      <p:sp>
        <p:nvSpPr>
          <p:cNvPr id="105" name="Rectangle 104"/>
          <p:cNvSpPr/>
          <p:nvPr/>
        </p:nvSpPr>
        <p:spPr>
          <a:xfrm>
            <a:off x="6588224" y="843558"/>
            <a:ext cx="216024" cy="93610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6" name="ZoneTexte 105"/>
          <p:cNvSpPr txBox="1"/>
          <p:nvPr/>
        </p:nvSpPr>
        <p:spPr>
          <a:xfrm>
            <a:off x="6516216" y="1419622"/>
            <a:ext cx="360040" cy="261610"/>
          </a:xfrm>
          <a:prstGeom prst="rect">
            <a:avLst/>
          </a:prstGeom>
          <a:noFill/>
        </p:spPr>
        <p:txBody>
          <a:bodyPr wrap="square" rtlCol="0">
            <a:spAutoFit/>
          </a:bodyPr>
          <a:lstStyle/>
          <a:p>
            <a:pPr algn="ctr"/>
            <a:r>
              <a:rPr lang="fr-FR" sz="1100" b="1" dirty="0">
                <a:solidFill>
                  <a:schemeClr val="accent1">
                    <a:lumMod val="75000"/>
                  </a:schemeClr>
                </a:solidFill>
              </a:rPr>
              <a:t>17</a:t>
            </a:r>
          </a:p>
        </p:txBody>
      </p:sp>
      <p:sp>
        <p:nvSpPr>
          <p:cNvPr id="107" name="ZoneTexte 106"/>
          <p:cNvSpPr txBox="1"/>
          <p:nvPr/>
        </p:nvSpPr>
        <p:spPr>
          <a:xfrm>
            <a:off x="2195736" y="915566"/>
            <a:ext cx="288032" cy="461665"/>
          </a:xfrm>
          <a:prstGeom prst="rect">
            <a:avLst/>
          </a:prstGeom>
          <a:noFill/>
        </p:spPr>
        <p:txBody>
          <a:bodyPr wrap="square" rtlCol="0">
            <a:spAutoFit/>
          </a:bodyPr>
          <a:lstStyle/>
          <a:p>
            <a:r>
              <a:rPr lang="fr-FR" sz="2400" b="1" dirty="0"/>
              <a:t>b</a:t>
            </a:r>
          </a:p>
        </p:txBody>
      </p:sp>
      <p:sp>
        <p:nvSpPr>
          <p:cNvPr id="108" name="ZoneTexte 107"/>
          <p:cNvSpPr txBox="1"/>
          <p:nvPr/>
        </p:nvSpPr>
        <p:spPr>
          <a:xfrm>
            <a:off x="2483768" y="915566"/>
            <a:ext cx="288032" cy="461665"/>
          </a:xfrm>
          <a:prstGeom prst="rect">
            <a:avLst/>
          </a:prstGeom>
          <a:noFill/>
        </p:spPr>
        <p:txBody>
          <a:bodyPr wrap="square" rtlCol="0">
            <a:spAutoFit/>
          </a:bodyPr>
          <a:lstStyle/>
          <a:p>
            <a:r>
              <a:rPr lang="fr-FR" sz="2400" b="1" dirty="0"/>
              <a:t>e</a:t>
            </a:r>
          </a:p>
        </p:txBody>
      </p:sp>
      <p:sp>
        <p:nvSpPr>
          <p:cNvPr id="109" name="ZoneTexte 108"/>
          <p:cNvSpPr txBox="1"/>
          <p:nvPr/>
        </p:nvSpPr>
        <p:spPr>
          <a:xfrm>
            <a:off x="2771800" y="915566"/>
            <a:ext cx="288032" cy="461665"/>
          </a:xfrm>
          <a:prstGeom prst="rect">
            <a:avLst/>
          </a:prstGeom>
          <a:noFill/>
        </p:spPr>
        <p:txBody>
          <a:bodyPr wrap="square" rtlCol="0">
            <a:spAutoFit/>
          </a:bodyPr>
          <a:lstStyle/>
          <a:p>
            <a:r>
              <a:rPr lang="fr-FR" sz="2400" b="1" dirty="0"/>
              <a:t>l</a:t>
            </a:r>
          </a:p>
        </p:txBody>
      </p:sp>
      <p:sp>
        <p:nvSpPr>
          <p:cNvPr id="111" name="ZoneTexte 110"/>
          <p:cNvSpPr txBox="1"/>
          <p:nvPr/>
        </p:nvSpPr>
        <p:spPr>
          <a:xfrm>
            <a:off x="3059832" y="915566"/>
            <a:ext cx="288032" cy="461665"/>
          </a:xfrm>
          <a:prstGeom prst="rect">
            <a:avLst/>
          </a:prstGeom>
          <a:noFill/>
        </p:spPr>
        <p:txBody>
          <a:bodyPr wrap="square" rtlCol="0">
            <a:spAutoFit/>
          </a:bodyPr>
          <a:lstStyle/>
          <a:p>
            <a:r>
              <a:rPr lang="fr-FR" sz="2400" b="1" dirty="0"/>
              <a:t>-</a:t>
            </a:r>
          </a:p>
        </p:txBody>
      </p:sp>
      <p:sp>
        <p:nvSpPr>
          <p:cNvPr id="112" name="ZoneTexte 111"/>
          <p:cNvSpPr txBox="1"/>
          <p:nvPr/>
        </p:nvSpPr>
        <p:spPr>
          <a:xfrm>
            <a:off x="3347864" y="915566"/>
            <a:ext cx="288032" cy="461665"/>
          </a:xfrm>
          <a:prstGeom prst="rect">
            <a:avLst/>
          </a:prstGeom>
          <a:noFill/>
        </p:spPr>
        <p:txBody>
          <a:bodyPr wrap="square" rtlCol="0">
            <a:spAutoFit/>
          </a:bodyPr>
          <a:lstStyle/>
          <a:p>
            <a:r>
              <a:rPr lang="fr-FR" sz="2400" b="1" dirty="0"/>
              <a:t>Y</a:t>
            </a:r>
          </a:p>
        </p:txBody>
      </p:sp>
      <p:sp>
        <p:nvSpPr>
          <p:cNvPr id="113" name="ZoneTexte 112"/>
          <p:cNvSpPr txBox="1"/>
          <p:nvPr/>
        </p:nvSpPr>
        <p:spPr>
          <a:xfrm>
            <a:off x="3635896" y="915566"/>
            <a:ext cx="288032" cy="461665"/>
          </a:xfrm>
          <a:prstGeom prst="rect">
            <a:avLst/>
          </a:prstGeom>
          <a:noFill/>
        </p:spPr>
        <p:txBody>
          <a:bodyPr wrap="square" rtlCol="0">
            <a:spAutoFit/>
          </a:bodyPr>
          <a:lstStyle/>
          <a:p>
            <a:r>
              <a:rPr lang="fr-FR" sz="2400" b="1" dirty="0"/>
              <a:t>v</a:t>
            </a:r>
          </a:p>
        </p:txBody>
      </p:sp>
      <p:sp>
        <p:nvSpPr>
          <p:cNvPr id="114" name="ZoneTexte 113"/>
          <p:cNvSpPr txBox="1"/>
          <p:nvPr/>
        </p:nvSpPr>
        <p:spPr>
          <a:xfrm>
            <a:off x="3923928" y="915566"/>
            <a:ext cx="288032" cy="461665"/>
          </a:xfrm>
          <a:prstGeom prst="rect">
            <a:avLst/>
          </a:prstGeom>
          <a:noFill/>
        </p:spPr>
        <p:txBody>
          <a:bodyPr wrap="square" rtlCol="0">
            <a:spAutoFit/>
          </a:bodyPr>
          <a:lstStyle/>
          <a:p>
            <a:r>
              <a:rPr lang="fr-FR" sz="2400" b="1" dirty="0"/>
              <a:t>e</a:t>
            </a:r>
          </a:p>
        </p:txBody>
      </p:sp>
      <p:sp>
        <p:nvSpPr>
          <p:cNvPr id="115" name="ZoneTexte 114"/>
          <p:cNvSpPr txBox="1"/>
          <p:nvPr/>
        </p:nvSpPr>
        <p:spPr>
          <a:xfrm>
            <a:off x="4211960" y="915566"/>
            <a:ext cx="288032" cy="461665"/>
          </a:xfrm>
          <a:prstGeom prst="rect">
            <a:avLst/>
          </a:prstGeom>
          <a:noFill/>
        </p:spPr>
        <p:txBody>
          <a:bodyPr wrap="square" rtlCol="0">
            <a:spAutoFit/>
          </a:bodyPr>
          <a:lstStyle/>
          <a:p>
            <a:r>
              <a:rPr lang="fr-FR" sz="2400" b="1" dirty="0"/>
              <a:t>s</a:t>
            </a:r>
          </a:p>
        </p:txBody>
      </p:sp>
      <p:sp>
        <p:nvSpPr>
          <p:cNvPr id="116" name="ZoneTexte 115"/>
          <p:cNvSpPr txBox="1"/>
          <p:nvPr/>
        </p:nvSpPr>
        <p:spPr>
          <a:xfrm>
            <a:off x="4788024" y="915566"/>
            <a:ext cx="288032" cy="461665"/>
          </a:xfrm>
          <a:prstGeom prst="rect">
            <a:avLst/>
          </a:prstGeom>
          <a:noFill/>
        </p:spPr>
        <p:txBody>
          <a:bodyPr wrap="square" rtlCol="0">
            <a:spAutoFit/>
          </a:bodyPr>
          <a:lstStyle/>
          <a:p>
            <a:r>
              <a:rPr lang="fr-FR" sz="2400" b="1" dirty="0"/>
              <a:t>A</a:t>
            </a:r>
          </a:p>
        </p:txBody>
      </p:sp>
      <p:sp>
        <p:nvSpPr>
          <p:cNvPr id="117" name="ZoneTexte 116"/>
          <p:cNvSpPr txBox="1"/>
          <p:nvPr/>
        </p:nvSpPr>
        <p:spPr>
          <a:xfrm>
            <a:off x="5076056" y="915566"/>
            <a:ext cx="288032" cy="461665"/>
          </a:xfrm>
          <a:prstGeom prst="rect">
            <a:avLst/>
          </a:prstGeom>
          <a:noFill/>
        </p:spPr>
        <p:txBody>
          <a:bodyPr wrap="square" rtlCol="0">
            <a:spAutoFit/>
          </a:bodyPr>
          <a:lstStyle/>
          <a:p>
            <a:r>
              <a:rPr lang="fr-FR" sz="2400" b="1" dirty="0"/>
              <a:t>K</a:t>
            </a:r>
          </a:p>
        </p:txBody>
      </p:sp>
      <p:sp>
        <p:nvSpPr>
          <p:cNvPr id="118" name="ZoneTexte 117"/>
          <p:cNvSpPr txBox="1"/>
          <p:nvPr/>
        </p:nvSpPr>
        <p:spPr>
          <a:xfrm>
            <a:off x="5364088" y="915566"/>
            <a:ext cx="288032" cy="461665"/>
          </a:xfrm>
          <a:prstGeom prst="rect">
            <a:avLst/>
          </a:prstGeom>
          <a:noFill/>
        </p:spPr>
        <p:txBody>
          <a:bodyPr wrap="square" rtlCol="0">
            <a:spAutoFit/>
          </a:bodyPr>
          <a:lstStyle/>
          <a:p>
            <a:r>
              <a:rPr lang="fr-FR" sz="2400" b="1" dirty="0"/>
              <a:t>E</a:t>
            </a:r>
          </a:p>
        </p:txBody>
      </p:sp>
      <p:sp>
        <p:nvSpPr>
          <p:cNvPr id="119" name="ZoneTexte 118"/>
          <p:cNvSpPr txBox="1"/>
          <p:nvPr/>
        </p:nvSpPr>
        <p:spPr>
          <a:xfrm>
            <a:off x="5652120" y="915566"/>
            <a:ext cx="288032" cy="461665"/>
          </a:xfrm>
          <a:prstGeom prst="rect">
            <a:avLst/>
          </a:prstGeom>
          <a:noFill/>
        </p:spPr>
        <p:txBody>
          <a:bodyPr wrap="square" rtlCol="0">
            <a:spAutoFit/>
          </a:bodyPr>
          <a:lstStyle/>
          <a:p>
            <a:r>
              <a:rPr lang="fr-FR" sz="2400" b="1" dirty="0"/>
              <a:t>N</a:t>
            </a:r>
          </a:p>
        </p:txBody>
      </p:sp>
      <p:sp>
        <p:nvSpPr>
          <p:cNvPr id="120" name="ZoneTexte 119"/>
          <p:cNvSpPr txBox="1"/>
          <p:nvPr/>
        </p:nvSpPr>
        <p:spPr>
          <a:xfrm>
            <a:off x="5940152" y="915566"/>
            <a:ext cx="288032" cy="461665"/>
          </a:xfrm>
          <a:prstGeom prst="rect">
            <a:avLst/>
          </a:prstGeom>
          <a:noFill/>
        </p:spPr>
        <p:txBody>
          <a:bodyPr wrap="square" rtlCol="0">
            <a:spAutoFit/>
          </a:bodyPr>
          <a:lstStyle/>
          <a:p>
            <a:r>
              <a:rPr lang="fr-FR" sz="2400" b="1" dirty="0"/>
              <a:t>F</a:t>
            </a:r>
          </a:p>
        </p:txBody>
      </p:sp>
      <p:sp>
        <p:nvSpPr>
          <p:cNvPr id="121" name="ZoneTexte 120"/>
          <p:cNvSpPr txBox="1"/>
          <p:nvPr/>
        </p:nvSpPr>
        <p:spPr>
          <a:xfrm>
            <a:off x="6228184" y="915566"/>
            <a:ext cx="288032" cy="461665"/>
          </a:xfrm>
          <a:prstGeom prst="rect">
            <a:avLst/>
          </a:prstGeom>
          <a:noFill/>
        </p:spPr>
        <p:txBody>
          <a:bodyPr wrap="square" rtlCol="0">
            <a:spAutoFit/>
          </a:bodyPr>
          <a:lstStyle/>
          <a:p>
            <a:r>
              <a:rPr lang="fr-FR" sz="2400" b="1" dirty="0"/>
              <a:t>L</a:t>
            </a:r>
          </a:p>
        </p:txBody>
      </p:sp>
      <p:sp>
        <p:nvSpPr>
          <p:cNvPr id="122" name="ZoneTexte 121"/>
          <p:cNvSpPr txBox="1"/>
          <p:nvPr/>
        </p:nvSpPr>
        <p:spPr>
          <a:xfrm>
            <a:off x="6516216" y="915566"/>
            <a:ext cx="288032" cy="461665"/>
          </a:xfrm>
          <a:prstGeom prst="rect">
            <a:avLst/>
          </a:prstGeom>
          <a:noFill/>
        </p:spPr>
        <p:txBody>
          <a:bodyPr wrap="square" rtlCol="0">
            <a:spAutoFit/>
          </a:bodyPr>
          <a:lstStyle/>
          <a:p>
            <a:r>
              <a:rPr lang="fr-FR" sz="2400" b="1" dirty="0"/>
              <a:t>Y</a:t>
            </a:r>
          </a:p>
        </p:txBody>
      </p:sp>
      <p:sp>
        <p:nvSpPr>
          <p:cNvPr id="123" name="ZoneTexte 122"/>
          <p:cNvSpPr txBox="1"/>
          <p:nvPr/>
        </p:nvSpPr>
        <p:spPr>
          <a:xfrm>
            <a:off x="1043608" y="2182093"/>
            <a:ext cx="3816424"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STXT(</a:t>
            </a:r>
            <a:r>
              <a:rPr lang="fr-FR" b="1" dirty="0">
                <a:solidFill>
                  <a:srgbClr val="3366CC"/>
                </a:solidFill>
              </a:rPr>
              <a:t>Texte</a:t>
            </a:r>
            <a:r>
              <a:rPr lang="fr-FR" b="1" dirty="0"/>
              <a:t>;</a:t>
            </a:r>
            <a:r>
              <a:rPr lang="fr-FR" b="1" dirty="0" err="1">
                <a:solidFill>
                  <a:srgbClr val="008000"/>
                </a:solidFill>
              </a:rPr>
              <a:t>No_départ</a:t>
            </a:r>
            <a:r>
              <a:rPr lang="fr-FR" b="1" dirty="0"/>
              <a:t>;</a:t>
            </a:r>
            <a:r>
              <a:rPr lang="fr-FR" b="1" dirty="0" err="1">
                <a:solidFill>
                  <a:srgbClr val="C00000"/>
                </a:solidFill>
              </a:rPr>
              <a:t>nb_car</a:t>
            </a:r>
            <a:r>
              <a:rPr lang="fr-FR" b="1" dirty="0"/>
              <a:t>)</a:t>
            </a:r>
          </a:p>
        </p:txBody>
      </p:sp>
      <p:sp>
        <p:nvSpPr>
          <p:cNvPr id="138" name="ZoneTexte 137"/>
          <p:cNvSpPr txBox="1"/>
          <p:nvPr/>
        </p:nvSpPr>
        <p:spPr>
          <a:xfrm>
            <a:off x="251520" y="1873156"/>
            <a:ext cx="4248472" cy="338554"/>
          </a:xfrm>
          <a:prstGeom prst="rect">
            <a:avLst/>
          </a:prstGeom>
          <a:noFill/>
        </p:spPr>
        <p:txBody>
          <a:bodyPr wrap="square" rtlCol="0">
            <a:spAutoFit/>
          </a:bodyPr>
          <a:lstStyle/>
          <a:p>
            <a:r>
              <a:rPr lang="fr-FR" sz="1600" i="1" dirty="0"/>
              <a:t>En partant d’un autre endroit …</a:t>
            </a:r>
          </a:p>
        </p:txBody>
      </p:sp>
      <p:sp>
        <p:nvSpPr>
          <p:cNvPr id="110" name="Rectangle 109"/>
          <p:cNvSpPr/>
          <p:nvPr/>
        </p:nvSpPr>
        <p:spPr>
          <a:xfrm>
            <a:off x="1187624" y="3579862"/>
            <a:ext cx="1898277" cy="461665"/>
          </a:xfrm>
          <a:prstGeom prst="rect">
            <a:avLst/>
          </a:prstGeom>
        </p:spPr>
        <p:txBody>
          <a:bodyPr wrap="none">
            <a:spAutoFit/>
          </a:bodyPr>
          <a:lstStyle/>
          <a:p>
            <a:r>
              <a:rPr lang="fr-FR" sz="2400" b="1" dirty="0"/>
              <a:t>=</a:t>
            </a:r>
            <a:r>
              <a:rPr lang="fr-FR" b="1" dirty="0"/>
              <a:t>MID(</a:t>
            </a:r>
            <a:r>
              <a:rPr lang="fr-FR" b="1" dirty="0">
                <a:solidFill>
                  <a:srgbClr val="3366CC"/>
                </a:solidFill>
              </a:rPr>
              <a:t>Cellule</a:t>
            </a:r>
            <a:r>
              <a:rPr lang="fr-FR" b="1" dirty="0"/>
              <a:t>;</a:t>
            </a:r>
            <a:r>
              <a:rPr lang="fr-FR" b="1" dirty="0">
                <a:solidFill>
                  <a:srgbClr val="008000"/>
                </a:solidFill>
              </a:rPr>
              <a:t>6</a:t>
            </a:r>
            <a:r>
              <a:rPr lang="fr-FR" b="1" dirty="0"/>
              <a:t>;</a:t>
            </a:r>
            <a:r>
              <a:rPr lang="fr-FR" b="1" dirty="0">
                <a:solidFill>
                  <a:srgbClr val="C00000"/>
                </a:solidFill>
              </a:rPr>
              <a:t>4</a:t>
            </a:r>
            <a:r>
              <a:rPr lang="fr-FR" b="1" dirty="0"/>
              <a:t>)</a:t>
            </a:r>
          </a:p>
        </p:txBody>
      </p:sp>
      <p:sp>
        <p:nvSpPr>
          <p:cNvPr id="168" name="Rectangle 167"/>
          <p:cNvSpPr/>
          <p:nvPr/>
        </p:nvSpPr>
        <p:spPr>
          <a:xfrm>
            <a:off x="3635896" y="3363838"/>
            <a:ext cx="216024" cy="93610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9" name="ZoneTexte 168"/>
          <p:cNvSpPr txBox="1"/>
          <p:nvPr/>
        </p:nvSpPr>
        <p:spPr>
          <a:xfrm>
            <a:off x="3635896" y="3939902"/>
            <a:ext cx="216024" cy="261610"/>
          </a:xfrm>
          <a:prstGeom prst="rect">
            <a:avLst/>
          </a:prstGeom>
          <a:noFill/>
        </p:spPr>
        <p:txBody>
          <a:bodyPr wrap="square" rtlCol="0">
            <a:spAutoFit/>
          </a:bodyPr>
          <a:lstStyle/>
          <a:p>
            <a:pPr algn="ctr"/>
            <a:r>
              <a:rPr lang="fr-FR" sz="1100" b="1" dirty="0">
                <a:solidFill>
                  <a:schemeClr val="accent1">
                    <a:lumMod val="75000"/>
                  </a:schemeClr>
                </a:solidFill>
              </a:rPr>
              <a:t>6</a:t>
            </a:r>
          </a:p>
        </p:txBody>
      </p:sp>
      <p:sp>
        <p:nvSpPr>
          <p:cNvPr id="170" name="Rectangle 169"/>
          <p:cNvSpPr/>
          <p:nvPr/>
        </p:nvSpPr>
        <p:spPr>
          <a:xfrm>
            <a:off x="3923928" y="3363838"/>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1" name="ZoneTexte 170"/>
          <p:cNvSpPr txBox="1"/>
          <p:nvPr/>
        </p:nvSpPr>
        <p:spPr>
          <a:xfrm>
            <a:off x="3923928" y="3939902"/>
            <a:ext cx="216024" cy="261610"/>
          </a:xfrm>
          <a:prstGeom prst="rect">
            <a:avLst/>
          </a:prstGeom>
          <a:noFill/>
        </p:spPr>
        <p:txBody>
          <a:bodyPr wrap="square" rtlCol="0">
            <a:spAutoFit/>
          </a:bodyPr>
          <a:lstStyle/>
          <a:p>
            <a:pPr algn="ctr"/>
            <a:r>
              <a:rPr lang="fr-FR" sz="1100" b="1" dirty="0">
                <a:solidFill>
                  <a:schemeClr val="accent1">
                    <a:lumMod val="75000"/>
                  </a:schemeClr>
                </a:solidFill>
              </a:rPr>
              <a:t>7</a:t>
            </a:r>
          </a:p>
        </p:txBody>
      </p:sp>
      <p:sp>
        <p:nvSpPr>
          <p:cNvPr id="172" name="Rectangle 171"/>
          <p:cNvSpPr/>
          <p:nvPr/>
        </p:nvSpPr>
        <p:spPr>
          <a:xfrm>
            <a:off x="4211960" y="3363838"/>
            <a:ext cx="216024" cy="93610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3" name="ZoneTexte 172"/>
          <p:cNvSpPr txBox="1"/>
          <p:nvPr/>
        </p:nvSpPr>
        <p:spPr>
          <a:xfrm>
            <a:off x="4211960" y="3939902"/>
            <a:ext cx="216024" cy="261610"/>
          </a:xfrm>
          <a:prstGeom prst="rect">
            <a:avLst/>
          </a:prstGeom>
          <a:noFill/>
        </p:spPr>
        <p:txBody>
          <a:bodyPr wrap="square" rtlCol="0">
            <a:spAutoFit/>
          </a:bodyPr>
          <a:lstStyle/>
          <a:p>
            <a:pPr algn="ctr"/>
            <a:r>
              <a:rPr lang="fr-FR" sz="1100" b="1" dirty="0">
                <a:solidFill>
                  <a:schemeClr val="accent1">
                    <a:lumMod val="75000"/>
                  </a:schemeClr>
                </a:solidFill>
              </a:rPr>
              <a:t>8</a:t>
            </a:r>
          </a:p>
        </p:txBody>
      </p:sp>
      <p:sp>
        <p:nvSpPr>
          <p:cNvPr id="174" name="Rectangle 173"/>
          <p:cNvSpPr/>
          <p:nvPr/>
        </p:nvSpPr>
        <p:spPr>
          <a:xfrm>
            <a:off x="4499992" y="3363838"/>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5" name="ZoneTexte 174"/>
          <p:cNvSpPr txBox="1"/>
          <p:nvPr/>
        </p:nvSpPr>
        <p:spPr>
          <a:xfrm>
            <a:off x="4499992" y="3939902"/>
            <a:ext cx="216024" cy="261610"/>
          </a:xfrm>
          <a:prstGeom prst="rect">
            <a:avLst/>
          </a:prstGeom>
          <a:noFill/>
        </p:spPr>
        <p:txBody>
          <a:bodyPr wrap="square" rtlCol="0">
            <a:spAutoFit/>
          </a:bodyPr>
          <a:lstStyle/>
          <a:p>
            <a:pPr algn="ctr"/>
            <a:r>
              <a:rPr lang="fr-FR" sz="1100" b="1" dirty="0">
                <a:solidFill>
                  <a:schemeClr val="accent1">
                    <a:lumMod val="75000"/>
                  </a:schemeClr>
                </a:solidFill>
              </a:rPr>
              <a:t>9</a:t>
            </a:r>
          </a:p>
        </p:txBody>
      </p:sp>
      <p:sp>
        <p:nvSpPr>
          <p:cNvPr id="176" name="ZoneTexte 175"/>
          <p:cNvSpPr txBox="1"/>
          <p:nvPr/>
        </p:nvSpPr>
        <p:spPr>
          <a:xfrm>
            <a:off x="3563888" y="3435846"/>
            <a:ext cx="288032" cy="461665"/>
          </a:xfrm>
          <a:prstGeom prst="rect">
            <a:avLst/>
          </a:prstGeom>
          <a:noFill/>
        </p:spPr>
        <p:txBody>
          <a:bodyPr wrap="square" rtlCol="0">
            <a:spAutoFit/>
          </a:bodyPr>
          <a:lstStyle/>
          <a:p>
            <a:r>
              <a:rPr lang="fr-FR" sz="2400" b="1" dirty="0"/>
              <a:t>Y</a:t>
            </a:r>
          </a:p>
        </p:txBody>
      </p:sp>
      <p:sp>
        <p:nvSpPr>
          <p:cNvPr id="177" name="ZoneTexte 176"/>
          <p:cNvSpPr txBox="1"/>
          <p:nvPr/>
        </p:nvSpPr>
        <p:spPr>
          <a:xfrm>
            <a:off x="3851920" y="3435846"/>
            <a:ext cx="288032" cy="461665"/>
          </a:xfrm>
          <a:prstGeom prst="rect">
            <a:avLst/>
          </a:prstGeom>
          <a:noFill/>
        </p:spPr>
        <p:txBody>
          <a:bodyPr wrap="square" rtlCol="0">
            <a:spAutoFit/>
          </a:bodyPr>
          <a:lstStyle/>
          <a:p>
            <a:r>
              <a:rPr lang="fr-FR" sz="2400" b="1" dirty="0"/>
              <a:t>v</a:t>
            </a:r>
          </a:p>
        </p:txBody>
      </p:sp>
      <p:sp>
        <p:nvSpPr>
          <p:cNvPr id="178" name="ZoneTexte 177"/>
          <p:cNvSpPr txBox="1"/>
          <p:nvPr/>
        </p:nvSpPr>
        <p:spPr>
          <a:xfrm>
            <a:off x="4139952" y="3435846"/>
            <a:ext cx="288032" cy="461665"/>
          </a:xfrm>
          <a:prstGeom prst="rect">
            <a:avLst/>
          </a:prstGeom>
          <a:noFill/>
        </p:spPr>
        <p:txBody>
          <a:bodyPr wrap="square" rtlCol="0">
            <a:spAutoFit/>
          </a:bodyPr>
          <a:lstStyle/>
          <a:p>
            <a:r>
              <a:rPr lang="fr-FR" sz="2400" b="1" dirty="0"/>
              <a:t>e</a:t>
            </a:r>
          </a:p>
        </p:txBody>
      </p:sp>
      <p:sp>
        <p:nvSpPr>
          <p:cNvPr id="179" name="ZoneTexte 178"/>
          <p:cNvSpPr txBox="1"/>
          <p:nvPr/>
        </p:nvSpPr>
        <p:spPr>
          <a:xfrm>
            <a:off x="4427984" y="3435846"/>
            <a:ext cx="288032" cy="461665"/>
          </a:xfrm>
          <a:prstGeom prst="rect">
            <a:avLst/>
          </a:prstGeom>
          <a:noFill/>
        </p:spPr>
        <p:txBody>
          <a:bodyPr wrap="square" rtlCol="0">
            <a:spAutoFit/>
          </a:bodyPr>
          <a:lstStyle/>
          <a:p>
            <a:r>
              <a:rPr lang="fr-FR" sz="2400" b="1" dirty="0"/>
              <a:t>s</a:t>
            </a:r>
          </a:p>
        </p:txBody>
      </p:sp>
      <p:sp>
        <p:nvSpPr>
          <p:cNvPr id="180" name="ZoneTexte 179"/>
          <p:cNvSpPr txBox="1"/>
          <p:nvPr/>
        </p:nvSpPr>
        <p:spPr>
          <a:xfrm>
            <a:off x="5868144" y="2738993"/>
            <a:ext cx="1152128" cy="307777"/>
          </a:xfrm>
          <a:prstGeom prst="rect">
            <a:avLst/>
          </a:prstGeom>
          <a:noFill/>
          <a:ln>
            <a:solidFill>
              <a:schemeClr val="tx1"/>
            </a:solidFill>
          </a:ln>
        </p:spPr>
        <p:txBody>
          <a:bodyPr wrap="square" rtlCol="0">
            <a:spAutoFit/>
          </a:bodyPr>
          <a:lstStyle/>
          <a:p>
            <a:pPr algn="ctr"/>
            <a:r>
              <a:rPr lang="fr-FR" sz="1400" b="1" dirty="0"/>
              <a:t>Réf :</a:t>
            </a:r>
          </a:p>
        </p:txBody>
      </p:sp>
      <p:sp>
        <p:nvSpPr>
          <p:cNvPr id="181" name="ZoneTexte 180"/>
          <p:cNvSpPr txBox="1"/>
          <p:nvPr/>
        </p:nvSpPr>
        <p:spPr>
          <a:xfrm>
            <a:off x="5868144" y="3437587"/>
            <a:ext cx="1152128" cy="307777"/>
          </a:xfrm>
          <a:prstGeom prst="rect">
            <a:avLst/>
          </a:prstGeom>
          <a:noFill/>
          <a:ln>
            <a:solidFill>
              <a:schemeClr val="tx1"/>
            </a:solidFill>
          </a:ln>
        </p:spPr>
        <p:txBody>
          <a:bodyPr wrap="square" rtlCol="0">
            <a:spAutoFit/>
          </a:bodyPr>
          <a:lstStyle/>
          <a:p>
            <a:pPr algn="ctr"/>
            <a:r>
              <a:rPr lang="fr-FR" sz="1400" b="1" dirty="0"/>
              <a:t>L008FR29B</a:t>
            </a:r>
          </a:p>
        </p:txBody>
      </p:sp>
      <p:sp>
        <p:nvSpPr>
          <p:cNvPr id="182" name="ZoneTexte 181"/>
          <p:cNvSpPr txBox="1"/>
          <p:nvPr/>
        </p:nvSpPr>
        <p:spPr>
          <a:xfrm>
            <a:off x="5868144" y="3077547"/>
            <a:ext cx="1152128" cy="307777"/>
          </a:xfrm>
          <a:prstGeom prst="rect">
            <a:avLst/>
          </a:prstGeom>
          <a:noFill/>
          <a:ln>
            <a:solidFill>
              <a:schemeClr val="tx1"/>
            </a:solidFill>
          </a:ln>
        </p:spPr>
        <p:txBody>
          <a:bodyPr wrap="square" rtlCol="0">
            <a:spAutoFit/>
          </a:bodyPr>
          <a:lstStyle/>
          <a:p>
            <a:pPr algn="ctr"/>
            <a:r>
              <a:rPr lang="fr-FR" sz="1400" b="1" dirty="0"/>
              <a:t>D845FR</a:t>
            </a:r>
            <a:r>
              <a:rPr lang="fr-FR" sz="1400" b="1" dirty="0">
                <a:solidFill>
                  <a:srgbClr val="C00000"/>
                </a:solidFill>
              </a:rPr>
              <a:t>61</a:t>
            </a:r>
            <a:r>
              <a:rPr lang="fr-FR" sz="1400" b="1" dirty="0"/>
              <a:t>A</a:t>
            </a:r>
          </a:p>
        </p:txBody>
      </p:sp>
      <p:sp>
        <p:nvSpPr>
          <p:cNvPr id="183" name="ZoneTexte 182"/>
          <p:cNvSpPr txBox="1"/>
          <p:nvPr/>
        </p:nvSpPr>
        <p:spPr>
          <a:xfrm>
            <a:off x="5868144" y="3797627"/>
            <a:ext cx="1152128" cy="307777"/>
          </a:xfrm>
          <a:prstGeom prst="rect">
            <a:avLst/>
          </a:prstGeom>
          <a:noFill/>
          <a:ln>
            <a:solidFill>
              <a:schemeClr val="tx1"/>
            </a:solidFill>
          </a:ln>
        </p:spPr>
        <p:txBody>
          <a:bodyPr wrap="square" rtlCol="0">
            <a:spAutoFit/>
          </a:bodyPr>
          <a:lstStyle/>
          <a:p>
            <a:pPr algn="ctr"/>
            <a:r>
              <a:rPr lang="fr-FR" sz="1400" b="1" dirty="0"/>
              <a:t>Q107FR64P</a:t>
            </a:r>
          </a:p>
        </p:txBody>
      </p:sp>
      <p:sp>
        <p:nvSpPr>
          <p:cNvPr id="184" name="ZoneTexte 183"/>
          <p:cNvSpPr txBox="1"/>
          <p:nvPr/>
        </p:nvSpPr>
        <p:spPr>
          <a:xfrm>
            <a:off x="5868144" y="4517707"/>
            <a:ext cx="1152128" cy="307777"/>
          </a:xfrm>
          <a:prstGeom prst="rect">
            <a:avLst/>
          </a:prstGeom>
          <a:noFill/>
          <a:ln>
            <a:solidFill>
              <a:schemeClr val="tx1"/>
            </a:solidFill>
          </a:ln>
        </p:spPr>
        <p:txBody>
          <a:bodyPr wrap="square" rtlCol="0">
            <a:spAutoFit/>
          </a:bodyPr>
          <a:lstStyle/>
          <a:p>
            <a:pPr algn="ctr"/>
            <a:r>
              <a:rPr lang="fr-FR" sz="1400" b="1" dirty="0"/>
              <a:t>C301FR35R</a:t>
            </a:r>
          </a:p>
        </p:txBody>
      </p:sp>
      <p:sp>
        <p:nvSpPr>
          <p:cNvPr id="185" name="ZoneTexte 184"/>
          <p:cNvSpPr txBox="1"/>
          <p:nvPr/>
        </p:nvSpPr>
        <p:spPr>
          <a:xfrm>
            <a:off x="5868144" y="4157667"/>
            <a:ext cx="1152128" cy="307777"/>
          </a:xfrm>
          <a:prstGeom prst="rect">
            <a:avLst/>
          </a:prstGeom>
          <a:noFill/>
          <a:ln>
            <a:solidFill>
              <a:schemeClr val="tx1"/>
            </a:solidFill>
          </a:ln>
        </p:spPr>
        <p:txBody>
          <a:bodyPr wrap="square" rtlCol="0">
            <a:spAutoFit/>
          </a:bodyPr>
          <a:lstStyle/>
          <a:p>
            <a:pPr algn="ctr"/>
            <a:r>
              <a:rPr lang="fr-FR" sz="1400" b="1" dirty="0"/>
              <a:t>N068FR53L</a:t>
            </a:r>
          </a:p>
        </p:txBody>
      </p:sp>
      <p:cxnSp>
        <p:nvCxnSpPr>
          <p:cNvPr id="186" name="Connecteur droit 185"/>
          <p:cNvCxnSpPr/>
          <p:nvPr/>
        </p:nvCxnSpPr>
        <p:spPr>
          <a:xfrm>
            <a:off x="5868144" y="2737252"/>
            <a:ext cx="36512"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87" name="Rectangle 186"/>
          <p:cNvSpPr/>
          <p:nvPr/>
        </p:nvSpPr>
        <p:spPr>
          <a:xfrm>
            <a:off x="5508104" y="2758738"/>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88" name="Rectangle 187"/>
          <p:cNvSpPr/>
          <p:nvPr/>
        </p:nvSpPr>
        <p:spPr>
          <a:xfrm>
            <a:off x="5508104" y="3097292"/>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89" name="Rectangle 188"/>
          <p:cNvSpPr/>
          <p:nvPr/>
        </p:nvSpPr>
        <p:spPr>
          <a:xfrm>
            <a:off x="5508104" y="3457332"/>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90" name="ZoneTexte 189"/>
          <p:cNvSpPr txBox="1"/>
          <p:nvPr/>
        </p:nvSpPr>
        <p:spPr>
          <a:xfrm>
            <a:off x="5508104" y="2758738"/>
            <a:ext cx="288032" cy="338554"/>
          </a:xfrm>
          <a:prstGeom prst="rect">
            <a:avLst/>
          </a:prstGeom>
          <a:noFill/>
        </p:spPr>
        <p:txBody>
          <a:bodyPr wrap="square" rtlCol="0">
            <a:spAutoFit/>
          </a:bodyPr>
          <a:lstStyle/>
          <a:p>
            <a:r>
              <a:rPr lang="fr-FR" sz="1600" b="1" dirty="0"/>
              <a:t>1</a:t>
            </a:r>
          </a:p>
        </p:txBody>
      </p:sp>
      <p:sp>
        <p:nvSpPr>
          <p:cNvPr id="191" name="ZoneTexte 190"/>
          <p:cNvSpPr txBox="1"/>
          <p:nvPr/>
        </p:nvSpPr>
        <p:spPr>
          <a:xfrm>
            <a:off x="5508104" y="3097292"/>
            <a:ext cx="288032" cy="338554"/>
          </a:xfrm>
          <a:prstGeom prst="rect">
            <a:avLst/>
          </a:prstGeom>
          <a:noFill/>
        </p:spPr>
        <p:txBody>
          <a:bodyPr wrap="square" rtlCol="0">
            <a:spAutoFit/>
          </a:bodyPr>
          <a:lstStyle/>
          <a:p>
            <a:r>
              <a:rPr lang="fr-FR" sz="1600" b="1" dirty="0"/>
              <a:t>2</a:t>
            </a:r>
          </a:p>
        </p:txBody>
      </p:sp>
      <p:sp>
        <p:nvSpPr>
          <p:cNvPr id="192" name="ZoneTexte 191"/>
          <p:cNvSpPr txBox="1"/>
          <p:nvPr/>
        </p:nvSpPr>
        <p:spPr>
          <a:xfrm>
            <a:off x="5508104" y="3457332"/>
            <a:ext cx="288032" cy="338554"/>
          </a:xfrm>
          <a:prstGeom prst="rect">
            <a:avLst/>
          </a:prstGeom>
          <a:noFill/>
        </p:spPr>
        <p:txBody>
          <a:bodyPr wrap="square" rtlCol="0">
            <a:spAutoFit/>
          </a:bodyPr>
          <a:lstStyle/>
          <a:p>
            <a:r>
              <a:rPr lang="fr-FR" sz="1600" b="1" dirty="0"/>
              <a:t>3</a:t>
            </a:r>
          </a:p>
        </p:txBody>
      </p:sp>
      <p:sp>
        <p:nvSpPr>
          <p:cNvPr id="193" name="Rectangle 192"/>
          <p:cNvSpPr/>
          <p:nvPr/>
        </p:nvSpPr>
        <p:spPr>
          <a:xfrm>
            <a:off x="5508104" y="3817372"/>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94" name="ZoneTexte 193"/>
          <p:cNvSpPr txBox="1"/>
          <p:nvPr/>
        </p:nvSpPr>
        <p:spPr>
          <a:xfrm>
            <a:off x="5508104" y="3817372"/>
            <a:ext cx="288032" cy="338554"/>
          </a:xfrm>
          <a:prstGeom prst="rect">
            <a:avLst/>
          </a:prstGeom>
          <a:noFill/>
        </p:spPr>
        <p:txBody>
          <a:bodyPr wrap="square" rtlCol="0">
            <a:spAutoFit/>
          </a:bodyPr>
          <a:lstStyle/>
          <a:p>
            <a:r>
              <a:rPr lang="fr-FR" sz="1600" b="1" dirty="0"/>
              <a:t>4</a:t>
            </a:r>
          </a:p>
        </p:txBody>
      </p:sp>
      <p:sp>
        <p:nvSpPr>
          <p:cNvPr id="195" name="Rectangle 194"/>
          <p:cNvSpPr/>
          <p:nvPr/>
        </p:nvSpPr>
        <p:spPr>
          <a:xfrm>
            <a:off x="5508104" y="4177412"/>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96" name="ZoneTexte 195"/>
          <p:cNvSpPr txBox="1"/>
          <p:nvPr/>
        </p:nvSpPr>
        <p:spPr>
          <a:xfrm>
            <a:off x="5508104" y="4177412"/>
            <a:ext cx="288032" cy="338554"/>
          </a:xfrm>
          <a:prstGeom prst="rect">
            <a:avLst/>
          </a:prstGeom>
          <a:noFill/>
        </p:spPr>
        <p:txBody>
          <a:bodyPr wrap="square" rtlCol="0">
            <a:spAutoFit/>
          </a:bodyPr>
          <a:lstStyle/>
          <a:p>
            <a:r>
              <a:rPr lang="fr-FR" sz="1600" b="1" dirty="0"/>
              <a:t>5</a:t>
            </a:r>
          </a:p>
        </p:txBody>
      </p:sp>
      <p:sp>
        <p:nvSpPr>
          <p:cNvPr id="197" name="Rectangle 196"/>
          <p:cNvSpPr/>
          <p:nvPr/>
        </p:nvSpPr>
        <p:spPr>
          <a:xfrm>
            <a:off x="5508104" y="4537452"/>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198" name="ZoneTexte 197"/>
          <p:cNvSpPr txBox="1"/>
          <p:nvPr/>
        </p:nvSpPr>
        <p:spPr>
          <a:xfrm>
            <a:off x="5508104" y="4537452"/>
            <a:ext cx="288032" cy="338554"/>
          </a:xfrm>
          <a:prstGeom prst="rect">
            <a:avLst/>
          </a:prstGeom>
          <a:noFill/>
        </p:spPr>
        <p:txBody>
          <a:bodyPr wrap="square" rtlCol="0">
            <a:spAutoFit/>
          </a:bodyPr>
          <a:lstStyle/>
          <a:p>
            <a:r>
              <a:rPr lang="fr-FR" sz="1600" b="1" dirty="0"/>
              <a:t>6</a:t>
            </a:r>
          </a:p>
        </p:txBody>
      </p:sp>
      <p:sp>
        <p:nvSpPr>
          <p:cNvPr id="199" name="Rectangle 198"/>
          <p:cNvSpPr/>
          <p:nvPr/>
        </p:nvSpPr>
        <p:spPr>
          <a:xfrm>
            <a:off x="5868144" y="2367920"/>
            <a:ext cx="115212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200" name="ZoneTexte 199"/>
          <p:cNvSpPr txBox="1"/>
          <p:nvPr/>
        </p:nvSpPr>
        <p:spPr>
          <a:xfrm>
            <a:off x="6300192" y="2367920"/>
            <a:ext cx="288032" cy="369332"/>
          </a:xfrm>
          <a:prstGeom prst="rect">
            <a:avLst/>
          </a:prstGeom>
          <a:noFill/>
        </p:spPr>
        <p:txBody>
          <a:bodyPr wrap="square" rtlCol="0">
            <a:spAutoFit/>
          </a:bodyPr>
          <a:lstStyle/>
          <a:p>
            <a:r>
              <a:rPr lang="fr-FR" b="1" dirty="0"/>
              <a:t>A</a:t>
            </a:r>
          </a:p>
        </p:txBody>
      </p:sp>
      <p:sp>
        <p:nvSpPr>
          <p:cNvPr id="201" name="ZoneTexte 200"/>
          <p:cNvSpPr txBox="1"/>
          <p:nvPr/>
        </p:nvSpPr>
        <p:spPr>
          <a:xfrm>
            <a:off x="7092280" y="2738993"/>
            <a:ext cx="1152128" cy="307777"/>
          </a:xfrm>
          <a:prstGeom prst="rect">
            <a:avLst/>
          </a:prstGeom>
          <a:noFill/>
          <a:ln>
            <a:solidFill>
              <a:schemeClr val="tx1"/>
            </a:solidFill>
          </a:ln>
        </p:spPr>
        <p:txBody>
          <a:bodyPr wrap="square" rtlCol="0">
            <a:spAutoFit/>
          </a:bodyPr>
          <a:lstStyle/>
          <a:p>
            <a:pPr algn="ctr"/>
            <a:r>
              <a:rPr lang="fr-FR" sz="1400" b="1" dirty="0" err="1"/>
              <a:t>Dép</a:t>
            </a:r>
            <a:r>
              <a:rPr lang="fr-FR" sz="1400" b="1" dirty="0"/>
              <a:t> :</a:t>
            </a:r>
          </a:p>
        </p:txBody>
      </p:sp>
      <p:sp>
        <p:nvSpPr>
          <p:cNvPr id="202" name="ZoneTexte 201"/>
          <p:cNvSpPr txBox="1"/>
          <p:nvPr/>
        </p:nvSpPr>
        <p:spPr>
          <a:xfrm>
            <a:off x="7092280" y="3437587"/>
            <a:ext cx="1152128" cy="307777"/>
          </a:xfrm>
          <a:prstGeom prst="rect">
            <a:avLst/>
          </a:prstGeom>
          <a:noFill/>
          <a:ln>
            <a:solidFill>
              <a:schemeClr val="tx1"/>
            </a:solidFill>
          </a:ln>
        </p:spPr>
        <p:txBody>
          <a:bodyPr wrap="square" rtlCol="0">
            <a:spAutoFit/>
          </a:bodyPr>
          <a:lstStyle/>
          <a:p>
            <a:pPr algn="ctr"/>
            <a:r>
              <a:rPr lang="fr-FR" sz="1400" b="1" dirty="0"/>
              <a:t>29</a:t>
            </a:r>
          </a:p>
        </p:txBody>
      </p:sp>
      <p:sp>
        <p:nvSpPr>
          <p:cNvPr id="204" name="ZoneTexte 203"/>
          <p:cNvSpPr txBox="1"/>
          <p:nvPr/>
        </p:nvSpPr>
        <p:spPr>
          <a:xfrm>
            <a:off x="7092280" y="3797627"/>
            <a:ext cx="1152128" cy="307777"/>
          </a:xfrm>
          <a:prstGeom prst="rect">
            <a:avLst/>
          </a:prstGeom>
          <a:noFill/>
          <a:ln>
            <a:solidFill>
              <a:schemeClr val="tx1"/>
            </a:solidFill>
          </a:ln>
        </p:spPr>
        <p:txBody>
          <a:bodyPr wrap="square" rtlCol="0">
            <a:spAutoFit/>
          </a:bodyPr>
          <a:lstStyle/>
          <a:p>
            <a:pPr algn="ctr"/>
            <a:r>
              <a:rPr lang="fr-FR" sz="1400" b="1" dirty="0"/>
              <a:t>64</a:t>
            </a:r>
          </a:p>
        </p:txBody>
      </p:sp>
      <p:sp>
        <p:nvSpPr>
          <p:cNvPr id="205" name="ZoneTexte 204"/>
          <p:cNvSpPr txBox="1"/>
          <p:nvPr/>
        </p:nvSpPr>
        <p:spPr>
          <a:xfrm>
            <a:off x="7092280" y="4517707"/>
            <a:ext cx="1152128" cy="307777"/>
          </a:xfrm>
          <a:prstGeom prst="rect">
            <a:avLst/>
          </a:prstGeom>
          <a:noFill/>
          <a:ln>
            <a:solidFill>
              <a:schemeClr val="tx1"/>
            </a:solidFill>
          </a:ln>
        </p:spPr>
        <p:txBody>
          <a:bodyPr wrap="square" rtlCol="0">
            <a:spAutoFit/>
          </a:bodyPr>
          <a:lstStyle/>
          <a:p>
            <a:pPr algn="ctr"/>
            <a:r>
              <a:rPr lang="fr-FR" sz="1400" b="1" dirty="0"/>
              <a:t>35</a:t>
            </a:r>
          </a:p>
        </p:txBody>
      </p:sp>
      <p:sp>
        <p:nvSpPr>
          <p:cNvPr id="206" name="ZoneTexte 205"/>
          <p:cNvSpPr txBox="1"/>
          <p:nvPr/>
        </p:nvSpPr>
        <p:spPr>
          <a:xfrm>
            <a:off x="7092280" y="4157667"/>
            <a:ext cx="1152128" cy="307777"/>
          </a:xfrm>
          <a:prstGeom prst="rect">
            <a:avLst/>
          </a:prstGeom>
          <a:noFill/>
          <a:ln>
            <a:solidFill>
              <a:schemeClr val="tx1"/>
            </a:solidFill>
          </a:ln>
        </p:spPr>
        <p:txBody>
          <a:bodyPr wrap="square" rtlCol="0">
            <a:spAutoFit/>
          </a:bodyPr>
          <a:lstStyle/>
          <a:p>
            <a:pPr algn="ctr"/>
            <a:r>
              <a:rPr lang="fr-FR" sz="1400" b="1" dirty="0"/>
              <a:t>53</a:t>
            </a:r>
          </a:p>
        </p:txBody>
      </p:sp>
      <p:cxnSp>
        <p:nvCxnSpPr>
          <p:cNvPr id="207" name="Connecteur droit 206"/>
          <p:cNvCxnSpPr/>
          <p:nvPr/>
        </p:nvCxnSpPr>
        <p:spPr>
          <a:xfrm>
            <a:off x="7092280" y="2737252"/>
            <a:ext cx="36512"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08" name="Rectangle 207"/>
          <p:cNvSpPr/>
          <p:nvPr/>
        </p:nvSpPr>
        <p:spPr>
          <a:xfrm>
            <a:off x="7092280" y="2367920"/>
            <a:ext cx="115212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209" name="ZoneTexte 208"/>
          <p:cNvSpPr txBox="1"/>
          <p:nvPr/>
        </p:nvSpPr>
        <p:spPr>
          <a:xfrm>
            <a:off x="7524328" y="2367920"/>
            <a:ext cx="288032" cy="369332"/>
          </a:xfrm>
          <a:prstGeom prst="rect">
            <a:avLst/>
          </a:prstGeom>
          <a:noFill/>
        </p:spPr>
        <p:txBody>
          <a:bodyPr wrap="square" rtlCol="0">
            <a:spAutoFit/>
          </a:bodyPr>
          <a:lstStyle/>
          <a:p>
            <a:r>
              <a:rPr lang="fr-FR" b="1" dirty="0"/>
              <a:t>B</a:t>
            </a:r>
          </a:p>
        </p:txBody>
      </p:sp>
      <p:sp>
        <p:nvSpPr>
          <p:cNvPr id="210" name="Rectangle 209"/>
          <p:cNvSpPr/>
          <p:nvPr/>
        </p:nvSpPr>
        <p:spPr>
          <a:xfrm>
            <a:off x="7020272" y="3015992"/>
            <a:ext cx="1562607" cy="461665"/>
          </a:xfrm>
          <a:prstGeom prst="rect">
            <a:avLst/>
          </a:prstGeom>
        </p:spPr>
        <p:txBody>
          <a:bodyPr wrap="none">
            <a:spAutoFit/>
          </a:bodyPr>
          <a:lstStyle/>
          <a:p>
            <a:r>
              <a:rPr lang="fr-FR" sz="2400" b="1" dirty="0"/>
              <a:t>=</a:t>
            </a:r>
            <a:r>
              <a:rPr lang="fr-FR" b="1" dirty="0"/>
              <a:t>STXT(</a:t>
            </a:r>
            <a:r>
              <a:rPr lang="fr-FR" b="1" dirty="0">
                <a:solidFill>
                  <a:srgbClr val="3366CC"/>
                </a:solidFill>
              </a:rPr>
              <a:t>A2</a:t>
            </a:r>
            <a:r>
              <a:rPr lang="fr-FR" b="1" dirty="0"/>
              <a:t>;</a:t>
            </a:r>
            <a:r>
              <a:rPr lang="fr-FR" b="1" dirty="0">
                <a:solidFill>
                  <a:srgbClr val="008000"/>
                </a:solidFill>
              </a:rPr>
              <a:t>7</a:t>
            </a:r>
            <a:r>
              <a:rPr lang="fr-FR" b="1" dirty="0"/>
              <a:t>;</a:t>
            </a:r>
            <a:r>
              <a:rPr lang="fr-FR" b="1" dirty="0">
                <a:solidFill>
                  <a:srgbClr val="C00000"/>
                </a:solidFill>
              </a:rPr>
              <a:t>2</a:t>
            </a:r>
            <a:r>
              <a:rPr lang="fr-FR" b="1" dirty="0"/>
              <a:t>)</a:t>
            </a:r>
          </a:p>
        </p:txBody>
      </p:sp>
      <p:sp>
        <p:nvSpPr>
          <p:cNvPr id="211" name="ZoneTexte 210"/>
          <p:cNvSpPr txBox="1"/>
          <p:nvPr/>
        </p:nvSpPr>
        <p:spPr>
          <a:xfrm>
            <a:off x="1043608" y="2715766"/>
            <a:ext cx="3816424"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MID(</a:t>
            </a:r>
            <a:r>
              <a:rPr lang="fr-FR" b="1" dirty="0">
                <a:solidFill>
                  <a:srgbClr val="3366CC"/>
                </a:solidFill>
              </a:rPr>
              <a:t>Texte</a:t>
            </a:r>
            <a:r>
              <a:rPr lang="fr-FR" b="1" dirty="0"/>
              <a:t>;</a:t>
            </a:r>
            <a:r>
              <a:rPr lang="fr-FR" b="1" dirty="0" err="1">
                <a:solidFill>
                  <a:srgbClr val="008000"/>
                </a:solidFill>
              </a:rPr>
              <a:t>No_départ</a:t>
            </a:r>
            <a:r>
              <a:rPr lang="fr-FR" b="1" dirty="0"/>
              <a:t>;</a:t>
            </a:r>
            <a:r>
              <a:rPr lang="fr-FR" b="1" dirty="0" err="1">
                <a:solidFill>
                  <a:srgbClr val="C00000"/>
                </a:solidFill>
              </a:rPr>
              <a:t>nb_car</a:t>
            </a:r>
            <a:r>
              <a:rPr lang="fr-FR" b="1" dirty="0"/>
              <a:t>)</a:t>
            </a:r>
          </a:p>
        </p:txBody>
      </p:sp>
      <p:sp>
        <p:nvSpPr>
          <p:cNvPr id="212" name="Rectangle 211"/>
          <p:cNvSpPr/>
          <p:nvPr/>
        </p:nvSpPr>
        <p:spPr>
          <a:xfrm>
            <a:off x="1187624" y="3291830"/>
            <a:ext cx="1950534" cy="461665"/>
          </a:xfrm>
          <a:prstGeom prst="rect">
            <a:avLst/>
          </a:prstGeom>
        </p:spPr>
        <p:txBody>
          <a:bodyPr wrap="none">
            <a:spAutoFit/>
          </a:bodyPr>
          <a:lstStyle/>
          <a:p>
            <a:r>
              <a:rPr lang="fr-FR" sz="2400" b="1" dirty="0"/>
              <a:t>=</a:t>
            </a:r>
            <a:r>
              <a:rPr lang="fr-FR" b="1" dirty="0"/>
              <a:t>STXT(</a:t>
            </a:r>
            <a:r>
              <a:rPr lang="fr-FR" b="1" dirty="0">
                <a:solidFill>
                  <a:srgbClr val="3366CC"/>
                </a:solidFill>
              </a:rPr>
              <a:t>Cellule</a:t>
            </a:r>
            <a:r>
              <a:rPr lang="fr-FR" b="1" dirty="0"/>
              <a:t>;</a:t>
            </a:r>
            <a:r>
              <a:rPr lang="fr-FR" b="1" dirty="0">
                <a:solidFill>
                  <a:srgbClr val="008000"/>
                </a:solidFill>
              </a:rPr>
              <a:t>6</a:t>
            </a:r>
            <a:r>
              <a:rPr lang="fr-FR" b="1" dirty="0"/>
              <a:t>;</a:t>
            </a:r>
            <a:r>
              <a:rPr lang="fr-FR" b="1" dirty="0">
                <a:solidFill>
                  <a:srgbClr val="C00000"/>
                </a:solidFill>
              </a:rPr>
              <a:t>4</a:t>
            </a:r>
            <a:r>
              <a:rPr lang="fr-FR" b="1" dirty="0"/>
              <a:t>)</a:t>
            </a:r>
          </a:p>
        </p:txBody>
      </p:sp>
    </p:spTree>
    <p:extLst>
      <p:ext uri="{BB962C8B-B14F-4D97-AF65-F5344CB8AC3E}">
        <p14:creationId xmlns:p14="http://schemas.microsoft.com/office/powerpoint/2010/main" val="194260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86"/>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8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9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91"/>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9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9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9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9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9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9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98"/>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9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00"/>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07"/>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08"/>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0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 grpId="0" animBg="1"/>
      <p:bldP spid="187" grpId="0" animBg="1"/>
      <p:bldP spid="188" grpId="0" animBg="1"/>
      <p:bldP spid="189" grpId="0" animBg="1"/>
      <p:bldP spid="190" grpId="0"/>
      <p:bldP spid="191" grpId="0"/>
      <p:bldP spid="192" grpId="0"/>
      <p:bldP spid="193" grpId="0" animBg="1"/>
      <p:bldP spid="194" grpId="0"/>
      <p:bldP spid="195" grpId="0" animBg="1"/>
      <p:bldP spid="196" grpId="0"/>
      <p:bldP spid="197" grpId="0" animBg="1"/>
      <p:bldP spid="198" grpId="0"/>
      <p:bldP spid="199" grpId="0" animBg="1"/>
      <p:bldP spid="200" grpId="0"/>
      <p:bldP spid="208" grpId="0" animBg="1"/>
      <p:bldP spid="209" grpId="0"/>
      <p:bldP spid="2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Rectangle 65"/>
          <p:cNvSpPr/>
          <p:nvPr/>
        </p:nvSpPr>
        <p:spPr>
          <a:xfrm>
            <a:off x="1187624" y="339502"/>
            <a:ext cx="6696744" cy="144016"/>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1043608" y="123478"/>
            <a:ext cx="5904656" cy="369332"/>
          </a:xfrm>
          <a:prstGeom prst="rect">
            <a:avLst/>
          </a:prstGeom>
          <a:noFill/>
        </p:spPr>
        <p:txBody>
          <a:bodyPr wrap="square" rtlCol="0">
            <a:spAutoFit/>
          </a:bodyPr>
          <a:lstStyle/>
          <a:p>
            <a:r>
              <a:rPr lang="fr-FR" dirty="0">
                <a:solidFill>
                  <a:schemeClr val="accent1">
                    <a:lumMod val="75000"/>
                  </a:schemeClr>
                </a:solidFill>
                <a:latin typeface="Arial Black" pitchFamily="34" charset="0"/>
              </a:rPr>
              <a:t>Compter et rechercher</a:t>
            </a:r>
          </a:p>
        </p:txBody>
      </p:sp>
      <p:sp>
        <p:nvSpPr>
          <p:cNvPr id="15" name="ZoneTexte 14"/>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4</a:t>
            </a:r>
            <a:r>
              <a:rPr lang="fr-FR" dirty="0">
                <a:solidFill>
                  <a:schemeClr val="accent1">
                    <a:lumMod val="60000"/>
                    <a:lumOff val="40000"/>
                  </a:schemeClr>
                </a:solidFill>
                <a:latin typeface="Arial Black" pitchFamily="34" charset="0"/>
              </a:rPr>
              <a:t>a</a:t>
            </a:r>
            <a:r>
              <a:rPr lang="fr-FR" dirty="0">
                <a:solidFill>
                  <a:schemeClr val="tx2"/>
                </a:solidFill>
                <a:latin typeface="Arial Black" pitchFamily="34" charset="0"/>
              </a:rPr>
              <a:t>2a</a:t>
            </a:r>
            <a:endParaRPr lang="fr-FR" sz="2800" dirty="0">
              <a:solidFill>
                <a:schemeClr val="tx2"/>
              </a:solidFill>
              <a:latin typeface="Arial Black" pitchFamily="34" charset="0"/>
            </a:endParaRPr>
          </a:p>
        </p:txBody>
      </p:sp>
      <p:cxnSp>
        <p:nvCxnSpPr>
          <p:cNvPr id="16" name="Connecteur droit 15"/>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7" name="ZoneTexte 16"/>
          <p:cNvSpPr txBox="1"/>
          <p:nvPr/>
        </p:nvSpPr>
        <p:spPr>
          <a:xfrm>
            <a:off x="1043608" y="2686149"/>
            <a:ext cx="2160240"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LEN(</a:t>
            </a:r>
            <a:r>
              <a:rPr lang="fr-FR" b="1" dirty="0">
                <a:solidFill>
                  <a:srgbClr val="3366CC"/>
                </a:solidFill>
              </a:rPr>
              <a:t>Texte</a:t>
            </a:r>
            <a:r>
              <a:rPr lang="fr-FR" b="1" dirty="0"/>
              <a:t>)</a:t>
            </a:r>
          </a:p>
        </p:txBody>
      </p:sp>
      <p:pic>
        <p:nvPicPr>
          <p:cNvPr id="18" name="Image 17"/>
          <p:cNvPicPr/>
          <p:nvPr/>
        </p:nvPicPr>
        <p:blipFill>
          <a:blip r:embed="rId2" cstate="print">
            <a:clrChange>
              <a:clrFrom>
                <a:srgbClr val="FEF9FB"/>
              </a:clrFrom>
              <a:clrTo>
                <a:srgbClr val="FEF9FB">
                  <a:alpha val="0"/>
                </a:srgbClr>
              </a:clrTo>
            </a:clrChange>
          </a:blip>
          <a:srcRect/>
          <a:stretch>
            <a:fillRect/>
          </a:stretch>
        </p:blipFill>
        <p:spPr bwMode="auto">
          <a:xfrm>
            <a:off x="611560" y="2239586"/>
            <a:ext cx="360040" cy="432048"/>
          </a:xfrm>
          <a:prstGeom prst="rect">
            <a:avLst/>
          </a:prstGeom>
          <a:noFill/>
          <a:ln w="9525">
            <a:noFill/>
            <a:miter lim="800000"/>
            <a:headEnd/>
            <a:tailEnd/>
          </a:ln>
        </p:spPr>
      </p:pic>
      <p:pic>
        <p:nvPicPr>
          <p:cNvPr id="19" name="Image 18"/>
          <p:cNvPicPr/>
          <p:nvPr/>
        </p:nvPicPr>
        <p:blipFill>
          <a:blip r:embed="rId3" cstate="print"/>
          <a:srcRect/>
          <a:stretch>
            <a:fillRect/>
          </a:stretch>
        </p:blipFill>
        <p:spPr bwMode="auto">
          <a:xfrm>
            <a:off x="251520" y="2278495"/>
            <a:ext cx="360040" cy="360040"/>
          </a:xfrm>
          <a:prstGeom prst="rect">
            <a:avLst/>
          </a:prstGeom>
          <a:noFill/>
          <a:ln w="9525">
            <a:noFill/>
            <a:miter lim="800000"/>
            <a:headEnd/>
            <a:tailEnd/>
          </a:ln>
        </p:spPr>
      </p:pic>
      <p:pic>
        <p:nvPicPr>
          <p:cNvPr id="23" name="Image 22"/>
          <p:cNvPicPr/>
          <p:nvPr/>
        </p:nvPicPr>
        <p:blipFill>
          <a:blip r:embed="rId4" cstate="print"/>
          <a:srcRect/>
          <a:stretch>
            <a:fillRect/>
          </a:stretch>
        </p:blipFill>
        <p:spPr bwMode="auto">
          <a:xfrm>
            <a:off x="611560" y="2743642"/>
            <a:ext cx="360040" cy="360040"/>
          </a:xfrm>
          <a:prstGeom prst="rect">
            <a:avLst/>
          </a:prstGeom>
          <a:noFill/>
          <a:ln w="9525">
            <a:noFill/>
            <a:miter lim="800000"/>
            <a:headEnd/>
            <a:tailEnd/>
          </a:ln>
        </p:spPr>
      </p:pic>
      <p:sp>
        <p:nvSpPr>
          <p:cNvPr id="52" name="Rectangle 51"/>
          <p:cNvSpPr/>
          <p:nvPr/>
        </p:nvSpPr>
        <p:spPr>
          <a:xfrm>
            <a:off x="1979712" y="843558"/>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ZoneTexte 55"/>
          <p:cNvSpPr txBox="1"/>
          <p:nvPr/>
        </p:nvSpPr>
        <p:spPr>
          <a:xfrm>
            <a:off x="1979712" y="1419622"/>
            <a:ext cx="216024" cy="261610"/>
          </a:xfrm>
          <a:prstGeom prst="rect">
            <a:avLst/>
          </a:prstGeom>
          <a:noFill/>
        </p:spPr>
        <p:txBody>
          <a:bodyPr wrap="square" rtlCol="0">
            <a:spAutoFit/>
          </a:bodyPr>
          <a:lstStyle/>
          <a:p>
            <a:pPr algn="ctr"/>
            <a:r>
              <a:rPr lang="fr-FR" sz="1100" b="1" dirty="0">
                <a:solidFill>
                  <a:schemeClr val="accent1">
                    <a:lumMod val="75000"/>
                  </a:schemeClr>
                </a:solidFill>
              </a:rPr>
              <a:t>1</a:t>
            </a:r>
          </a:p>
        </p:txBody>
      </p:sp>
      <p:sp>
        <p:nvSpPr>
          <p:cNvPr id="59" name="Rectangle 58"/>
          <p:cNvSpPr/>
          <p:nvPr/>
        </p:nvSpPr>
        <p:spPr>
          <a:xfrm>
            <a:off x="2267744" y="843558"/>
            <a:ext cx="216024" cy="93610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0" name="ZoneTexte 59"/>
          <p:cNvSpPr txBox="1"/>
          <p:nvPr/>
        </p:nvSpPr>
        <p:spPr>
          <a:xfrm>
            <a:off x="2267744" y="1419622"/>
            <a:ext cx="216024" cy="261610"/>
          </a:xfrm>
          <a:prstGeom prst="rect">
            <a:avLst/>
          </a:prstGeom>
          <a:noFill/>
        </p:spPr>
        <p:txBody>
          <a:bodyPr wrap="square" rtlCol="0">
            <a:spAutoFit/>
          </a:bodyPr>
          <a:lstStyle/>
          <a:p>
            <a:pPr algn="ctr"/>
            <a:r>
              <a:rPr lang="fr-FR" sz="1100" b="1" dirty="0">
                <a:solidFill>
                  <a:schemeClr val="accent1">
                    <a:lumMod val="75000"/>
                  </a:schemeClr>
                </a:solidFill>
              </a:rPr>
              <a:t>2</a:t>
            </a:r>
          </a:p>
        </p:txBody>
      </p:sp>
      <p:sp>
        <p:nvSpPr>
          <p:cNvPr id="62" name="Rectangle 61"/>
          <p:cNvSpPr/>
          <p:nvPr/>
        </p:nvSpPr>
        <p:spPr>
          <a:xfrm>
            <a:off x="2555776" y="843558"/>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3" name="ZoneTexte 62"/>
          <p:cNvSpPr txBox="1"/>
          <p:nvPr/>
        </p:nvSpPr>
        <p:spPr>
          <a:xfrm>
            <a:off x="2555776" y="1419622"/>
            <a:ext cx="216024" cy="261610"/>
          </a:xfrm>
          <a:prstGeom prst="rect">
            <a:avLst/>
          </a:prstGeom>
          <a:noFill/>
        </p:spPr>
        <p:txBody>
          <a:bodyPr wrap="square" rtlCol="0">
            <a:spAutoFit/>
          </a:bodyPr>
          <a:lstStyle/>
          <a:p>
            <a:pPr algn="ctr"/>
            <a:r>
              <a:rPr lang="fr-FR" sz="1100" b="1" dirty="0">
                <a:solidFill>
                  <a:schemeClr val="accent1">
                    <a:lumMod val="75000"/>
                  </a:schemeClr>
                </a:solidFill>
              </a:rPr>
              <a:t>3</a:t>
            </a:r>
          </a:p>
        </p:txBody>
      </p:sp>
      <p:sp>
        <p:nvSpPr>
          <p:cNvPr id="64" name="Rectangle 63"/>
          <p:cNvSpPr/>
          <p:nvPr/>
        </p:nvSpPr>
        <p:spPr>
          <a:xfrm>
            <a:off x="2843808" y="843558"/>
            <a:ext cx="216024" cy="93610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5" name="ZoneTexte 64"/>
          <p:cNvSpPr txBox="1"/>
          <p:nvPr/>
        </p:nvSpPr>
        <p:spPr>
          <a:xfrm>
            <a:off x="2843808" y="1419622"/>
            <a:ext cx="216024" cy="261610"/>
          </a:xfrm>
          <a:prstGeom prst="rect">
            <a:avLst/>
          </a:prstGeom>
          <a:noFill/>
        </p:spPr>
        <p:txBody>
          <a:bodyPr wrap="square" rtlCol="0">
            <a:spAutoFit/>
          </a:bodyPr>
          <a:lstStyle/>
          <a:p>
            <a:pPr algn="ctr"/>
            <a:r>
              <a:rPr lang="fr-FR" sz="1100" b="1" dirty="0">
                <a:solidFill>
                  <a:schemeClr val="accent1">
                    <a:lumMod val="75000"/>
                  </a:schemeClr>
                </a:solidFill>
              </a:rPr>
              <a:t>4</a:t>
            </a:r>
          </a:p>
        </p:txBody>
      </p:sp>
      <p:sp>
        <p:nvSpPr>
          <p:cNvPr id="67" name="Rectangle 66"/>
          <p:cNvSpPr/>
          <p:nvPr/>
        </p:nvSpPr>
        <p:spPr>
          <a:xfrm>
            <a:off x="3131840" y="843558"/>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8" name="ZoneTexte 67"/>
          <p:cNvSpPr txBox="1"/>
          <p:nvPr/>
        </p:nvSpPr>
        <p:spPr>
          <a:xfrm>
            <a:off x="3131840" y="1419622"/>
            <a:ext cx="216024" cy="261610"/>
          </a:xfrm>
          <a:prstGeom prst="rect">
            <a:avLst/>
          </a:prstGeom>
          <a:noFill/>
        </p:spPr>
        <p:txBody>
          <a:bodyPr wrap="square" rtlCol="0">
            <a:spAutoFit/>
          </a:bodyPr>
          <a:lstStyle/>
          <a:p>
            <a:pPr algn="ctr"/>
            <a:r>
              <a:rPr lang="fr-FR" sz="1100" b="1" dirty="0">
                <a:solidFill>
                  <a:schemeClr val="accent1">
                    <a:lumMod val="75000"/>
                  </a:schemeClr>
                </a:solidFill>
              </a:rPr>
              <a:t>5</a:t>
            </a:r>
          </a:p>
        </p:txBody>
      </p:sp>
      <p:sp>
        <p:nvSpPr>
          <p:cNvPr id="80" name="Rectangle 79"/>
          <p:cNvSpPr/>
          <p:nvPr/>
        </p:nvSpPr>
        <p:spPr>
          <a:xfrm>
            <a:off x="3419872" y="843558"/>
            <a:ext cx="216024" cy="93610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3" name="ZoneTexte 82"/>
          <p:cNvSpPr txBox="1"/>
          <p:nvPr/>
        </p:nvSpPr>
        <p:spPr>
          <a:xfrm>
            <a:off x="3419872" y="1419622"/>
            <a:ext cx="216024" cy="261610"/>
          </a:xfrm>
          <a:prstGeom prst="rect">
            <a:avLst/>
          </a:prstGeom>
          <a:noFill/>
        </p:spPr>
        <p:txBody>
          <a:bodyPr wrap="square" rtlCol="0">
            <a:spAutoFit/>
          </a:bodyPr>
          <a:lstStyle/>
          <a:p>
            <a:pPr algn="ctr"/>
            <a:r>
              <a:rPr lang="fr-FR" sz="1100" b="1" dirty="0">
                <a:solidFill>
                  <a:schemeClr val="accent1">
                    <a:lumMod val="75000"/>
                  </a:schemeClr>
                </a:solidFill>
              </a:rPr>
              <a:t>6</a:t>
            </a:r>
          </a:p>
        </p:txBody>
      </p:sp>
      <p:sp>
        <p:nvSpPr>
          <p:cNvPr id="84" name="Rectangle 83"/>
          <p:cNvSpPr/>
          <p:nvPr/>
        </p:nvSpPr>
        <p:spPr>
          <a:xfrm>
            <a:off x="3707904" y="843558"/>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3707904" y="1419622"/>
            <a:ext cx="216024" cy="261610"/>
          </a:xfrm>
          <a:prstGeom prst="rect">
            <a:avLst/>
          </a:prstGeom>
          <a:noFill/>
        </p:spPr>
        <p:txBody>
          <a:bodyPr wrap="square" rtlCol="0">
            <a:spAutoFit/>
          </a:bodyPr>
          <a:lstStyle/>
          <a:p>
            <a:pPr algn="ctr"/>
            <a:r>
              <a:rPr lang="fr-FR" sz="1100" b="1" dirty="0">
                <a:solidFill>
                  <a:schemeClr val="accent1">
                    <a:lumMod val="75000"/>
                  </a:schemeClr>
                </a:solidFill>
              </a:rPr>
              <a:t>7</a:t>
            </a:r>
          </a:p>
        </p:txBody>
      </p:sp>
      <p:sp>
        <p:nvSpPr>
          <p:cNvPr id="86" name="Rectangle 85"/>
          <p:cNvSpPr/>
          <p:nvPr/>
        </p:nvSpPr>
        <p:spPr>
          <a:xfrm>
            <a:off x="3995936" y="843558"/>
            <a:ext cx="216024" cy="93610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7" name="ZoneTexte 86"/>
          <p:cNvSpPr txBox="1"/>
          <p:nvPr/>
        </p:nvSpPr>
        <p:spPr>
          <a:xfrm>
            <a:off x="3995936" y="1419622"/>
            <a:ext cx="216024" cy="261610"/>
          </a:xfrm>
          <a:prstGeom prst="rect">
            <a:avLst/>
          </a:prstGeom>
          <a:noFill/>
        </p:spPr>
        <p:txBody>
          <a:bodyPr wrap="square" rtlCol="0">
            <a:spAutoFit/>
          </a:bodyPr>
          <a:lstStyle/>
          <a:p>
            <a:pPr algn="ctr"/>
            <a:r>
              <a:rPr lang="fr-FR" sz="1100" b="1" dirty="0">
                <a:solidFill>
                  <a:schemeClr val="accent1">
                    <a:lumMod val="75000"/>
                  </a:schemeClr>
                </a:solidFill>
              </a:rPr>
              <a:t>8</a:t>
            </a:r>
          </a:p>
        </p:txBody>
      </p:sp>
      <p:sp>
        <p:nvSpPr>
          <p:cNvPr id="88" name="Rectangle 87"/>
          <p:cNvSpPr/>
          <p:nvPr/>
        </p:nvSpPr>
        <p:spPr>
          <a:xfrm>
            <a:off x="4283968" y="843558"/>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9" name="ZoneTexte 88"/>
          <p:cNvSpPr txBox="1"/>
          <p:nvPr/>
        </p:nvSpPr>
        <p:spPr>
          <a:xfrm>
            <a:off x="4283968" y="1419622"/>
            <a:ext cx="216024" cy="261610"/>
          </a:xfrm>
          <a:prstGeom prst="rect">
            <a:avLst/>
          </a:prstGeom>
          <a:noFill/>
        </p:spPr>
        <p:txBody>
          <a:bodyPr wrap="square" rtlCol="0">
            <a:spAutoFit/>
          </a:bodyPr>
          <a:lstStyle/>
          <a:p>
            <a:pPr algn="ctr"/>
            <a:r>
              <a:rPr lang="fr-FR" sz="1100" b="1" dirty="0">
                <a:solidFill>
                  <a:schemeClr val="accent1">
                    <a:lumMod val="75000"/>
                  </a:schemeClr>
                </a:solidFill>
              </a:rPr>
              <a:t>9</a:t>
            </a:r>
          </a:p>
        </p:txBody>
      </p:sp>
      <p:sp>
        <p:nvSpPr>
          <p:cNvPr id="90" name="Rectangle 89"/>
          <p:cNvSpPr/>
          <p:nvPr/>
        </p:nvSpPr>
        <p:spPr>
          <a:xfrm>
            <a:off x="4572000" y="843558"/>
            <a:ext cx="216024" cy="93610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1" name="ZoneTexte 90"/>
          <p:cNvSpPr txBox="1"/>
          <p:nvPr/>
        </p:nvSpPr>
        <p:spPr>
          <a:xfrm>
            <a:off x="4499992" y="1419622"/>
            <a:ext cx="360040" cy="261610"/>
          </a:xfrm>
          <a:prstGeom prst="rect">
            <a:avLst/>
          </a:prstGeom>
          <a:noFill/>
        </p:spPr>
        <p:txBody>
          <a:bodyPr wrap="square" rtlCol="0">
            <a:spAutoFit/>
          </a:bodyPr>
          <a:lstStyle/>
          <a:p>
            <a:pPr algn="ctr"/>
            <a:r>
              <a:rPr lang="fr-FR" sz="1100" b="1" dirty="0">
                <a:solidFill>
                  <a:schemeClr val="accent1">
                    <a:lumMod val="75000"/>
                  </a:schemeClr>
                </a:solidFill>
              </a:rPr>
              <a:t>10</a:t>
            </a:r>
          </a:p>
        </p:txBody>
      </p:sp>
      <p:sp>
        <p:nvSpPr>
          <p:cNvPr id="92" name="Rectangle 91"/>
          <p:cNvSpPr/>
          <p:nvPr/>
        </p:nvSpPr>
        <p:spPr>
          <a:xfrm>
            <a:off x="4860032" y="843558"/>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3" name="ZoneTexte 92"/>
          <p:cNvSpPr txBox="1"/>
          <p:nvPr/>
        </p:nvSpPr>
        <p:spPr>
          <a:xfrm>
            <a:off x="4788024" y="1419622"/>
            <a:ext cx="360040" cy="261610"/>
          </a:xfrm>
          <a:prstGeom prst="rect">
            <a:avLst/>
          </a:prstGeom>
          <a:noFill/>
        </p:spPr>
        <p:txBody>
          <a:bodyPr wrap="square" rtlCol="0">
            <a:spAutoFit/>
          </a:bodyPr>
          <a:lstStyle/>
          <a:p>
            <a:pPr algn="ctr"/>
            <a:r>
              <a:rPr lang="fr-FR" sz="1100" b="1" dirty="0">
                <a:solidFill>
                  <a:schemeClr val="accent1">
                    <a:lumMod val="75000"/>
                  </a:schemeClr>
                </a:solidFill>
              </a:rPr>
              <a:t>11</a:t>
            </a:r>
          </a:p>
        </p:txBody>
      </p:sp>
      <p:sp>
        <p:nvSpPr>
          <p:cNvPr id="94" name="Rectangle 93"/>
          <p:cNvSpPr/>
          <p:nvPr/>
        </p:nvSpPr>
        <p:spPr>
          <a:xfrm>
            <a:off x="5148064" y="843558"/>
            <a:ext cx="216024" cy="93610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5" name="ZoneTexte 94"/>
          <p:cNvSpPr txBox="1"/>
          <p:nvPr/>
        </p:nvSpPr>
        <p:spPr>
          <a:xfrm>
            <a:off x="5076056" y="1419622"/>
            <a:ext cx="360040" cy="261610"/>
          </a:xfrm>
          <a:prstGeom prst="rect">
            <a:avLst/>
          </a:prstGeom>
          <a:noFill/>
        </p:spPr>
        <p:txBody>
          <a:bodyPr wrap="square" rtlCol="0">
            <a:spAutoFit/>
          </a:bodyPr>
          <a:lstStyle/>
          <a:p>
            <a:pPr algn="ctr"/>
            <a:r>
              <a:rPr lang="fr-FR" sz="1100" b="1" dirty="0">
                <a:solidFill>
                  <a:schemeClr val="accent1">
                    <a:lumMod val="75000"/>
                  </a:schemeClr>
                </a:solidFill>
              </a:rPr>
              <a:t>12</a:t>
            </a:r>
          </a:p>
        </p:txBody>
      </p:sp>
      <p:sp>
        <p:nvSpPr>
          <p:cNvPr id="96" name="Rectangle 95"/>
          <p:cNvSpPr/>
          <p:nvPr/>
        </p:nvSpPr>
        <p:spPr>
          <a:xfrm>
            <a:off x="5436096" y="843558"/>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7" name="ZoneTexte 96"/>
          <p:cNvSpPr txBox="1"/>
          <p:nvPr/>
        </p:nvSpPr>
        <p:spPr>
          <a:xfrm>
            <a:off x="5364088" y="1419622"/>
            <a:ext cx="360040" cy="261610"/>
          </a:xfrm>
          <a:prstGeom prst="rect">
            <a:avLst/>
          </a:prstGeom>
          <a:noFill/>
        </p:spPr>
        <p:txBody>
          <a:bodyPr wrap="square" rtlCol="0">
            <a:spAutoFit/>
          </a:bodyPr>
          <a:lstStyle/>
          <a:p>
            <a:pPr algn="ctr"/>
            <a:r>
              <a:rPr lang="fr-FR" sz="1100" b="1" dirty="0">
                <a:solidFill>
                  <a:schemeClr val="accent1">
                    <a:lumMod val="75000"/>
                  </a:schemeClr>
                </a:solidFill>
              </a:rPr>
              <a:t>13</a:t>
            </a:r>
          </a:p>
        </p:txBody>
      </p:sp>
      <p:sp>
        <p:nvSpPr>
          <p:cNvPr id="98" name="Rectangle 97"/>
          <p:cNvSpPr/>
          <p:nvPr/>
        </p:nvSpPr>
        <p:spPr>
          <a:xfrm>
            <a:off x="5724128" y="843558"/>
            <a:ext cx="216024" cy="93610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9" name="ZoneTexte 98"/>
          <p:cNvSpPr txBox="1"/>
          <p:nvPr/>
        </p:nvSpPr>
        <p:spPr>
          <a:xfrm>
            <a:off x="5652120" y="1419622"/>
            <a:ext cx="360040" cy="261610"/>
          </a:xfrm>
          <a:prstGeom prst="rect">
            <a:avLst/>
          </a:prstGeom>
          <a:noFill/>
        </p:spPr>
        <p:txBody>
          <a:bodyPr wrap="square" rtlCol="0">
            <a:spAutoFit/>
          </a:bodyPr>
          <a:lstStyle/>
          <a:p>
            <a:pPr algn="ctr"/>
            <a:r>
              <a:rPr lang="fr-FR" sz="1100" b="1" dirty="0">
                <a:solidFill>
                  <a:schemeClr val="accent1">
                    <a:lumMod val="75000"/>
                  </a:schemeClr>
                </a:solidFill>
              </a:rPr>
              <a:t>14</a:t>
            </a:r>
          </a:p>
        </p:txBody>
      </p:sp>
      <p:sp>
        <p:nvSpPr>
          <p:cNvPr id="100" name="Rectangle 99"/>
          <p:cNvSpPr/>
          <p:nvPr/>
        </p:nvSpPr>
        <p:spPr>
          <a:xfrm>
            <a:off x="6012160" y="843558"/>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1" name="ZoneTexte 100"/>
          <p:cNvSpPr txBox="1"/>
          <p:nvPr/>
        </p:nvSpPr>
        <p:spPr>
          <a:xfrm>
            <a:off x="5940152" y="1419622"/>
            <a:ext cx="360040" cy="261610"/>
          </a:xfrm>
          <a:prstGeom prst="rect">
            <a:avLst/>
          </a:prstGeom>
          <a:noFill/>
        </p:spPr>
        <p:txBody>
          <a:bodyPr wrap="square" rtlCol="0">
            <a:spAutoFit/>
          </a:bodyPr>
          <a:lstStyle/>
          <a:p>
            <a:pPr algn="ctr"/>
            <a:r>
              <a:rPr lang="fr-FR" sz="1100" b="1" dirty="0">
                <a:solidFill>
                  <a:schemeClr val="accent1">
                    <a:lumMod val="75000"/>
                  </a:schemeClr>
                </a:solidFill>
              </a:rPr>
              <a:t>15</a:t>
            </a:r>
          </a:p>
        </p:txBody>
      </p:sp>
      <p:sp>
        <p:nvSpPr>
          <p:cNvPr id="102" name="ZoneTexte 101"/>
          <p:cNvSpPr txBox="1"/>
          <p:nvPr/>
        </p:nvSpPr>
        <p:spPr>
          <a:xfrm>
            <a:off x="1907704" y="915566"/>
            <a:ext cx="288032" cy="461665"/>
          </a:xfrm>
          <a:prstGeom prst="rect">
            <a:avLst/>
          </a:prstGeom>
          <a:noFill/>
        </p:spPr>
        <p:txBody>
          <a:bodyPr wrap="square" rtlCol="0">
            <a:spAutoFit/>
          </a:bodyPr>
          <a:lstStyle/>
          <a:p>
            <a:r>
              <a:rPr lang="fr-FR" sz="2400" b="1" dirty="0"/>
              <a:t>A</a:t>
            </a:r>
          </a:p>
        </p:txBody>
      </p:sp>
      <p:sp>
        <p:nvSpPr>
          <p:cNvPr id="103" name="Rectangle 102"/>
          <p:cNvSpPr/>
          <p:nvPr/>
        </p:nvSpPr>
        <p:spPr>
          <a:xfrm>
            <a:off x="6300192" y="843558"/>
            <a:ext cx="216024" cy="93610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4" name="ZoneTexte 103"/>
          <p:cNvSpPr txBox="1"/>
          <p:nvPr/>
        </p:nvSpPr>
        <p:spPr>
          <a:xfrm>
            <a:off x="6228184" y="1419622"/>
            <a:ext cx="360040" cy="261610"/>
          </a:xfrm>
          <a:prstGeom prst="rect">
            <a:avLst/>
          </a:prstGeom>
          <a:noFill/>
        </p:spPr>
        <p:txBody>
          <a:bodyPr wrap="square" rtlCol="0">
            <a:spAutoFit/>
          </a:bodyPr>
          <a:lstStyle/>
          <a:p>
            <a:pPr algn="ctr"/>
            <a:r>
              <a:rPr lang="fr-FR" sz="1100" b="1" dirty="0">
                <a:solidFill>
                  <a:schemeClr val="accent1">
                    <a:lumMod val="75000"/>
                  </a:schemeClr>
                </a:solidFill>
              </a:rPr>
              <a:t>16</a:t>
            </a:r>
          </a:p>
        </p:txBody>
      </p:sp>
      <p:sp>
        <p:nvSpPr>
          <p:cNvPr id="105" name="Rectangle 104"/>
          <p:cNvSpPr/>
          <p:nvPr/>
        </p:nvSpPr>
        <p:spPr>
          <a:xfrm>
            <a:off x="6588224" y="843558"/>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6" name="ZoneTexte 105"/>
          <p:cNvSpPr txBox="1"/>
          <p:nvPr/>
        </p:nvSpPr>
        <p:spPr>
          <a:xfrm>
            <a:off x="6516216" y="1419622"/>
            <a:ext cx="360040" cy="261610"/>
          </a:xfrm>
          <a:prstGeom prst="rect">
            <a:avLst/>
          </a:prstGeom>
          <a:noFill/>
        </p:spPr>
        <p:txBody>
          <a:bodyPr wrap="square" rtlCol="0">
            <a:spAutoFit/>
          </a:bodyPr>
          <a:lstStyle/>
          <a:p>
            <a:pPr algn="ctr"/>
            <a:r>
              <a:rPr lang="fr-FR" sz="1100" b="1" dirty="0">
                <a:solidFill>
                  <a:schemeClr val="accent1">
                    <a:lumMod val="75000"/>
                  </a:schemeClr>
                </a:solidFill>
              </a:rPr>
              <a:t>17</a:t>
            </a:r>
          </a:p>
        </p:txBody>
      </p:sp>
      <p:sp>
        <p:nvSpPr>
          <p:cNvPr id="107" name="ZoneTexte 106"/>
          <p:cNvSpPr txBox="1"/>
          <p:nvPr/>
        </p:nvSpPr>
        <p:spPr>
          <a:xfrm>
            <a:off x="2195736" y="915566"/>
            <a:ext cx="288032" cy="461665"/>
          </a:xfrm>
          <a:prstGeom prst="rect">
            <a:avLst/>
          </a:prstGeom>
          <a:noFill/>
        </p:spPr>
        <p:txBody>
          <a:bodyPr wrap="square" rtlCol="0">
            <a:spAutoFit/>
          </a:bodyPr>
          <a:lstStyle/>
          <a:p>
            <a:r>
              <a:rPr lang="fr-FR" sz="2400" b="1" dirty="0"/>
              <a:t>b</a:t>
            </a:r>
          </a:p>
        </p:txBody>
      </p:sp>
      <p:sp>
        <p:nvSpPr>
          <p:cNvPr id="108" name="ZoneTexte 107"/>
          <p:cNvSpPr txBox="1"/>
          <p:nvPr/>
        </p:nvSpPr>
        <p:spPr>
          <a:xfrm>
            <a:off x="2483768" y="915566"/>
            <a:ext cx="288032" cy="461665"/>
          </a:xfrm>
          <a:prstGeom prst="rect">
            <a:avLst/>
          </a:prstGeom>
          <a:noFill/>
        </p:spPr>
        <p:txBody>
          <a:bodyPr wrap="square" rtlCol="0">
            <a:spAutoFit/>
          </a:bodyPr>
          <a:lstStyle/>
          <a:p>
            <a:r>
              <a:rPr lang="fr-FR" sz="2400" b="1" dirty="0"/>
              <a:t>e</a:t>
            </a:r>
          </a:p>
        </p:txBody>
      </p:sp>
      <p:sp>
        <p:nvSpPr>
          <p:cNvPr id="109" name="ZoneTexte 108"/>
          <p:cNvSpPr txBox="1"/>
          <p:nvPr/>
        </p:nvSpPr>
        <p:spPr>
          <a:xfrm>
            <a:off x="2771800" y="915566"/>
            <a:ext cx="288032" cy="461665"/>
          </a:xfrm>
          <a:prstGeom prst="rect">
            <a:avLst/>
          </a:prstGeom>
          <a:noFill/>
        </p:spPr>
        <p:txBody>
          <a:bodyPr wrap="square" rtlCol="0">
            <a:spAutoFit/>
          </a:bodyPr>
          <a:lstStyle/>
          <a:p>
            <a:r>
              <a:rPr lang="fr-FR" sz="2400" b="1" dirty="0"/>
              <a:t>l</a:t>
            </a:r>
          </a:p>
        </p:txBody>
      </p:sp>
      <p:sp>
        <p:nvSpPr>
          <p:cNvPr id="111" name="ZoneTexte 110"/>
          <p:cNvSpPr txBox="1"/>
          <p:nvPr/>
        </p:nvSpPr>
        <p:spPr>
          <a:xfrm>
            <a:off x="3059832" y="915566"/>
            <a:ext cx="288032" cy="461665"/>
          </a:xfrm>
          <a:prstGeom prst="rect">
            <a:avLst/>
          </a:prstGeom>
          <a:noFill/>
        </p:spPr>
        <p:txBody>
          <a:bodyPr wrap="square" rtlCol="0">
            <a:spAutoFit/>
          </a:bodyPr>
          <a:lstStyle/>
          <a:p>
            <a:r>
              <a:rPr lang="fr-FR" sz="2400" b="1" dirty="0"/>
              <a:t>-</a:t>
            </a:r>
          </a:p>
        </p:txBody>
      </p:sp>
      <p:sp>
        <p:nvSpPr>
          <p:cNvPr id="112" name="ZoneTexte 111"/>
          <p:cNvSpPr txBox="1"/>
          <p:nvPr/>
        </p:nvSpPr>
        <p:spPr>
          <a:xfrm>
            <a:off x="3347864" y="915566"/>
            <a:ext cx="288032" cy="461665"/>
          </a:xfrm>
          <a:prstGeom prst="rect">
            <a:avLst/>
          </a:prstGeom>
          <a:noFill/>
        </p:spPr>
        <p:txBody>
          <a:bodyPr wrap="square" rtlCol="0">
            <a:spAutoFit/>
          </a:bodyPr>
          <a:lstStyle/>
          <a:p>
            <a:r>
              <a:rPr lang="fr-FR" sz="2400" b="1" dirty="0"/>
              <a:t>Y</a:t>
            </a:r>
          </a:p>
        </p:txBody>
      </p:sp>
      <p:sp>
        <p:nvSpPr>
          <p:cNvPr id="113" name="ZoneTexte 112"/>
          <p:cNvSpPr txBox="1"/>
          <p:nvPr/>
        </p:nvSpPr>
        <p:spPr>
          <a:xfrm>
            <a:off x="3635896" y="915566"/>
            <a:ext cx="288032" cy="461665"/>
          </a:xfrm>
          <a:prstGeom prst="rect">
            <a:avLst/>
          </a:prstGeom>
          <a:noFill/>
        </p:spPr>
        <p:txBody>
          <a:bodyPr wrap="square" rtlCol="0">
            <a:spAutoFit/>
          </a:bodyPr>
          <a:lstStyle/>
          <a:p>
            <a:r>
              <a:rPr lang="fr-FR" sz="2400" b="1" dirty="0"/>
              <a:t>v</a:t>
            </a:r>
          </a:p>
        </p:txBody>
      </p:sp>
      <p:sp>
        <p:nvSpPr>
          <p:cNvPr id="114" name="ZoneTexte 113"/>
          <p:cNvSpPr txBox="1"/>
          <p:nvPr/>
        </p:nvSpPr>
        <p:spPr>
          <a:xfrm>
            <a:off x="3923928" y="915566"/>
            <a:ext cx="288032" cy="461665"/>
          </a:xfrm>
          <a:prstGeom prst="rect">
            <a:avLst/>
          </a:prstGeom>
          <a:noFill/>
        </p:spPr>
        <p:txBody>
          <a:bodyPr wrap="square" rtlCol="0">
            <a:spAutoFit/>
          </a:bodyPr>
          <a:lstStyle/>
          <a:p>
            <a:r>
              <a:rPr lang="fr-FR" sz="2400" b="1" dirty="0"/>
              <a:t>e</a:t>
            </a:r>
          </a:p>
        </p:txBody>
      </p:sp>
      <p:sp>
        <p:nvSpPr>
          <p:cNvPr id="115" name="ZoneTexte 114"/>
          <p:cNvSpPr txBox="1"/>
          <p:nvPr/>
        </p:nvSpPr>
        <p:spPr>
          <a:xfrm>
            <a:off x="4211960" y="915566"/>
            <a:ext cx="288032" cy="461665"/>
          </a:xfrm>
          <a:prstGeom prst="rect">
            <a:avLst/>
          </a:prstGeom>
          <a:noFill/>
        </p:spPr>
        <p:txBody>
          <a:bodyPr wrap="square" rtlCol="0">
            <a:spAutoFit/>
          </a:bodyPr>
          <a:lstStyle/>
          <a:p>
            <a:r>
              <a:rPr lang="fr-FR" sz="2400" b="1" dirty="0"/>
              <a:t>s</a:t>
            </a:r>
          </a:p>
        </p:txBody>
      </p:sp>
      <p:sp>
        <p:nvSpPr>
          <p:cNvPr id="116" name="ZoneTexte 115"/>
          <p:cNvSpPr txBox="1"/>
          <p:nvPr/>
        </p:nvSpPr>
        <p:spPr>
          <a:xfrm>
            <a:off x="4788024" y="915566"/>
            <a:ext cx="288032" cy="461665"/>
          </a:xfrm>
          <a:prstGeom prst="rect">
            <a:avLst/>
          </a:prstGeom>
          <a:noFill/>
        </p:spPr>
        <p:txBody>
          <a:bodyPr wrap="square" rtlCol="0">
            <a:spAutoFit/>
          </a:bodyPr>
          <a:lstStyle/>
          <a:p>
            <a:r>
              <a:rPr lang="fr-FR" sz="2400" b="1" dirty="0"/>
              <a:t>A</a:t>
            </a:r>
          </a:p>
        </p:txBody>
      </p:sp>
      <p:sp>
        <p:nvSpPr>
          <p:cNvPr id="117" name="ZoneTexte 116"/>
          <p:cNvSpPr txBox="1"/>
          <p:nvPr/>
        </p:nvSpPr>
        <p:spPr>
          <a:xfrm>
            <a:off x="5076056" y="915566"/>
            <a:ext cx="288032" cy="461665"/>
          </a:xfrm>
          <a:prstGeom prst="rect">
            <a:avLst/>
          </a:prstGeom>
          <a:noFill/>
        </p:spPr>
        <p:txBody>
          <a:bodyPr wrap="square" rtlCol="0">
            <a:spAutoFit/>
          </a:bodyPr>
          <a:lstStyle/>
          <a:p>
            <a:r>
              <a:rPr lang="fr-FR" sz="2400" b="1" dirty="0"/>
              <a:t>K</a:t>
            </a:r>
          </a:p>
        </p:txBody>
      </p:sp>
      <p:sp>
        <p:nvSpPr>
          <p:cNvPr id="118" name="ZoneTexte 117"/>
          <p:cNvSpPr txBox="1"/>
          <p:nvPr/>
        </p:nvSpPr>
        <p:spPr>
          <a:xfrm>
            <a:off x="5364088" y="915566"/>
            <a:ext cx="288032" cy="461665"/>
          </a:xfrm>
          <a:prstGeom prst="rect">
            <a:avLst/>
          </a:prstGeom>
          <a:noFill/>
        </p:spPr>
        <p:txBody>
          <a:bodyPr wrap="square" rtlCol="0">
            <a:spAutoFit/>
          </a:bodyPr>
          <a:lstStyle/>
          <a:p>
            <a:r>
              <a:rPr lang="fr-FR" sz="2400" b="1" dirty="0"/>
              <a:t>E</a:t>
            </a:r>
          </a:p>
        </p:txBody>
      </p:sp>
      <p:sp>
        <p:nvSpPr>
          <p:cNvPr id="119" name="ZoneTexte 118"/>
          <p:cNvSpPr txBox="1"/>
          <p:nvPr/>
        </p:nvSpPr>
        <p:spPr>
          <a:xfrm>
            <a:off x="5652120" y="915566"/>
            <a:ext cx="288032" cy="461665"/>
          </a:xfrm>
          <a:prstGeom prst="rect">
            <a:avLst/>
          </a:prstGeom>
          <a:noFill/>
        </p:spPr>
        <p:txBody>
          <a:bodyPr wrap="square" rtlCol="0">
            <a:spAutoFit/>
          </a:bodyPr>
          <a:lstStyle/>
          <a:p>
            <a:r>
              <a:rPr lang="fr-FR" sz="2400" b="1" dirty="0"/>
              <a:t>N</a:t>
            </a:r>
          </a:p>
        </p:txBody>
      </p:sp>
      <p:sp>
        <p:nvSpPr>
          <p:cNvPr id="120" name="ZoneTexte 119"/>
          <p:cNvSpPr txBox="1"/>
          <p:nvPr/>
        </p:nvSpPr>
        <p:spPr>
          <a:xfrm>
            <a:off x="5940152" y="915566"/>
            <a:ext cx="288032" cy="461665"/>
          </a:xfrm>
          <a:prstGeom prst="rect">
            <a:avLst/>
          </a:prstGeom>
          <a:noFill/>
        </p:spPr>
        <p:txBody>
          <a:bodyPr wrap="square" rtlCol="0">
            <a:spAutoFit/>
          </a:bodyPr>
          <a:lstStyle/>
          <a:p>
            <a:r>
              <a:rPr lang="fr-FR" sz="2400" b="1" dirty="0"/>
              <a:t>F</a:t>
            </a:r>
          </a:p>
        </p:txBody>
      </p:sp>
      <p:sp>
        <p:nvSpPr>
          <p:cNvPr id="121" name="ZoneTexte 120"/>
          <p:cNvSpPr txBox="1"/>
          <p:nvPr/>
        </p:nvSpPr>
        <p:spPr>
          <a:xfrm>
            <a:off x="6228184" y="915566"/>
            <a:ext cx="288032" cy="461665"/>
          </a:xfrm>
          <a:prstGeom prst="rect">
            <a:avLst/>
          </a:prstGeom>
          <a:noFill/>
        </p:spPr>
        <p:txBody>
          <a:bodyPr wrap="square" rtlCol="0">
            <a:spAutoFit/>
          </a:bodyPr>
          <a:lstStyle/>
          <a:p>
            <a:r>
              <a:rPr lang="fr-FR" sz="2400" b="1" dirty="0"/>
              <a:t>L</a:t>
            </a:r>
          </a:p>
        </p:txBody>
      </p:sp>
      <p:sp>
        <p:nvSpPr>
          <p:cNvPr id="122" name="ZoneTexte 121"/>
          <p:cNvSpPr txBox="1"/>
          <p:nvPr/>
        </p:nvSpPr>
        <p:spPr>
          <a:xfrm>
            <a:off x="6516216" y="915566"/>
            <a:ext cx="288032" cy="461665"/>
          </a:xfrm>
          <a:prstGeom prst="rect">
            <a:avLst/>
          </a:prstGeom>
          <a:noFill/>
        </p:spPr>
        <p:txBody>
          <a:bodyPr wrap="square" rtlCol="0">
            <a:spAutoFit/>
          </a:bodyPr>
          <a:lstStyle/>
          <a:p>
            <a:r>
              <a:rPr lang="fr-FR" sz="2400" b="1" dirty="0"/>
              <a:t>Y</a:t>
            </a:r>
          </a:p>
        </p:txBody>
      </p:sp>
      <p:sp>
        <p:nvSpPr>
          <p:cNvPr id="123" name="ZoneTexte 122"/>
          <p:cNvSpPr txBox="1"/>
          <p:nvPr/>
        </p:nvSpPr>
        <p:spPr>
          <a:xfrm>
            <a:off x="1043608" y="2182093"/>
            <a:ext cx="2160240"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NBCAR(</a:t>
            </a:r>
            <a:r>
              <a:rPr lang="fr-FR" b="1" dirty="0">
                <a:solidFill>
                  <a:srgbClr val="3366CC"/>
                </a:solidFill>
              </a:rPr>
              <a:t>Texte</a:t>
            </a:r>
            <a:r>
              <a:rPr lang="fr-FR" b="1" dirty="0"/>
              <a:t>)</a:t>
            </a:r>
          </a:p>
        </p:txBody>
      </p:sp>
      <p:sp>
        <p:nvSpPr>
          <p:cNvPr id="138" name="ZoneTexte 137"/>
          <p:cNvSpPr txBox="1"/>
          <p:nvPr/>
        </p:nvSpPr>
        <p:spPr>
          <a:xfrm>
            <a:off x="251520" y="1873156"/>
            <a:ext cx="4248472" cy="338554"/>
          </a:xfrm>
          <a:prstGeom prst="rect">
            <a:avLst/>
          </a:prstGeom>
          <a:noFill/>
        </p:spPr>
        <p:txBody>
          <a:bodyPr wrap="square" rtlCol="0">
            <a:spAutoFit/>
          </a:bodyPr>
          <a:lstStyle/>
          <a:p>
            <a:r>
              <a:rPr lang="fr-FR" sz="1600" i="1" dirty="0"/>
              <a:t>Compter les nombre de caractère d’une chaine …</a:t>
            </a:r>
          </a:p>
        </p:txBody>
      </p:sp>
      <p:pic>
        <p:nvPicPr>
          <p:cNvPr id="125" name="Image 124"/>
          <p:cNvPicPr/>
          <p:nvPr/>
        </p:nvPicPr>
        <p:blipFill>
          <a:blip r:embed="rId2" cstate="print">
            <a:clrChange>
              <a:clrFrom>
                <a:srgbClr val="FEF9FB"/>
              </a:clrFrom>
              <a:clrTo>
                <a:srgbClr val="FEF9FB">
                  <a:alpha val="0"/>
                </a:srgbClr>
              </a:clrTo>
            </a:clrChange>
          </a:blip>
          <a:srcRect/>
          <a:stretch>
            <a:fillRect/>
          </a:stretch>
        </p:blipFill>
        <p:spPr bwMode="auto">
          <a:xfrm>
            <a:off x="683568" y="3679746"/>
            <a:ext cx="360040" cy="432048"/>
          </a:xfrm>
          <a:prstGeom prst="rect">
            <a:avLst/>
          </a:prstGeom>
          <a:noFill/>
          <a:ln w="9525">
            <a:noFill/>
            <a:miter lim="800000"/>
            <a:headEnd/>
            <a:tailEnd/>
          </a:ln>
        </p:spPr>
      </p:pic>
      <p:pic>
        <p:nvPicPr>
          <p:cNvPr id="126" name="Image 125"/>
          <p:cNvPicPr/>
          <p:nvPr/>
        </p:nvPicPr>
        <p:blipFill>
          <a:blip r:embed="rId3" cstate="print"/>
          <a:srcRect/>
          <a:stretch>
            <a:fillRect/>
          </a:stretch>
        </p:blipFill>
        <p:spPr bwMode="auto">
          <a:xfrm>
            <a:off x="323528" y="3718655"/>
            <a:ext cx="360040" cy="360040"/>
          </a:xfrm>
          <a:prstGeom prst="rect">
            <a:avLst/>
          </a:prstGeom>
          <a:noFill/>
          <a:ln w="9525">
            <a:noFill/>
            <a:miter lim="800000"/>
            <a:headEnd/>
            <a:tailEnd/>
          </a:ln>
        </p:spPr>
      </p:pic>
      <p:pic>
        <p:nvPicPr>
          <p:cNvPr id="127" name="Image 126"/>
          <p:cNvPicPr/>
          <p:nvPr/>
        </p:nvPicPr>
        <p:blipFill>
          <a:blip r:embed="rId4" cstate="print"/>
          <a:srcRect/>
          <a:stretch>
            <a:fillRect/>
          </a:stretch>
        </p:blipFill>
        <p:spPr bwMode="auto">
          <a:xfrm>
            <a:off x="683568" y="4183802"/>
            <a:ext cx="360040" cy="360040"/>
          </a:xfrm>
          <a:prstGeom prst="rect">
            <a:avLst/>
          </a:prstGeom>
          <a:noFill/>
          <a:ln w="9525">
            <a:noFill/>
            <a:miter lim="800000"/>
            <a:headEnd/>
            <a:tailEnd/>
          </a:ln>
        </p:spPr>
      </p:pic>
      <p:sp>
        <p:nvSpPr>
          <p:cNvPr id="128" name="ZoneTexte 127"/>
          <p:cNvSpPr txBox="1"/>
          <p:nvPr/>
        </p:nvSpPr>
        <p:spPr>
          <a:xfrm>
            <a:off x="1115616" y="3622253"/>
            <a:ext cx="4824536"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CHERCHE(</a:t>
            </a:r>
            <a:r>
              <a:rPr lang="fr-FR" b="1" dirty="0" err="1">
                <a:solidFill>
                  <a:srgbClr val="3366CC"/>
                </a:solidFill>
              </a:rPr>
              <a:t>Texte_cherché</a:t>
            </a:r>
            <a:r>
              <a:rPr lang="fr-FR" b="1" dirty="0" err="1"/>
              <a:t>;</a:t>
            </a:r>
            <a:r>
              <a:rPr lang="fr-FR" b="1" dirty="0" err="1">
                <a:solidFill>
                  <a:srgbClr val="008000"/>
                </a:solidFill>
              </a:rPr>
              <a:t>Texte</a:t>
            </a:r>
            <a:r>
              <a:rPr lang="fr-FR" b="1" dirty="0"/>
              <a:t>;</a:t>
            </a:r>
            <a:r>
              <a:rPr lang="fr-FR" b="1" dirty="0">
                <a:solidFill>
                  <a:srgbClr val="C00000"/>
                </a:solidFill>
              </a:rPr>
              <a:t>[</a:t>
            </a:r>
            <a:r>
              <a:rPr lang="fr-FR" b="1" dirty="0" err="1">
                <a:solidFill>
                  <a:srgbClr val="C00000"/>
                </a:solidFill>
              </a:rPr>
              <a:t>No_départ</a:t>
            </a:r>
            <a:r>
              <a:rPr lang="fr-FR" b="1" dirty="0">
                <a:solidFill>
                  <a:srgbClr val="C00000"/>
                </a:solidFill>
              </a:rPr>
              <a:t>]</a:t>
            </a:r>
            <a:r>
              <a:rPr lang="fr-FR" b="1" dirty="0"/>
              <a:t>)</a:t>
            </a:r>
          </a:p>
        </p:txBody>
      </p:sp>
      <p:sp>
        <p:nvSpPr>
          <p:cNvPr id="129" name="ZoneTexte 128"/>
          <p:cNvSpPr txBox="1"/>
          <p:nvPr/>
        </p:nvSpPr>
        <p:spPr>
          <a:xfrm>
            <a:off x="323528" y="3313316"/>
            <a:ext cx="4248472" cy="338554"/>
          </a:xfrm>
          <a:prstGeom prst="rect">
            <a:avLst/>
          </a:prstGeom>
          <a:noFill/>
        </p:spPr>
        <p:txBody>
          <a:bodyPr wrap="square" rtlCol="0">
            <a:spAutoFit/>
          </a:bodyPr>
          <a:lstStyle/>
          <a:p>
            <a:r>
              <a:rPr lang="fr-FR" sz="1600" i="1" dirty="0"/>
              <a:t>Chercher une chaine de caractères précise …</a:t>
            </a:r>
          </a:p>
        </p:txBody>
      </p:sp>
      <p:sp>
        <p:nvSpPr>
          <p:cNvPr id="130" name="Rectangle 129"/>
          <p:cNvSpPr/>
          <p:nvPr/>
        </p:nvSpPr>
        <p:spPr>
          <a:xfrm>
            <a:off x="3347864" y="2211710"/>
            <a:ext cx="3384376" cy="461665"/>
          </a:xfrm>
          <a:prstGeom prst="rect">
            <a:avLst/>
          </a:prstGeom>
        </p:spPr>
        <p:txBody>
          <a:bodyPr wrap="square">
            <a:spAutoFit/>
          </a:bodyPr>
          <a:lstStyle/>
          <a:p>
            <a:r>
              <a:rPr lang="fr-FR" sz="2400" b="1" dirty="0"/>
              <a:t>=</a:t>
            </a:r>
            <a:r>
              <a:rPr lang="fr-FR" b="1" dirty="0"/>
              <a:t>NBCAR(</a:t>
            </a:r>
            <a:r>
              <a:rPr lang="fr-FR" b="1" dirty="0">
                <a:solidFill>
                  <a:srgbClr val="3366CC"/>
                </a:solidFill>
              </a:rPr>
              <a:t>‘’Abel-Yves AKENFLY’’</a:t>
            </a:r>
            <a:r>
              <a:rPr lang="fr-FR" b="1" dirty="0"/>
              <a:t>)</a:t>
            </a:r>
          </a:p>
        </p:txBody>
      </p:sp>
      <p:sp>
        <p:nvSpPr>
          <p:cNvPr id="131" name="ZoneTexte 130"/>
          <p:cNvSpPr txBox="1"/>
          <p:nvPr/>
        </p:nvSpPr>
        <p:spPr>
          <a:xfrm>
            <a:off x="6732240" y="2398117"/>
            <a:ext cx="504056" cy="461665"/>
          </a:xfrm>
          <a:prstGeom prst="rect">
            <a:avLst/>
          </a:prstGeom>
          <a:solidFill>
            <a:schemeClr val="bg1"/>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17</a:t>
            </a:r>
            <a:endParaRPr lang="fr-FR" b="1" dirty="0"/>
          </a:p>
        </p:txBody>
      </p:sp>
      <p:sp>
        <p:nvSpPr>
          <p:cNvPr id="132" name="Rectangle 131"/>
          <p:cNvSpPr/>
          <p:nvPr/>
        </p:nvSpPr>
        <p:spPr>
          <a:xfrm>
            <a:off x="6084168" y="3651870"/>
            <a:ext cx="2520280" cy="461665"/>
          </a:xfrm>
          <a:prstGeom prst="rect">
            <a:avLst/>
          </a:prstGeom>
        </p:spPr>
        <p:txBody>
          <a:bodyPr wrap="square">
            <a:spAutoFit/>
          </a:bodyPr>
          <a:lstStyle/>
          <a:p>
            <a:r>
              <a:rPr lang="fr-FR" sz="2400" b="1" dirty="0"/>
              <a:t>=</a:t>
            </a:r>
            <a:r>
              <a:rPr lang="fr-FR" b="1" dirty="0"/>
              <a:t>CHERCHE(</a:t>
            </a:r>
            <a:r>
              <a:rPr lang="fr-FR" b="1" dirty="0">
                <a:solidFill>
                  <a:srgbClr val="3366CC"/>
                </a:solidFill>
              </a:rPr>
              <a:t>‘’-’’</a:t>
            </a:r>
            <a:r>
              <a:rPr lang="fr-FR" b="1" dirty="0"/>
              <a:t>;</a:t>
            </a:r>
            <a:r>
              <a:rPr lang="fr-FR" b="1" dirty="0">
                <a:solidFill>
                  <a:srgbClr val="008000"/>
                </a:solidFill>
              </a:rPr>
              <a:t>Cellule</a:t>
            </a:r>
            <a:r>
              <a:rPr lang="fr-FR" b="1" dirty="0"/>
              <a:t>)</a:t>
            </a:r>
          </a:p>
        </p:txBody>
      </p:sp>
      <p:sp>
        <p:nvSpPr>
          <p:cNvPr id="133" name="ZoneTexte 132"/>
          <p:cNvSpPr txBox="1"/>
          <p:nvPr/>
        </p:nvSpPr>
        <p:spPr>
          <a:xfrm>
            <a:off x="8460432" y="3939902"/>
            <a:ext cx="504056" cy="461665"/>
          </a:xfrm>
          <a:prstGeom prst="rect">
            <a:avLst/>
          </a:prstGeom>
          <a:solidFill>
            <a:schemeClr val="bg1"/>
          </a:solidFill>
          <a:ln>
            <a:solidFill>
              <a:srgbClr val="4F81BD"/>
            </a:solidFill>
          </a:ln>
          <a:effectLst>
            <a:outerShdw blurRad="50800" dist="38100" dir="2700000" algn="tl" rotWithShape="0">
              <a:prstClr val="black">
                <a:alpha val="40000"/>
              </a:prstClr>
            </a:outerShdw>
          </a:effectLst>
        </p:spPr>
        <p:txBody>
          <a:bodyPr wrap="square" rtlCol="0">
            <a:spAutoFit/>
          </a:bodyPr>
          <a:lstStyle/>
          <a:p>
            <a:pPr algn="ctr"/>
            <a:r>
              <a:rPr lang="fr-FR" sz="2400" b="1" dirty="0"/>
              <a:t>5</a:t>
            </a:r>
            <a:endParaRPr lang="fr-FR" b="1" dirty="0"/>
          </a:p>
        </p:txBody>
      </p:sp>
      <p:sp>
        <p:nvSpPr>
          <p:cNvPr id="134" name="Rectangle 133"/>
          <p:cNvSpPr/>
          <p:nvPr/>
        </p:nvSpPr>
        <p:spPr>
          <a:xfrm>
            <a:off x="3347864" y="2715766"/>
            <a:ext cx="3384376" cy="461665"/>
          </a:xfrm>
          <a:prstGeom prst="rect">
            <a:avLst/>
          </a:prstGeom>
        </p:spPr>
        <p:txBody>
          <a:bodyPr wrap="square">
            <a:spAutoFit/>
          </a:bodyPr>
          <a:lstStyle/>
          <a:p>
            <a:r>
              <a:rPr lang="fr-FR" sz="2400" b="1" dirty="0"/>
              <a:t>=</a:t>
            </a:r>
            <a:r>
              <a:rPr lang="fr-FR" b="1" dirty="0"/>
              <a:t>LEN(</a:t>
            </a:r>
            <a:r>
              <a:rPr lang="fr-FR" b="1" dirty="0">
                <a:solidFill>
                  <a:srgbClr val="3366CC"/>
                </a:solidFill>
              </a:rPr>
              <a:t>‘’Abel-Yves AKENFLY’’</a:t>
            </a:r>
            <a:r>
              <a:rPr lang="fr-FR" b="1" dirty="0"/>
              <a:t>)</a:t>
            </a:r>
          </a:p>
        </p:txBody>
      </p:sp>
      <p:sp>
        <p:nvSpPr>
          <p:cNvPr id="135" name="ZoneTexte 134"/>
          <p:cNvSpPr txBox="1"/>
          <p:nvPr/>
        </p:nvSpPr>
        <p:spPr>
          <a:xfrm>
            <a:off x="1115616" y="4155926"/>
            <a:ext cx="4824536"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SEARCH(</a:t>
            </a:r>
            <a:r>
              <a:rPr lang="fr-FR" b="1" dirty="0" err="1">
                <a:solidFill>
                  <a:srgbClr val="3366CC"/>
                </a:solidFill>
              </a:rPr>
              <a:t>rechercher</a:t>
            </a:r>
            <a:r>
              <a:rPr lang="fr-FR" b="1" dirty="0" err="1"/>
              <a:t>;</a:t>
            </a:r>
            <a:r>
              <a:rPr lang="fr-FR" b="1" dirty="0" err="1">
                <a:solidFill>
                  <a:srgbClr val="008000"/>
                </a:solidFill>
              </a:rPr>
              <a:t>Texte</a:t>
            </a:r>
            <a:r>
              <a:rPr lang="fr-FR" b="1" dirty="0"/>
              <a:t>;</a:t>
            </a:r>
            <a:r>
              <a:rPr lang="fr-FR" b="1" dirty="0">
                <a:solidFill>
                  <a:srgbClr val="C00000"/>
                </a:solidFill>
              </a:rPr>
              <a:t>[</a:t>
            </a:r>
            <a:r>
              <a:rPr lang="fr-FR" b="1" dirty="0" err="1">
                <a:solidFill>
                  <a:srgbClr val="C00000"/>
                </a:solidFill>
              </a:rPr>
              <a:t>commencer_à</a:t>
            </a:r>
            <a:r>
              <a:rPr lang="fr-FR" b="1" dirty="0">
                <a:solidFill>
                  <a:srgbClr val="C00000"/>
                </a:solidFill>
              </a:rPr>
              <a:t>]</a:t>
            </a:r>
            <a:r>
              <a:rPr lang="fr-FR" b="1" dirty="0"/>
              <a:t>)</a:t>
            </a:r>
          </a:p>
        </p:txBody>
      </p:sp>
      <p:sp>
        <p:nvSpPr>
          <p:cNvPr id="136" name="Rectangle 135"/>
          <p:cNvSpPr/>
          <p:nvPr/>
        </p:nvSpPr>
        <p:spPr>
          <a:xfrm>
            <a:off x="6084168" y="4083918"/>
            <a:ext cx="2520280" cy="461665"/>
          </a:xfrm>
          <a:prstGeom prst="rect">
            <a:avLst/>
          </a:prstGeom>
        </p:spPr>
        <p:txBody>
          <a:bodyPr wrap="square">
            <a:spAutoFit/>
          </a:bodyPr>
          <a:lstStyle/>
          <a:p>
            <a:r>
              <a:rPr lang="fr-FR" sz="2400" b="1" dirty="0"/>
              <a:t>=</a:t>
            </a:r>
            <a:r>
              <a:rPr lang="fr-FR" b="1" dirty="0"/>
              <a:t>SEARCH(</a:t>
            </a:r>
            <a:r>
              <a:rPr lang="fr-FR" b="1" dirty="0">
                <a:solidFill>
                  <a:srgbClr val="3366CC"/>
                </a:solidFill>
              </a:rPr>
              <a:t>‘’-’’</a:t>
            </a:r>
            <a:r>
              <a:rPr lang="fr-FR" b="1" dirty="0"/>
              <a:t>;</a:t>
            </a:r>
            <a:r>
              <a:rPr lang="fr-FR" b="1" dirty="0">
                <a:solidFill>
                  <a:srgbClr val="008000"/>
                </a:solidFill>
              </a:rPr>
              <a:t>Cellule</a:t>
            </a:r>
            <a:r>
              <a:rPr lang="fr-FR" b="1" dirty="0"/>
              <a:t>)</a:t>
            </a:r>
          </a:p>
        </p:txBody>
      </p:sp>
    </p:spTree>
    <p:extLst>
      <p:ext uri="{BB962C8B-B14F-4D97-AF65-F5344CB8AC3E}">
        <p14:creationId xmlns:p14="http://schemas.microsoft.com/office/powerpoint/2010/main" val="194260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2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2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2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23" grpId="0" animBg="1"/>
      <p:bldP spid="128" grpId="0" animBg="1"/>
      <p:bldP spid="131" grpId="0" animBg="1"/>
      <p:bldP spid="133" grpId="0" animBg="1"/>
      <p:bldP spid="13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Rectangle 144"/>
          <p:cNvSpPr/>
          <p:nvPr/>
        </p:nvSpPr>
        <p:spPr>
          <a:xfrm>
            <a:off x="7020272" y="4207396"/>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6" name="ZoneTexte 145"/>
          <p:cNvSpPr txBox="1"/>
          <p:nvPr/>
        </p:nvSpPr>
        <p:spPr>
          <a:xfrm>
            <a:off x="6948264" y="4783460"/>
            <a:ext cx="360040" cy="261610"/>
          </a:xfrm>
          <a:prstGeom prst="rect">
            <a:avLst/>
          </a:prstGeom>
          <a:noFill/>
        </p:spPr>
        <p:txBody>
          <a:bodyPr wrap="square" rtlCol="0">
            <a:spAutoFit/>
          </a:bodyPr>
          <a:lstStyle/>
          <a:p>
            <a:pPr algn="ctr"/>
            <a:r>
              <a:rPr lang="fr-FR" sz="1100" b="1" dirty="0">
                <a:solidFill>
                  <a:srgbClr val="008000"/>
                </a:solidFill>
              </a:rPr>
              <a:t>11</a:t>
            </a:r>
          </a:p>
        </p:txBody>
      </p:sp>
      <p:sp>
        <p:nvSpPr>
          <p:cNvPr id="147" name="Rectangle 146"/>
          <p:cNvSpPr/>
          <p:nvPr/>
        </p:nvSpPr>
        <p:spPr>
          <a:xfrm>
            <a:off x="7308304" y="4207396"/>
            <a:ext cx="216024" cy="93610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8" name="ZoneTexte 147"/>
          <p:cNvSpPr txBox="1"/>
          <p:nvPr/>
        </p:nvSpPr>
        <p:spPr>
          <a:xfrm>
            <a:off x="7236296" y="4783460"/>
            <a:ext cx="360040" cy="261610"/>
          </a:xfrm>
          <a:prstGeom prst="rect">
            <a:avLst/>
          </a:prstGeom>
          <a:noFill/>
        </p:spPr>
        <p:txBody>
          <a:bodyPr wrap="square" rtlCol="0">
            <a:spAutoFit/>
          </a:bodyPr>
          <a:lstStyle/>
          <a:p>
            <a:pPr algn="ctr"/>
            <a:r>
              <a:rPr lang="fr-FR" sz="1100" b="1" dirty="0">
                <a:solidFill>
                  <a:schemeClr val="accent1">
                    <a:lumMod val="75000"/>
                  </a:schemeClr>
                </a:solidFill>
              </a:rPr>
              <a:t>12</a:t>
            </a:r>
          </a:p>
        </p:txBody>
      </p:sp>
      <p:sp>
        <p:nvSpPr>
          <p:cNvPr id="149" name="Rectangle 148"/>
          <p:cNvSpPr/>
          <p:nvPr/>
        </p:nvSpPr>
        <p:spPr>
          <a:xfrm>
            <a:off x="7596336" y="4207396"/>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0" name="ZoneTexte 149"/>
          <p:cNvSpPr txBox="1"/>
          <p:nvPr/>
        </p:nvSpPr>
        <p:spPr>
          <a:xfrm>
            <a:off x="7524328" y="4783460"/>
            <a:ext cx="360040" cy="261610"/>
          </a:xfrm>
          <a:prstGeom prst="rect">
            <a:avLst/>
          </a:prstGeom>
          <a:noFill/>
        </p:spPr>
        <p:txBody>
          <a:bodyPr wrap="square" rtlCol="0">
            <a:spAutoFit/>
          </a:bodyPr>
          <a:lstStyle/>
          <a:p>
            <a:pPr algn="ctr"/>
            <a:r>
              <a:rPr lang="fr-FR" sz="1100" b="1" dirty="0">
                <a:solidFill>
                  <a:schemeClr val="accent1">
                    <a:lumMod val="75000"/>
                  </a:schemeClr>
                </a:solidFill>
              </a:rPr>
              <a:t>13</a:t>
            </a:r>
          </a:p>
        </p:txBody>
      </p:sp>
      <p:sp>
        <p:nvSpPr>
          <p:cNvPr id="151" name="Rectangle 150"/>
          <p:cNvSpPr/>
          <p:nvPr/>
        </p:nvSpPr>
        <p:spPr>
          <a:xfrm>
            <a:off x="7884368" y="4207396"/>
            <a:ext cx="216024" cy="93610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2" name="ZoneTexte 151"/>
          <p:cNvSpPr txBox="1"/>
          <p:nvPr/>
        </p:nvSpPr>
        <p:spPr>
          <a:xfrm>
            <a:off x="7812360" y="4783460"/>
            <a:ext cx="360040" cy="261610"/>
          </a:xfrm>
          <a:prstGeom prst="rect">
            <a:avLst/>
          </a:prstGeom>
          <a:noFill/>
        </p:spPr>
        <p:txBody>
          <a:bodyPr wrap="square" rtlCol="0">
            <a:spAutoFit/>
          </a:bodyPr>
          <a:lstStyle/>
          <a:p>
            <a:pPr algn="ctr"/>
            <a:r>
              <a:rPr lang="fr-FR" sz="1100" b="1" dirty="0">
                <a:solidFill>
                  <a:schemeClr val="accent1">
                    <a:lumMod val="75000"/>
                  </a:schemeClr>
                </a:solidFill>
              </a:rPr>
              <a:t>14</a:t>
            </a:r>
          </a:p>
        </p:txBody>
      </p:sp>
      <p:sp>
        <p:nvSpPr>
          <p:cNvPr id="153" name="Rectangle 152"/>
          <p:cNvSpPr/>
          <p:nvPr/>
        </p:nvSpPr>
        <p:spPr>
          <a:xfrm>
            <a:off x="8172400" y="4207396"/>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4" name="ZoneTexte 153"/>
          <p:cNvSpPr txBox="1"/>
          <p:nvPr/>
        </p:nvSpPr>
        <p:spPr>
          <a:xfrm>
            <a:off x="8100392" y="4783460"/>
            <a:ext cx="360040" cy="261610"/>
          </a:xfrm>
          <a:prstGeom prst="rect">
            <a:avLst/>
          </a:prstGeom>
          <a:noFill/>
        </p:spPr>
        <p:txBody>
          <a:bodyPr wrap="square" rtlCol="0">
            <a:spAutoFit/>
          </a:bodyPr>
          <a:lstStyle/>
          <a:p>
            <a:pPr algn="ctr"/>
            <a:r>
              <a:rPr lang="fr-FR" sz="1100" b="1" dirty="0">
                <a:solidFill>
                  <a:schemeClr val="accent1">
                    <a:lumMod val="75000"/>
                  </a:schemeClr>
                </a:solidFill>
              </a:rPr>
              <a:t>15</a:t>
            </a:r>
          </a:p>
        </p:txBody>
      </p:sp>
      <p:sp>
        <p:nvSpPr>
          <p:cNvPr id="155" name="Rectangle 154"/>
          <p:cNvSpPr/>
          <p:nvPr/>
        </p:nvSpPr>
        <p:spPr>
          <a:xfrm>
            <a:off x="8460432" y="4207396"/>
            <a:ext cx="216024" cy="93610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6" name="ZoneTexte 155"/>
          <p:cNvSpPr txBox="1"/>
          <p:nvPr/>
        </p:nvSpPr>
        <p:spPr>
          <a:xfrm>
            <a:off x="8388424" y="4783460"/>
            <a:ext cx="360040" cy="261610"/>
          </a:xfrm>
          <a:prstGeom prst="rect">
            <a:avLst/>
          </a:prstGeom>
          <a:noFill/>
        </p:spPr>
        <p:txBody>
          <a:bodyPr wrap="square" rtlCol="0">
            <a:spAutoFit/>
          </a:bodyPr>
          <a:lstStyle/>
          <a:p>
            <a:pPr algn="ctr"/>
            <a:r>
              <a:rPr lang="fr-FR" sz="1100" b="1" dirty="0">
                <a:solidFill>
                  <a:schemeClr val="accent1">
                    <a:lumMod val="75000"/>
                  </a:schemeClr>
                </a:solidFill>
              </a:rPr>
              <a:t>16</a:t>
            </a:r>
          </a:p>
        </p:txBody>
      </p:sp>
      <p:sp>
        <p:nvSpPr>
          <p:cNvPr id="157" name="Rectangle 156"/>
          <p:cNvSpPr/>
          <p:nvPr/>
        </p:nvSpPr>
        <p:spPr>
          <a:xfrm>
            <a:off x="8748464" y="4207396"/>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8" name="ZoneTexte 157"/>
          <p:cNvSpPr txBox="1"/>
          <p:nvPr/>
        </p:nvSpPr>
        <p:spPr>
          <a:xfrm>
            <a:off x="8676456" y="4783460"/>
            <a:ext cx="360040" cy="261610"/>
          </a:xfrm>
          <a:prstGeom prst="rect">
            <a:avLst/>
          </a:prstGeom>
          <a:noFill/>
        </p:spPr>
        <p:txBody>
          <a:bodyPr wrap="square" rtlCol="0">
            <a:spAutoFit/>
          </a:bodyPr>
          <a:lstStyle/>
          <a:p>
            <a:pPr algn="ctr"/>
            <a:r>
              <a:rPr lang="fr-FR" sz="1100" b="1" dirty="0">
                <a:solidFill>
                  <a:schemeClr val="accent1">
                    <a:lumMod val="75000"/>
                  </a:schemeClr>
                </a:solidFill>
              </a:rPr>
              <a:t>17</a:t>
            </a:r>
          </a:p>
        </p:txBody>
      </p:sp>
      <p:sp>
        <p:nvSpPr>
          <p:cNvPr id="159" name="ZoneTexte 158"/>
          <p:cNvSpPr txBox="1"/>
          <p:nvPr/>
        </p:nvSpPr>
        <p:spPr>
          <a:xfrm>
            <a:off x="6948264" y="4414341"/>
            <a:ext cx="288032" cy="461665"/>
          </a:xfrm>
          <a:prstGeom prst="rect">
            <a:avLst/>
          </a:prstGeom>
          <a:noFill/>
        </p:spPr>
        <p:txBody>
          <a:bodyPr wrap="square" rtlCol="0">
            <a:spAutoFit/>
          </a:bodyPr>
          <a:lstStyle/>
          <a:p>
            <a:r>
              <a:rPr lang="fr-FR" sz="2400" b="1" dirty="0"/>
              <a:t>A</a:t>
            </a:r>
          </a:p>
        </p:txBody>
      </p:sp>
      <p:sp>
        <p:nvSpPr>
          <p:cNvPr id="160" name="ZoneTexte 159"/>
          <p:cNvSpPr txBox="1"/>
          <p:nvPr/>
        </p:nvSpPr>
        <p:spPr>
          <a:xfrm>
            <a:off x="7236296" y="4414341"/>
            <a:ext cx="288032" cy="461665"/>
          </a:xfrm>
          <a:prstGeom prst="rect">
            <a:avLst/>
          </a:prstGeom>
          <a:noFill/>
        </p:spPr>
        <p:txBody>
          <a:bodyPr wrap="square" rtlCol="0">
            <a:spAutoFit/>
          </a:bodyPr>
          <a:lstStyle/>
          <a:p>
            <a:r>
              <a:rPr lang="fr-FR" sz="2400" b="1" dirty="0"/>
              <a:t>K</a:t>
            </a:r>
          </a:p>
        </p:txBody>
      </p:sp>
      <p:sp>
        <p:nvSpPr>
          <p:cNvPr id="161" name="ZoneTexte 160"/>
          <p:cNvSpPr txBox="1"/>
          <p:nvPr/>
        </p:nvSpPr>
        <p:spPr>
          <a:xfrm>
            <a:off x="7524328" y="4414341"/>
            <a:ext cx="288032" cy="461665"/>
          </a:xfrm>
          <a:prstGeom prst="rect">
            <a:avLst/>
          </a:prstGeom>
          <a:noFill/>
        </p:spPr>
        <p:txBody>
          <a:bodyPr wrap="square" rtlCol="0">
            <a:spAutoFit/>
          </a:bodyPr>
          <a:lstStyle/>
          <a:p>
            <a:r>
              <a:rPr lang="fr-FR" sz="2400" b="1" dirty="0"/>
              <a:t>E</a:t>
            </a:r>
          </a:p>
        </p:txBody>
      </p:sp>
      <p:sp>
        <p:nvSpPr>
          <p:cNvPr id="162" name="ZoneTexte 161"/>
          <p:cNvSpPr txBox="1"/>
          <p:nvPr/>
        </p:nvSpPr>
        <p:spPr>
          <a:xfrm>
            <a:off x="7812360" y="4414341"/>
            <a:ext cx="288032" cy="461665"/>
          </a:xfrm>
          <a:prstGeom prst="rect">
            <a:avLst/>
          </a:prstGeom>
          <a:noFill/>
        </p:spPr>
        <p:txBody>
          <a:bodyPr wrap="square" rtlCol="0">
            <a:spAutoFit/>
          </a:bodyPr>
          <a:lstStyle/>
          <a:p>
            <a:r>
              <a:rPr lang="fr-FR" sz="2400" b="1" dirty="0"/>
              <a:t>N</a:t>
            </a:r>
          </a:p>
        </p:txBody>
      </p:sp>
      <p:sp>
        <p:nvSpPr>
          <p:cNvPr id="163" name="ZoneTexte 162"/>
          <p:cNvSpPr txBox="1"/>
          <p:nvPr/>
        </p:nvSpPr>
        <p:spPr>
          <a:xfrm>
            <a:off x="8100392" y="4414341"/>
            <a:ext cx="288032" cy="461665"/>
          </a:xfrm>
          <a:prstGeom prst="rect">
            <a:avLst/>
          </a:prstGeom>
          <a:noFill/>
        </p:spPr>
        <p:txBody>
          <a:bodyPr wrap="square" rtlCol="0">
            <a:spAutoFit/>
          </a:bodyPr>
          <a:lstStyle/>
          <a:p>
            <a:r>
              <a:rPr lang="fr-FR" sz="2400" b="1" dirty="0"/>
              <a:t>F</a:t>
            </a:r>
          </a:p>
        </p:txBody>
      </p:sp>
      <p:sp>
        <p:nvSpPr>
          <p:cNvPr id="164" name="ZoneTexte 163"/>
          <p:cNvSpPr txBox="1"/>
          <p:nvPr/>
        </p:nvSpPr>
        <p:spPr>
          <a:xfrm>
            <a:off x="8388424" y="4414341"/>
            <a:ext cx="288032" cy="461665"/>
          </a:xfrm>
          <a:prstGeom prst="rect">
            <a:avLst/>
          </a:prstGeom>
          <a:noFill/>
        </p:spPr>
        <p:txBody>
          <a:bodyPr wrap="square" rtlCol="0">
            <a:spAutoFit/>
          </a:bodyPr>
          <a:lstStyle/>
          <a:p>
            <a:r>
              <a:rPr lang="fr-FR" sz="2400" b="1" dirty="0"/>
              <a:t>L</a:t>
            </a:r>
          </a:p>
        </p:txBody>
      </p:sp>
      <p:sp>
        <p:nvSpPr>
          <p:cNvPr id="165" name="ZoneTexte 164"/>
          <p:cNvSpPr txBox="1"/>
          <p:nvPr/>
        </p:nvSpPr>
        <p:spPr>
          <a:xfrm>
            <a:off x="8676456" y="4414341"/>
            <a:ext cx="288032" cy="461665"/>
          </a:xfrm>
          <a:prstGeom prst="rect">
            <a:avLst/>
          </a:prstGeom>
          <a:noFill/>
        </p:spPr>
        <p:txBody>
          <a:bodyPr wrap="square" rtlCol="0">
            <a:spAutoFit/>
          </a:bodyPr>
          <a:lstStyle/>
          <a:p>
            <a:r>
              <a:rPr lang="fr-FR" sz="2400" b="1" dirty="0"/>
              <a:t>Y</a:t>
            </a:r>
          </a:p>
        </p:txBody>
      </p:sp>
      <p:sp>
        <p:nvSpPr>
          <p:cNvPr id="66" name="Rectangle 65"/>
          <p:cNvSpPr/>
          <p:nvPr/>
        </p:nvSpPr>
        <p:spPr>
          <a:xfrm>
            <a:off x="1187624" y="339502"/>
            <a:ext cx="6696744" cy="144016"/>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1043608" y="123478"/>
            <a:ext cx="5904656" cy="369332"/>
          </a:xfrm>
          <a:prstGeom prst="rect">
            <a:avLst/>
          </a:prstGeom>
          <a:noFill/>
        </p:spPr>
        <p:txBody>
          <a:bodyPr wrap="square" rtlCol="0">
            <a:spAutoFit/>
          </a:bodyPr>
          <a:lstStyle/>
          <a:p>
            <a:r>
              <a:rPr lang="fr-FR" dirty="0">
                <a:solidFill>
                  <a:schemeClr val="accent1">
                    <a:lumMod val="75000"/>
                  </a:schemeClr>
                </a:solidFill>
                <a:latin typeface="Arial Black" pitchFamily="34" charset="0"/>
              </a:rPr>
              <a:t>Compter et rechercher</a:t>
            </a:r>
          </a:p>
        </p:txBody>
      </p:sp>
      <p:sp>
        <p:nvSpPr>
          <p:cNvPr id="15" name="ZoneTexte 14"/>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4</a:t>
            </a:r>
            <a:r>
              <a:rPr lang="fr-FR" dirty="0">
                <a:solidFill>
                  <a:schemeClr val="accent1">
                    <a:lumMod val="60000"/>
                    <a:lumOff val="40000"/>
                  </a:schemeClr>
                </a:solidFill>
                <a:latin typeface="Arial Black" pitchFamily="34" charset="0"/>
              </a:rPr>
              <a:t>a</a:t>
            </a:r>
            <a:r>
              <a:rPr lang="fr-FR" dirty="0">
                <a:solidFill>
                  <a:schemeClr val="tx2"/>
                </a:solidFill>
                <a:latin typeface="Arial Black" pitchFamily="34" charset="0"/>
              </a:rPr>
              <a:t>2b</a:t>
            </a:r>
            <a:endParaRPr lang="fr-FR" sz="2800" dirty="0">
              <a:solidFill>
                <a:schemeClr val="tx2"/>
              </a:solidFill>
              <a:latin typeface="Arial Black" pitchFamily="34" charset="0"/>
            </a:endParaRPr>
          </a:p>
        </p:txBody>
      </p:sp>
      <p:cxnSp>
        <p:nvCxnSpPr>
          <p:cNvPr id="16" name="Connecteur droit 15"/>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52" name="Rectangle 51"/>
          <p:cNvSpPr/>
          <p:nvPr/>
        </p:nvSpPr>
        <p:spPr>
          <a:xfrm>
            <a:off x="1979712" y="627534"/>
            <a:ext cx="216024" cy="93610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6" name="ZoneTexte 55"/>
          <p:cNvSpPr txBox="1"/>
          <p:nvPr/>
        </p:nvSpPr>
        <p:spPr>
          <a:xfrm>
            <a:off x="1979712" y="1203598"/>
            <a:ext cx="216024" cy="261610"/>
          </a:xfrm>
          <a:prstGeom prst="rect">
            <a:avLst/>
          </a:prstGeom>
          <a:noFill/>
        </p:spPr>
        <p:txBody>
          <a:bodyPr wrap="square" rtlCol="0">
            <a:spAutoFit/>
          </a:bodyPr>
          <a:lstStyle/>
          <a:p>
            <a:pPr algn="ctr"/>
            <a:r>
              <a:rPr lang="fr-FR" sz="1100" b="1" dirty="0">
                <a:solidFill>
                  <a:schemeClr val="accent1">
                    <a:lumMod val="75000"/>
                  </a:schemeClr>
                </a:solidFill>
              </a:rPr>
              <a:t>1</a:t>
            </a:r>
          </a:p>
        </p:txBody>
      </p:sp>
      <p:sp>
        <p:nvSpPr>
          <p:cNvPr id="59" name="Rectangle 58"/>
          <p:cNvSpPr/>
          <p:nvPr/>
        </p:nvSpPr>
        <p:spPr>
          <a:xfrm>
            <a:off x="2267744" y="627534"/>
            <a:ext cx="216024" cy="93610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0" name="ZoneTexte 59"/>
          <p:cNvSpPr txBox="1"/>
          <p:nvPr/>
        </p:nvSpPr>
        <p:spPr>
          <a:xfrm>
            <a:off x="2267744" y="1203598"/>
            <a:ext cx="216024" cy="261610"/>
          </a:xfrm>
          <a:prstGeom prst="rect">
            <a:avLst/>
          </a:prstGeom>
          <a:noFill/>
        </p:spPr>
        <p:txBody>
          <a:bodyPr wrap="square" rtlCol="0">
            <a:spAutoFit/>
          </a:bodyPr>
          <a:lstStyle/>
          <a:p>
            <a:pPr algn="ctr"/>
            <a:r>
              <a:rPr lang="fr-FR" sz="1100" b="1" dirty="0">
                <a:solidFill>
                  <a:schemeClr val="accent1">
                    <a:lumMod val="75000"/>
                  </a:schemeClr>
                </a:solidFill>
              </a:rPr>
              <a:t>2</a:t>
            </a:r>
          </a:p>
        </p:txBody>
      </p:sp>
      <p:sp>
        <p:nvSpPr>
          <p:cNvPr id="62" name="Rectangle 61"/>
          <p:cNvSpPr/>
          <p:nvPr/>
        </p:nvSpPr>
        <p:spPr>
          <a:xfrm>
            <a:off x="2555776" y="627534"/>
            <a:ext cx="216024" cy="93610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3" name="ZoneTexte 62"/>
          <p:cNvSpPr txBox="1"/>
          <p:nvPr/>
        </p:nvSpPr>
        <p:spPr>
          <a:xfrm>
            <a:off x="2555776" y="1203598"/>
            <a:ext cx="216024" cy="261610"/>
          </a:xfrm>
          <a:prstGeom prst="rect">
            <a:avLst/>
          </a:prstGeom>
          <a:noFill/>
        </p:spPr>
        <p:txBody>
          <a:bodyPr wrap="square" rtlCol="0">
            <a:spAutoFit/>
          </a:bodyPr>
          <a:lstStyle/>
          <a:p>
            <a:pPr algn="ctr"/>
            <a:r>
              <a:rPr lang="fr-FR" sz="1100" b="1" dirty="0">
                <a:solidFill>
                  <a:schemeClr val="accent1">
                    <a:lumMod val="75000"/>
                  </a:schemeClr>
                </a:solidFill>
              </a:rPr>
              <a:t>3</a:t>
            </a:r>
          </a:p>
        </p:txBody>
      </p:sp>
      <p:sp>
        <p:nvSpPr>
          <p:cNvPr id="64" name="Rectangle 63"/>
          <p:cNvSpPr/>
          <p:nvPr/>
        </p:nvSpPr>
        <p:spPr>
          <a:xfrm>
            <a:off x="2843808" y="627534"/>
            <a:ext cx="216024" cy="93610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5" name="ZoneTexte 64"/>
          <p:cNvSpPr txBox="1"/>
          <p:nvPr/>
        </p:nvSpPr>
        <p:spPr>
          <a:xfrm>
            <a:off x="2843808" y="1203598"/>
            <a:ext cx="216024" cy="261610"/>
          </a:xfrm>
          <a:prstGeom prst="rect">
            <a:avLst/>
          </a:prstGeom>
          <a:noFill/>
        </p:spPr>
        <p:txBody>
          <a:bodyPr wrap="square" rtlCol="0">
            <a:spAutoFit/>
          </a:bodyPr>
          <a:lstStyle/>
          <a:p>
            <a:pPr algn="ctr"/>
            <a:r>
              <a:rPr lang="fr-FR" sz="1100" b="1" dirty="0">
                <a:solidFill>
                  <a:schemeClr val="accent1">
                    <a:lumMod val="75000"/>
                  </a:schemeClr>
                </a:solidFill>
              </a:rPr>
              <a:t>4</a:t>
            </a:r>
          </a:p>
        </p:txBody>
      </p:sp>
      <p:sp>
        <p:nvSpPr>
          <p:cNvPr id="67" name="Rectangle 66"/>
          <p:cNvSpPr/>
          <p:nvPr/>
        </p:nvSpPr>
        <p:spPr>
          <a:xfrm>
            <a:off x="3131840" y="627534"/>
            <a:ext cx="216024" cy="93610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8" name="ZoneTexte 67"/>
          <p:cNvSpPr txBox="1"/>
          <p:nvPr/>
        </p:nvSpPr>
        <p:spPr>
          <a:xfrm>
            <a:off x="3131840" y="1203598"/>
            <a:ext cx="216024" cy="261610"/>
          </a:xfrm>
          <a:prstGeom prst="rect">
            <a:avLst/>
          </a:prstGeom>
          <a:noFill/>
        </p:spPr>
        <p:txBody>
          <a:bodyPr wrap="square" rtlCol="0">
            <a:spAutoFit/>
          </a:bodyPr>
          <a:lstStyle/>
          <a:p>
            <a:pPr algn="ctr"/>
            <a:r>
              <a:rPr lang="fr-FR" sz="1100" b="1" dirty="0">
                <a:solidFill>
                  <a:schemeClr val="accent1">
                    <a:lumMod val="75000"/>
                  </a:schemeClr>
                </a:solidFill>
              </a:rPr>
              <a:t>5</a:t>
            </a:r>
          </a:p>
        </p:txBody>
      </p:sp>
      <p:sp>
        <p:nvSpPr>
          <p:cNvPr id="80" name="Rectangle 79"/>
          <p:cNvSpPr/>
          <p:nvPr/>
        </p:nvSpPr>
        <p:spPr>
          <a:xfrm>
            <a:off x="3419872" y="627534"/>
            <a:ext cx="216024" cy="93610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3" name="ZoneTexte 82"/>
          <p:cNvSpPr txBox="1"/>
          <p:nvPr/>
        </p:nvSpPr>
        <p:spPr>
          <a:xfrm>
            <a:off x="3419872" y="1203598"/>
            <a:ext cx="216024" cy="261610"/>
          </a:xfrm>
          <a:prstGeom prst="rect">
            <a:avLst/>
          </a:prstGeom>
          <a:noFill/>
        </p:spPr>
        <p:txBody>
          <a:bodyPr wrap="square" rtlCol="0">
            <a:spAutoFit/>
          </a:bodyPr>
          <a:lstStyle/>
          <a:p>
            <a:pPr algn="ctr"/>
            <a:r>
              <a:rPr lang="fr-FR" sz="1100" b="1" dirty="0">
                <a:solidFill>
                  <a:schemeClr val="accent1">
                    <a:lumMod val="75000"/>
                  </a:schemeClr>
                </a:solidFill>
              </a:rPr>
              <a:t>6</a:t>
            </a:r>
          </a:p>
        </p:txBody>
      </p:sp>
      <p:sp>
        <p:nvSpPr>
          <p:cNvPr id="84" name="Rectangle 83"/>
          <p:cNvSpPr/>
          <p:nvPr/>
        </p:nvSpPr>
        <p:spPr>
          <a:xfrm>
            <a:off x="3707904" y="627534"/>
            <a:ext cx="216024" cy="93610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ZoneTexte 84"/>
          <p:cNvSpPr txBox="1"/>
          <p:nvPr/>
        </p:nvSpPr>
        <p:spPr>
          <a:xfrm>
            <a:off x="3707904" y="1203598"/>
            <a:ext cx="216024" cy="261610"/>
          </a:xfrm>
          <a:prstGeom prst="rect">
            <a:avLst/>
          </a:prstGeom>
          <a:noFill/>
        </p:spPr>
        <p:txBody>
          <a:bodyPr wrap="square" rtlCol="0">
            <a:spAutoFit/>
          </a:bodyPr>
          <a:lstStyle/>
          <a:p>
            <a:pPr algn="ctr"/>
            <a:r>
              <a:rPr lang="fr-FR" sz="1100" b="1" dirty="0">
                <a:solidFill>
                  <a:schemeClr val="accent1">
                    <a:lumMod val="75000"/>
                  </a:schemeClr>
                </a:solidFill>
              </a:rPr>
              <a:t>7</a:t>
            </a:r>
          </a:p>
        </p:txBody>
      </p:sp>
      <p:sp>
        <p:nvSpPr>
          <p:cNvPr id="86" name="Rectangle 85"/>
          <p:cNvSpPr/>
          <p:nvPr/>
        </p:nvSpPr>
        <p:spPr>
          <a:xfrm>
            <a:off x="3995936" y="627534"/>
            <a:ext cx="216024" cy="93610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7" name="ZoneTexte 86"/>
          <p:cNvSpPr txBox="1"/>
          <p:nvPr/>
        </p:nvSpPr>
        <p:spPr>
          <a:xfrm>
            <a:off x="3995936" y="1203598"/>
            <a:ext cx="216024" cy="261610"/>
          </a:xfrm>
          <a:prstGeom prst="rect">
            <a:avLst/>
          </a:prstGeom>
          <a:noFill/>
        </p:spPr>
        <p:txBody>
          <a:bodyPr wrap="square" rtlCol="0">
            <a:spAutoFit/>
          </a:bodyPr>
          <a:lstStyle/>
          <a:p>
            <a:pPr algn="ctr"/>
            <a:r>
              <a:rPr lang="fr-FR" sz="1100" b="1" dirty="0">
                <a:solidFill>
                  <a:schemeClr val="accent1">
                    <a:lumMod val="75000"/>
                  </a:schemeClr>
                </a:solidFill>
              </a:rPr>
              <a:t>8</a:t>
            </a:r>
          </a:p>
        </p:txBody>
      </p:sp>
      <p:sp>
        <p:nvSpPr>
          <p:cNvPr id="88" name="Rectangle 87"/>
          <p:cNvSpPr/>
          <p:nvPr/>
        </p:nvSpPr>
        <p:spPr>
          <a:xfrm>
            <a:off x="4283968" y="627534"/>
            <a:ext cx="216024" cy="936104"/>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9" name="ZoneTexte 88"/>
          <p:cNvSpPr txBox="1"/>
          <p:nvPr/>
        </p:nvSpPr>
        <p:spPr>
          <a:xfrm>
            <a:off x="4283968" y="1203598"/>
            <a:ext cx="216024" cy="261610"/>
          </a:xfrm>
          <a:prstGeom prst="rect">
            <a:avLst/>
          </a:prstGeom>
          <a:noFill/>
        </p:spPr>
        <p:txBody>
          <a:bodyPr wrap="square" rtlCol="0">
            <a:spAutoFit/>
          </a:bodyPr>
          <a:lstStyle/>
          <a:p>
            <a:pPr algn="ctr"/>
            <a:r>
              <a:rPr lang="fr-FR" sz="1100" b="1" dirty="0">
                <a:solidFill>
                  <a:schemeClr val="accent1">
                    <a:lumMod val="75000"/>
                  </a:schemeClr>
                </a:solidFill>
              </a:rPr>
              <a:t>9</a:t>
            </a:r>
          </a:p>
        </p:txBody>
      </p:sp>
      <p:sp>
        <p:nvSpPr>
          <p:cNvPr id="90" name="Rectangle 89"/>
          <p:cNvSpPr/>
          <p:nvPr/>
        </p:nvSpPr>
        <p:spPr>
          <a:xfrm>
            <a:off x="4572000" y="627534"/>
            <a:ext cx="216024" cy="936104"/>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1" name="ZoneTexte 90"/>
          <p:cNvSpPr txBox="1"/>
          <p:nvPr/>
        </p:nvSpPr>
        <p:spPr>
          <a:xfrm>
            <a:off x="4499992" y="1203598"/>
            <a:ext cx="360040" cy="261610"/>
          </a:xfrm>
          <a:prstGeom prst="rect">
            <a:avLst/>
          </a:prstGeom>
          <a:noFill/>
        </p:spPr>
        <p:txBody>
          <a:bodyPr wrap="square" rtlCol="0">
            <a:spAutoFit/>
          </a:bodyPr>
          <a:lstStyle/>
          <a:p>
            <a:pPr algn="ctr"/>
            <a:r>
              <a:rPr lang="fr-FR" sz="1100" b="1" dirty="0">
                <a:solidFill>
                  <a:schemeClr val="accent1">
                    <a:lumMod val="75000"/>
                  </a:schemeClr>
                </a:solidFill>
              </a:rPr>
              <a:t>10</a:t>
            </a:r>
          </a:p>
        </p:txBody>
      </p:sp>
      <p:sp>
        <p:nvSpPr>
          <p:cNvPr id="92" name="Rectangle 91"/>
          <p:cNvSpPr/>
          <p:nvPr/>
        </p:nvSpPr>
        <p:spPr>
          <a:xfrm>
            <a:off x="4860032" y="627534"/>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3" name="ZoneTexte 92"/>
          <p:cNvSpPr txBox="1"/>
          <p:nvPr/>
        </p:nvSpPr>
        <p:spPr>
          <a:xfrm>
            <a:off x="4788024" y="1203598"/>
            <a:ext cx="360040" cy="261610"/>
          </a:xfrm>
          <a:prstGeom prst="rect">
            <a:avLst/>
          </a:prstGeom>
          <a:noFill/>
        </p:spPr>
        <p:txBody>
          <a:bodyPr wrap="square" rtlCol="0">
            <a:spAutoFit/>
          </a:bodyPr>
          <a:lstStyle/>
          <a:p>
            <a:pPr algn="ctr"/>
            <a:r>
              <a:rPr lang="fr-FR" sz="1100" b="1" dirty="0">
                <a:solidFill>
                  <a:srgbClr val="008000"/>
                </a:solidFill>
              </a:rPr>
              <a:t>11</a:t>
            </a:r>
          </a:p>
        </p:txBody>
      </p:sp>
      <p:sp>
        <p:nvSpPr>
          <p:cNvPr id="94" name="Rectangle 93"/>
          <p:cNvSpPr/>
          <p:nvPr/>
        </p:nvSpPr>
        <p:spPr>
          <a:xfrm>
            <a:off x="5148064" y="627534"/>
            <a:ext cx="216024" cy="93610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5" name="ZoneTexte 94"/>
          <p:cNvSpPr txBox="1"/>
          <p:nvPr/>
        </p:nvSpPr>
        <p:spPr>
          <a:xfrm>
            <a:off x="5076056" y="1203598"/>
            <a:ext cx="360040" cy="261610"/>
          </a:xfrm>
          <a:prstGeom prst="rect">
            <a:avLst/>
          </a:prstGeom>
          <a:noFill/>
        </p:spPr>
        <p:txBody>
          <a:bodyPr wrap="square" rtlCol="0">
            <a:spAutoFit/>
          </a:bodyPr>
          <a:lstStyle/>
          <a:p>
            <a:pPr algn="ctr"/>
            <a:r>
              <a:rPr lang="fr-FR" sz="1100" b="1" dirty="0">
                <a:solidFill>
                  <a:schemeClr val="accent1">
                    <a:lumMod val="75000"/>
                  </a:schemeClr>
                </a:solidFill>
              </a:rPr>
              <a:t>12</a:t>
            </a:r>
          </a:p>
        </p:txBody>
      </p:sp>
      <p:sp>
        <p:nvSpPr>
          <p:cNvPr id="96" name="Rectangle 95"/>
          <p:cNvSpPr/>
          <p:nvPr/>
        </p:nvSpPr>
        <p:spPr>
          <a:xfrm>
            <a:off x="5436096" y="627534"/>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7" name="ZoneTexte 96"/>
          <p:cNvSpPr txBox="1"/>
          <p:nvPr/>
        </p:nvSpPr>
        <p:spPr>
          <a:xfrm>
            <a:off x="5364088" y="1203598"/>
            <a:ext cx="360040" cy="261610"/>
          </a:xfrm>
          <a:prstGeom prst="rect">
            <a:avLst/>
          </a:prstGeom>
          <a:noFill/>
        </p:spPr>
        <p:txBody>
          <a:bodyPr wrap="square" rtlCol="0">
            <a:spAutoFit/>
          </a:bodyPr>
          <a:lstStyle/>
          <a:p>
            <a:pPr algn="ctr"/>
            <a:r>
              <a:rPr lang="fr-FR" sz="1100" b="1" dirty="0">
                <a:solidFill>
                  <a:schemeClr val="accent1">
                    <a:lumMod val="75000"/>
                  </a:schemeClr>
                </a:solidFill>
              </a:rPr>
              <a:t>13</a:t>
            </a:r>
          </a:p>
        </p:txBody>
      </p:sp>
      <p:sp>
        <p:nvSpPr>
          <p:cNvPr id="98" name="Rectangle 97"/>
          <p:cNvSpPr/>
          <p:nvPr/>
        </p:nvSpPr>
        <p:spPr>
          <a:xfrm>
            <a:off x="5724128" y="627534"/>
            <a:ext cx="216024" cy="93610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9" name="ZoneTexte 98"/>
          <p:cNvSpPr txBox="1"/>
          <p:nvPr/>
        </p:nvSpPr>
        <p:spPr>
          <a:xfrm>
            <a:off x="5652120" y="1203598"/>
            <a:ext cx="360040" cy="261610"/>
          </a:xfrm>
          <a:prstGeom prst="rect">
            <a:avLst/>
          </a:prstGeom>
          <a:noFill/>
        </p:spPr>
        <p:txBody>
          <a:bodyPr wrap="square" rtlCol="0">
            <a:spAutoFit/>
          </a:bodyPr>
          <a:lstStyle/>
          <a:p>
            <a:pPr algn="ctr"/>
            <a:r>
              <a:rPr lang="fr-FR" sz="1100" b="1" dirty="0">
                <a:solidFill>
                  <a:schemeClr val="accent1">
                    <a:lumMod val="75000"/>
                  </a:schemeClr>
                </a:solidFill>
              </a:rPr>
              <a:t>14</a:t>
            </a:r>
          </a:p>
        </p:txBody>
      </p:sp>
      <p:sp>
        <p:nvSpPr>
          <p:cNvPr id="100" name="Rectangle 99"/>
          <p:cNvSpPr/>
          <p:nvPr/>
        </p:nvSpPr>
        <p:spPr>
          <a:xfrm>
            <a:off x="6012160" y="627534"/>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1" name="ZoneTexte 100"/>
          <p:cNvSpPr txBox="1"/>
          <p:nvPr/>
        </p:nvSpPr>
        <p:spPr>
          <a:xfrm>
            <a:off x="5940152" y="1203598"/>
            <a:ext cx="360040" cy="261610"/>
          </a:xfrm>
          <a:prstGeom prst="rect">
            <a:avLst/>
          </a:prstGeom>
          <a:noFill/>
        </p:spPr>
        <p:txBody>
          <a:bodyPr wrap="square" rtlCol="0">
            <a:spAutoFit/>
          </a:bodyPr>
          <a:lstStyle/>
          <a:p>
            <a:pPr algn="ctr"/>
            <a:r>
              <a:rPr lang="fr-FR" sz="1100" b="1" dirty="0">
                <a:solidFill>
                  <a:schemeClr val="accent1">
                    <a:lumMod val="75000"/>
                  </a:schemeClr>
                </a:solidFill>
              </a:rPr>
              <a:t>15</a:t>
            </a:r>
          </a:p>
        </p:txBody>
      </p:sp>
      <p:sp>
        <p:nvSpPr>
          <p:cNvPr id="102" name="ZoneTexte 101"/>
          <p:cNvSpPr txBox="1"/>
          <p:nvPr/>
        </p:nvSpPr>
        <p:spPr>
          <a:xfrm>
            <a:off x="1907704" y="699542"/>
            <a:ext cx="288032" cy="461665"/>
          </a:xfrm>
          <a:prstGeom prst="rect">
            <a:avLst/>
          </a:prstGeom>
          <a:noFill/>
        </p:spPr>
        <p:txBody>
          <a:bodyPr wrap="square" rtlCol="0">
            <a:spAutoFit/>
          </a:bodyPr>
          <a:lstStyle/>
          <a:p>
            <a:r>
              <a:rPr lang="fr-FR" sz="2400" b="1" dirty="0"/>
              <a:t>A</a:t>
            </a:r>
          </a:p>
        </p:txBody>
      </p:sp>
      <p:sp>
        <p:nvSpPr>
          <p:cNvPr id="103" name="Rectangle 102"/>
          <p:cNvSpPr/>
          <p:nvPr/>
        </p:nvSpPr>
        <p:spPr>
          <a:xfrm>
            <a:off x="6300192" y="627534"/>
            <a:ext cx="216024" cy="93610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4" name="ZoneTexte 103"/>
          <p:cNvSpPr txBox="1"/>
          <p:nvPr/>
        </p:nvSpPr>
        <p:spPr>
          <a:xfrm>
            <a:off x="6228184" y="1203598"/>
            <a:ext cx="360040" cy="261610"/>
          </a:xfrm>
          <a:prstGeom prst="rect">
            <a:avLst/>
          </a:prstGeom>
          <a:noFill/>
        </p:spPr>
        <p:txBody>
          <a:bodyPr wrap="square" rtlCol="0">
            <a:spAutoFit/>
          </a:bodyPr>
          <a:lstStyle/>
          <a:p>
            <a:pPr algn="ctr"/>
            <a:r>
              <a:rPr lang="fr-FR" sz="1100" b="1" dirty="0">
                <a:solidFill>
                  <a:schemeClr val="accent1">
                    <a:lumMod val="75000"/>
                  </a:schemeClr>
                </a:solidFill>
              </a:rPr>
              <a:t>16</a:t>
            </a:r>
          </a:p>
        </p:txBody>
      </p:sp>
      <p:sp>
        <p:nvSpPr>
          <p:cNvPr id="105" name="Rectangle 104"/>
          <p:cNvSpPr/>
          <p:nvPr/>
        </p:nvSpPr>
        <p:spPr>
          <a:xfrm>
            <a:off x="6588224" y="627534"/>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6" name="ZoneTexte 105"/>
          <p:cNvSpPr txBox="1"/>
          <p:nvPr/>
        </p:nvSpPr>
        <p:spPr>
          <a:xfrm>
            <a:off x="6516216" y="1203598"/>
            <a:ext cx="360040" cy="261610"/>
          </a:xfrm>
          <a:prstGeom prst="rect">
            <a:avLst/>
          </a:prstGeom>
          <a:noFill/>
        </p:spPr>
        <p:txBody>
          <a:bodyPr wrap="square" rtlCol="0">
            <a:spAutoFit/>
          </a:bodyPr>
          <a:lstStyle/>
          <a:p>
            <a:pPr algn="ctr"/>
            <a:r>
              <a:rPr lang="fr-FR" sz="1100" b="1" dirty="0">
                <a:solidFill>
                  <a:schemeClr val="accent1">
                    <a:lumMod val="75000"/>
                  </a:schemeClr>
                </a:solidFill>
              </a:rPr>
              <a:t>17</a:t>
            </a:r>
          </a:p>
        </p:txBody>
      </p:sp>
      <p:sp>
        <p:nvSpPr>
          <p:cNvPr id="107" name="ZoneTexte 106"/>
          <p:cNvSpPr txBox="1"/>
          <p:nvPr/>
        </p:nvSpPr>
        <p:spPr>
          <a:xfrm>
            <a:off x="2195736" y="699542"/>
            <a:ext cx="288032" cy="461665"/>
          </a:xfrm>
          <a:prstGeom prst="rect">
            <a:avLst/>
          </a:prstGeom>
          <a:noFill/>
        </p:spPr>
        <p:txBody>
          <a:bodyPr wrap="square" rtlCol="0">
            <a:spAutoFit/>
          </a:bodyPr>
          <a:lstStyle/>
          <a:p>
            <a:r>
              <a:rPr lang="fr-FR" sz="2400" b="1" dirty="0"/>
              <a:t>b</a:t>
            </a:r>
          </a:p>
        </p:txBody>
      </p:sp>
      <p:sp>
        <p:nvSpPr>
          <p:cNvPr id="108" name="ZoneTexte 107"/>
          <p:cNvSpPr txBox="1"/>
          <p:nvPr/>
        </p:nvSpPr>
        <p:spPr>
          <a:xfrm>
            <a:off x="2483768" y="699542"/>
            <a:ext cx="288032" cy="461665"/>
          </a:xfrm>
          <a:prstGeom prst="rect">
            <a:avLst/>
          </a:prstGeom>
          <a:noFill/>
        </p:spPr>
        <p:txBody>
          <a:bodyPr wrap="square" rtlCol="0">
            <a:spAutoFit/>
          </a:bodyPr>
          <a:lstStyle/>
          <a:p>
            <a:r>
              <a:rPr lang="fr-FR" sz="2400" b="1" dirty="0"/>
              <a:t>e</a:t>
            </a:r>
          </a:p>
        </p:txBody>
      </p:sp>
      <p:sp>
        <p:nvSpPr>
          <p:cNvPr id="109" name="ZoneTexte 108"/>
          <p:cNvSpPr txBox="1"/>
          <p:nvPr/>
        </p:nvSpPr>
        <p:spPr>
          <a:xfrm>
            <a:off x="2771800" y="699542"/>
            <a:ext cx="288032" cy="461665"/>
          </a:xfrm>
          <a:prstGeom prst="rect">
            <a:avLst/>
          </a:prstGeom>
          <a:noFill/>
        </p:spPr>
        <p:txBody>
          <a:bodyPr wrap="square" rtlCol="0">
            <a:spAutoFit/>
          </a:bodyPr>
          <a:lstStyle/>
          <a:p>
            <a:r>
              <a:rPr lang="fr-FR" sz="2400" b="1" dirty="0"/>
              <a:t>l</a:t>
            </a:r>
          </a:p>
        </p:txBody>
      </p:sp>
      <p:sp>
        <p:nvSpPr>
          <p:cNvPr id="111" name="ZoneTexte 110"/>
          <p:cNvSpPr txBox="1"/>
          <p:nvPr/>
        </p:nvSpPr>
        <p:spPr>
          <a:xfrm>
            <a:off x="3059832" y="699542"/>
            <a:ext cx="288032" cy="461665"/>
          </a:xfrm>
          <a:prstGeom prst="rect">
            <a:avLst/>
          </a:prstGeom>
          <a:noFill/>
        </p:spPr>
        <p:txBody>
          <a:bodyPr wrap="square" rtlCol="0">
            <a:spAutoFit/>
          </a:bodyPr>
          <a:lstStyle/>
          <a:p>
            <a:r>
              <a:rPr lang="fr-FR" sz="2400" b="1" dirty="0"/>
              <a:t>-</a:t>
            </a:r>
          </a:p>
        </p:txBody>
      </p:sp>
      <p:sp>
        <p:nvSpPr>
          <p:cNvPr id="112" name="ZoneTexte 111"/>
          <p:cNvSpPr txBox="1"/>
          <p:nvPr/>
        </p:nvSpPr>
        <p:spPr>
          <a:xfrm>
            <a:off x="3347864" y="699542"/>
            <a:ext cx="288032" cy="461665"/>
          </a:xfrm>
          <a:prstGeom prst="rect">
            <a:avLst/>
          </a:prstGeom>
          <a:noFill/>
        </p:spPr>
        <p:txBody>
          <a:bodyPr wrap="square" rtlCol="0">
            <a:spAutoFit/>
          </a:bodyPr>
          <a:lstStyle/>
          <a:p>
            <a:r>
              <a:rPr lang="fr-FR" sz="2400" b="1" dirty="0"/>
              <a:t>Y</a:t>
            </a:r>
          </a:p>
        </p:txBody>
      </p:sp>
      <p:sp>
        <p:nvSpPr>
          <p:cNvPr id="113" name="ZoneTexte 112"/>
          <p:cNvSpPr txBox="1"/>
          <p:nvPr/>
        </p:nvSpPr>
        <p:spPr>
          <a:xfrm>
            <a:off x="3635896" y="699542"/>
            <a:ext cx="288032" cy="461665"/>
          </a:xfrm>
          <a:prstGeom prst="rect">
            <a:avLst/>
          </a:prstGeom>
          <a:noFill/>
        </p:spPr>
        <p:txBody>
          <a:bodyPr wrap="square" rtlCol="0">
            <a:spAutoFit/>
          </a:bodyPr>
          <a:lstStyle/>
          <a:p>
            <a:r>
              <a:rPr lang="fr-FR" sz="2400" b="1" dirty="0"/>
              <a:t>v</a:t>
            </a:r>
          </a:p>
        </p:txBody>
      </p:sp>
      <p:sp>
        <p:nvSpPr>
          <p:cNvPr id="114" name="ZoneTexte 113"/>
          <p:cNvSpPr txBox="1"/>
          <p:nvPr/>
        </p:nvSpPr>
        <p:spPr>
          <a:xfrm>
            <a:off x="3923928" y="699542"/>
            <a:ext cx="288032" cy="461665"/>
          </a:xfrm>
          <a:prstGeom prst="rect">
            <a:avLst/>
          </a:prstGeom>
          <a:noFill/>
        </p:spPr>
        <p:txBody>
          <a:bodyPr wrap="square" rtlCol="0">
            <a:spAutoFit/>
          </a:bodyPr>
          <a:lstStyle/>
          <a:p>
            <a:r>
              <a:rPr lang="fr-FR" sz="2400" b="1" dirty="0"/>
              <a:t>e</a:t>
            </a:r>
          </a:p>
        </p:txBody>
      </p:sp>
      <p:sp>
        <p:nvSpPr>
          <p:cNvPr id="115" name="ZoneTexte 114"/>
          <p:cNvSpPr txBox="1"/>
          <p:nvPr/>
        </p:nvSpPr>
        <p:spPr>
          <a:xfrm>
            <a:off x="4211960" y="699542"/>
            <a:ext cx="288032" cy="461665"/>
          </a:xfrm>
          <a:prstGeom prst="rect">
            <a:avLst/>
          </a:prstGeom>
          <a:noFill/>
        </p:spPr>
        <p:txBody>
          <a:bodyPr wrap="square" rtlCol="0">
            <a:spAutoFit/>
          </a:bodyPr>
          <a:lstStyle/>
          <a:p>
            <a:r>
              <a:rPr lang="fr-FR" sz="2400" b="1" dirty="0"/>
              <a:t>s</a:t>
            </a:r>
          </a:p>
        </p:txBody>
      </p:sp>
      <p:sp>
        <p:nvSpPr>
          <p:cNvPr id="116" name="ZoneTexte 115"/>
          <p:cNvSpPr txBox="1"/>
          <p:nvPr/>
        </p:nvSpPr>
        <p:spPr>
          <a:xfrm>
            <a:off x="4788024" y="699542"/>
            <a:ext cx="288032" cy="461665"/>
          </a:xfrm>
          <a:prstGeom prst="rect">
            <a:avLst/>
          </a:prstGeom>
          <a:noFill/>
        </p:spPr>
        <p:txBody>
          <a:bodyPr wrap="square" rtlCol="0">
            <a:spAutoFit/>
          </a:bodyPr>
          <a:lstStyle/>
          <a:p>
            <a:r>
              <a:rPr lang="fr-FR" sz="2400" b="1" dirty="0"/>
              <a:t>A</a:t>
            </a:r>
          </a:p>
        </p:txBody>
      </p:sp>
      <p:sp>
        <p:nvSpPr>
          <p:cNvPr id="117" name="ZoneTexte 116"/>
          <p:cNvSpPr txBox="1"/>
          <p:nvPr/>
        </p:nvSpPr>
        <p:spPr>
          <a:xfrm>
            <a:off x="5076056" y="699542"/>
            <a:ext cx="288032" cy="461665"/>
          </a:xfrm>
          <a:prstGeom prst="rect">
            <a:avLst/>
          </a:prstGeom>
          <a:noFill/>
        </p:spPr>
        <p:txBody>
          <a:bodyPr wrap="square" rtlCol="0">
            <a:spAutoFit/>
          </a:bodyPr>
          <a:lstStyle/>
          <a:p>
            <a:r>
              <a:rPr lang="fr-FR" sz="2400" b="1" dirty="0"/>
              <a:t>K</a:t>
            </a:r>
          </a:p>
        </p:txBody>
      </p:sp>
      <p:sp>
        <p:nvSpPr>
          <p:cNvPr id="118" name="ZoneTexte 117"/>
          <p:cNvSpPr txBox="1"/>
          <p:nvPr/>
        </p:nvSpPr>
        <p:spPr>
          <a:xfrm>
            <a:off x="5364088" y="699542"/>
            <a:ext cx="288032" cy="461665"/>
          </a:xfrm>
          <a:prstGeom prst="rect">
            <a:avLst/>
          </a:prstGeom>
          <a:noFill/>
        </p:spPr>
        <p:txBody>
          <a:bodyPr wrap="square" rtlCol="0">
            <a:spAutoFit/>
          </a:bodyPr>
          <a:lstStyle/>
          <a:p>
            <a:r>
              <a:rPr lang="fr-FR" sz="2400" b="1" dirty="0"/>
              <a:t>E</a:t>
            </a:r>
          </a:p>
        </p:txBody>
      </p:sp>
      <p:sp>
        <p:nvSpPr>
          <p:cNvPr id="119" name="ZoneTexte 118"/>
          <p:cNvSpPr txBox="1"/>
          <p:nvPr/>
        </p:nvSpPr>
        <p:spPr>
          <a:xfrm>
            <a:off x="5652120" y="699542"/>
            <a:ext cx="288032" cy="461665"/>
          </a:xfrm>
          <a:prstGeom prst="rect">
            <a:avLst/>
          </a:prstGeom>
          <a:noFill/>
        </p:spPr>
        <p:txBody>
          <a:bodyPr wrap="square" rtlCol="0">
            <a:spAutoFit/>
          </a:bodyPr>
          <a:lstStyle/>
          <a:p>
            <a:r>
              <a:rPr lang="fr-FR" sz="2400" b="1" dirty="0"/>
              <a:t>N</a:t>
            </a:r>
          </a:p>
        </p:txBody>
      </p:sp>
      <p:sp>
        <p:nvSpPr>
          <p:cNvPr id="120" name="ZoneTexte 119"/>
          <p:cNvSpPr txBox="1"/>
          <p:nvPr/>
        </p:nvSpPr>
        <p:spPr>
          <a:xfrm>
            <a:off x="5940152" y="699542"/>
            <a:ext cx="288032" cy="461665"/>
          </a:xfrm>
          <a:prstGeom prst="rect">
            <a:avLst/>
          </a:prstGeom>
          <a:noFill/>
        </p:spPr>
        <p:txBody>
          <a:bodyPr wrap="square" rtlCol="0">
            <a:spAutoFit/>
          </a:bodyPr>
          <a:lstStyle/>
          <a:p>
            <a:r>
              <a:rPr lang="fr-FR" sz="2400" b="1" dirty="0"/>
              <a:t>F</a:t>
            </a:r>
          </a:p>
        </p:txBody>
      </p:sp>
      <p:sp>
        <p:nvSpPr>
          <p:cNvPr id="121" name="ZoneTexte 120"/>
          <p:cNvSpPr txBox="1"/>
          <p:nvPr/>
        </p:nvSpPr>
        <p:spPr>
          <a:xfrm>
            <a:off x="6228184" y="699542"/>
            <a:ext cx="288032" cy="461665"/>
          </a:xfrm>
          <a:prstGeom prst="rect">
            <a:avLst/>
          </a:prstGeom>
          <a:noFill/>
        </p:spPr>
        <p:txBody>
          <a:bodyPr wrap="square" rtlCol="0">
            <a:spAutoFit/>
          </a:bodyPr>
          <a:lstStyle/>
          <a:p>
            <a:r>
              <a:rPr lang="fr-FR" sz="2400" b="1" dirty="0"/>
              <a:t>L</a:t>
            </a:r>
          </a:p>
        </p:txBody>
      </p:sp>
      <p:sp>
        <p:nvSpPr>
          <p:cNvPr id="122" name="ZoneTexte 121"/>
          <p:cNvSpPr txBox="1"/>
          <p:nvPr/>
        </p:nvSpPr>
        <p:spPr>
          <a:xfrm>
            <a:off x="6516216" y="699542"/>
            <a:ext cx="288032" cy="461665"/>
          </a:xfrm>
          <a:prstGeom prst="rect">
            <a:avLst/>
          </a:prstGeom>
          <a:noFill/>
        </p:spPr>
        <p:txBody>
          <a:bodyPr wrap="square" rtlCol="0">
            <a:spAutoFit/>
          </a:bodyPr>
          <a:lstStyle/>
          <a:p>
            <a:r>
              <a:rPr lang="fr-FR" sz="2400" b="1" dirty="0"/>
              <a:t>Y</a:t>
            </a:r>
          </a:p>
        </p:txBody>
      </p:sp>
      <p:sp>
        <p:nvSpPr>
          <p:cNvPr id="72" name="ZoneTexte 71"/>
          <p:cNvSpPr txBox="1"/>
          <p:nvPr/>
        </p:nvSpPr>
        <p:spPr>
          <a:xfrm>
            <a:off x="1979712" y="1563638"/>
            <a:ext cx="4896544" cy="338554"/>
          </a:xfrm>
          <a:prstGeom prst="rect">
            <a:avLst/>
          </a:prstGeom>
          <a:noFill/>
        </p:spPr>
        <p:txBody>
          <a:bodyPr wrap="square" rtlCol="0">
            <a:spAutoFit/>
          </a:bodyPr>
          <a:lstStyle/>
          <a:p>
            <a:pPr algn="ctr"/>
            <a:r>
              <a:rPr lang="fr-FR" sz="1600" i="1" dirty="0"/>
              <a:t>Extraire le Nom d’une cellule Prénom + Nom ?</a:t>
            </a:r>
          </a:p>
        </p:txBody>
      </p:sp>
      <p:sp>
        <p:nvSpPr>
          <p:cNvPr id="73" name="Rectangle 72"/>
          <p:cNvSpPr/>
          <p:nvPr/>
        </p:nvSpPr>
        <p:spPr>
          <a:xfrm>
            <a:off x="2483768" y="1779662"/>
            <a:ext cx="3613105" cy="461665"/>
          </a:xfrm>
          <a:prstGeom prst="rect">
            <a:avLst/>
          </a:prstGeom>
        </p:spPr>
        <p:txBody>
          <a:bodyPr wrap="none">
            <a:spAutoFit/>
          </a:bodyPr>
          <a:lstStyle/>
          <a:p>
            <a:r>
              <a:rPr lang="fr-FR" sz="2400" b="1" dirty="0"/>
              <a:t>=</a:t>
            </a:r>
            <a:r>
              <a:rPr lang="fr-FR" b="1" dirty="0"/>
              <a:t>STXT(</a:t>
            </a:r>
            <a:r>
              <a:rPr lang="fr-FR" b="1" dirty="0">
                <a:solidFill>
                  <a:srgbClr val="3366CC"/>
                </a:solidFill>
              </a:rPr>
              <a:t>Cellule</a:t>
            </a:r>
            <a:r>
              <a:rPr lang="fr-FR" b="1" dirty="0"/>
              <a:t>;</a:t>
            </a:r>
            <a:r>
              <a:rPr lang="fr-FR" b="1" dirty="0" err="1">
                <a:solidFill>
                  <a:srgbClr val="008000"/>
                </a:solidFill>
              </a:rPr>
              <a:t>No_départ</a:t>
            </a:r>
            <a:r>
              <a:rPr lang="fr-FR" b="1" dirty="0">
                <a:solidFill>
                  <a:srgbClr val="008000"/>
                </a:solidFill>
              </a:rPr>
              <a:t>?</a:t>
            </a:r>
            <a:r>
              <a:rPr lang="fr-FR" b="1" dirty="0"/>
              <a:t>;</a:t>
            </a:r>
            <a:r>
              <a:rPr lang="fr-FR" b="1" dirty="0" err="1">
                <a:solidFill>
                  <a:srgbClr val="C00000"/>
                </a:solidFill>
              </a:rPr>
              <a:t>nb_car</a:t>
            </a:r>
            <a:r>
              <a:rPr lang="fr-FR" b="1" dirty="0">
                <a:solidFill>
                  <a:srgbClr val="C00000"/>
                </a:solidFill>
              </a:rPr>
              <a:t>?</a:t>
            </a:r>
            <a:r>
              <a:rPr lang="fr-FR" b="1" dirty="0"/>
              <a:t>)</a:t>
            </a:r>
          </a:p>
        </p:txBody>
      </p:sp>
      <p:cxnSp>
        <p:nvCxnSpPr>
          <p:cNvPr id="75" name="Connecteur droit avec flèche 74"/>
          <p:cNvCxnSpPr/>
          <p:nvPr/>
        </p:nvCxnSpPr>
        <p:spPr>
          <a:xfrm>
            <a:off x="4860032" y="1563638"/>
            <a:ext cx="2016224" cy="0"/>
          </a:xfrm>
          <a:prstGeom prst="straightConnector1">
            <a:avLst/>
          </a:prstGeom>
          <a:ln w="28575">
            <a:solidFill>
              <a:srgbClr val="C00000"/>
            </a:solidFill>
            <a:tailEnd type="arrow"/>
          </a:ln>
        </p:spPr>
        <p:style>
          <a:lnRef idx="1">
            <a:schemeClr val="accent2"/>
          </a:lnRef>
          <a:fillRef idx="0">
            <a:schemeClr val="accent2"/>
          </a:fillRef>
          <a:effectRef idx="0">
            <a:schemeClr val="accent2"/>
          </a:effectRef>
          <a:fontRef idx="minor">
            <a:schemeClr val="tx1"/>
          </a:fontRef>
        </p:style>
      </p:cxnSp>
      <p:sp>
        <p:nvSpPr>
          <p:cNvPr id="76" name="ZoneTexte 75"/>
          <p:cNvSpPr txBox="1"/>
          <p:nvPr/>
        </p:nvSpPr>
        <p:spPr>
          <a:xfrm>
            <a:off x="6804248" y="1491630"/>
            <a:ext cx="216024" cy="338554"/>
          </a:xfrm>
          <a:prstGeom prst="rect">
            <a:avLst/>
          </a:prstGeom>
          <a:noFill/>
        </p:spPr>
        <p:txBody>
          <a:bodyPr wrap="square" rtlCol="0">
            <a:spAutoFit/>
          </a:bodyPr>
          <a:lstStyle/>
          <a:p>
            <a:pPr algn="ctr"/>
            <a:r>
              <a:rPr lang="fr-FR" sz="1600" b="1" dirty="0">
                <a:solidFill>
                  <a:srgbClr val="C00000"/>
                </a:solidFill>
              </a:rPr>
              <a:t>7</a:t>
            </a:r>
          </a:p>
        </p:txBody>
      </p:sp>
      <p:sp>
        <p:nvSpPr>
          <p:cNvPr id="77" name="Rectangle 76"/>
          <p:cNvSpPr/>
          <p:nvPr/>
        </p:nvSpPr>
        <p:spPr>
          <a:xfrm>
            <a:off x="395536" y="2787774"/>
            <a:ext cx="2601931" cy="461665"/>
          </a:xfrm>
          <a:prstGeom prst="rect">
            <a:avLst/>
          </a:prstGeom>
        </p:spPr>
        <p:txBody>
          <a:bodyPr wrap="none">
            <a:spAutoFit/>
          </a:bodyPr>
          <a:lstStyle/>
          <a:p>
            <a:r>
              <a:rPr lang="fr-FR" sz="2400" b="1" dirty="0"/>
              <a:t>=</a:t>
            </a:r>
            <a:r>
              <a:rPr lang="fr-FR" b="1" dirty="0"/>
              <a:t>CHERCHE(</a:t>
            </a:r>
            <a:r>
              <a:rPr lang="fr-FR" b="1" dirty="0">
                <a:solidFill>
                  <a:srgbClr val="3366CC"/>
                </a:solidFill>
              </a:rPr>
              <a:t>‘’ ’’</a:t>
            </a:r>
            <a:r>
              <a:rPr lang="fr-FR" b="1" dirty="0"/>
              <a:t>;</a:t>
            </a:r>
            <a:r>
              <a:rPr lang="fr-FR" b="1" dirty="0">
                <a:solidFill>
                  <a:srgbClr val="008000"/>
                </a:solidFill>
              </a:rPr>
              <a:t>Cellule</a:t>
            </a:r>
            <a:r>
              <a:rPr lang="fr-FR" b="1" dirty="0"/>
              <a:t>)</a:t>
            </a:r>
            <a:r>
              <a:rPr lang="fr-FR" b="1" dirty="0">
                <a:solidFill>
                  <a:srgbClr val="C00000"/>
                </a:solidFill>
              </a:rPr>
              <a:t>+1</a:t>
            </a:r>
          </a:p>
        </p:txBody>
      </p:sp>
      <p:sp>
        <p:nvSpPr>
          <p:cNvPr id="78" name="ZoneTexte 77"/>
          <p:cNvSpPr txBox="1"/>
          <p:nvPr/>
        </p:nvSpPr>
        <p:spPr>
          <a:xfrm>
            <a:off x="1475656" y="3507854"/>
            <a:ext cx="504056" cy="369332"/>
          </a:xfrm>
          <a:prstGeom prst="rect">
            <a:avLst/>
          </a:prstGeom>
          <a:solidFill>
            <a:schemeClr val="bg1"/>
          </a:solidFill>
          <a:ln>
            <a:solidFill>
              <a:srgbClr val="4F81BD"/>
            </a:solidFill>
          </a:ln>
          <a:effectLst>
            <a:outerShdw blurRad="50800" dist="38100" dir="2700000" algn="tl" rotWithShape="0">
              <a:prstClr val="black">
                <a:alpha val="40000"/>
              </a:prstClr>
            </a:outerShdw>
          </a:effectLst>
        </p:spPr>
        <p:txBody>
          <a:bodyPr wrap="square" rtlCol="0">
            <a:spAutoFit/>
          </a:bodyPr>
          <a:lstStyle/>
          <a:p>
            <a:pPr algn="ctr"/>
            <a:r>
              <a:rPr lang="fr-FR" b="1" dirty="0"/>
              <a:t>11</a:t>
            </a:r>
            <a:endParaRPr lang="fr-FR" sz="1400" b="1" dirty="0"/>
          </a:p>
        </p:txBody>
      </p:sp>
      <p:sp>
        <p:nvSpPr>
          <p:cNvPr id="79" name="Rectangle 78"/>
          <p:cNvSpPr/>
          <p:nvPr/>
        </p:nvSpPr>
        <p:spPr>
          <a:xfrm>
            <a:off x="3923928" y="2715766"/>
            <a:ext cx="1800493" cy="461665"/>
          </a:xfrm>
          <a:prstGeom prst="rect">
            <a:avLst/>
          </a:prstGeom>
        </p:spPr>
        <p:txBody>
          <a:bodyPr wrap="none">
            <a:spAutoFit/>
          </a:bodyPr>
          <a:lstStyle/>
          <a:p>
            <a:r>
              <a:rPr lang="fr-FR" sz="2400" b="1" dirty="0"/>
              <a:t>=</a:t>
            </a:r>
            <a:r>
              <a:rPr lang="fr-FR" b="1" dirty="0"/>
              <a:t>NBCAR(</a:t>
            </a:r>
            <a:r>
              <a:rPr lang="fr-FR" b="1" dirty="0">
                <a:solidFill>
                  <a:srgbClr val="3366CC"/>
                </a:solidFill>
              </a:rPr>
              <a:t>Cellule</a:t>
            </a:r>
            <a:r>
              <a:rPr lang="fr-FR" b="1" dirty="0"/>
              <a:t>)</a:t>
            </a:r>
          </a:p>
        </p:txBody>
      </p:sp>
      <p:sp>
        <p:nvSpPr>
          <p:cNvPr id="81" name="Rectangle 80"/>
          <p:cNvSpPr/>
          <p:nvPr/>
        </p:nvSpPr>
        <p:spPr>
          <a:xfrm>
            <a:off x="5580112" y="2715766"/>
            <a:ext cx="2379113" cy="461665"/>
          </a:xfrm>
          <a:prstGeom prst="rect">
            <a:avLst/>
          </a:prstGeom>
        </p:spPr>
        <p:txBody>
          <a:bodyPr wrap="none">
            <a:spAutoFit/>
          </a:bodyPr>
          <a:lstStyle/>
          <a:p>
            <a:r>
              <a:rPr lang="fr-FR" sz="2400" b="1" dirty="0"/>
              <a:t>-</a:t>
            </a:r>
            <a:r>
              <a:rPr lang="fr-FR" b="1" dirty="0"/>
              <a:t>CHERCHE(</a:t>
            </a:r>
            <a:r>
              <a:rPr lang="fr-FR" b="1" dirty="0">
                <a:solidFill>
                  <a:srgbClr val="3366CC"/>
                </a:solidFill>
              </a:rPr>
              <a:t>‘’ ’’</a:t>
            </a:r>
            <a:r>
              <a:rPr lang="fr-FR" b="1" dirty="0"/>
              <a:t>;</a:t>
            </a:r>
            <a:r>
              <a:rPr lang="fr-FR" b="1" dirty="0">
                <a:solidFill>
                  <a:srgbClr val="008000"/>
                </a:solidFill>
              </a:rPr>
              <a:t>Cellule</a:t>
            </a:r>
            <a:r>
              <a:rPr lang="fr-FR" b="1" dirty="0"/>
              <a:t>)</a:t>
            </a:r>
            <a:endParaRPr lang="fr-FR" b="1" dirty="0">
              <a:solidFill>
                <a:srgbClr val="C00000"/>
              </a:solidFill>
            </a:endParaRPr>
          </a:p>
        </p:txBody>
      </p:sp>
      <p:sp>
        <p:nvSpPr>
          <p:cNvPr id="82" name="ZoneTexte 81"/>
          <p:cNvSpPr txBox="1"/>
          <p:nvPr/>
        </p:nvSpPr>
        <p:spPr>
          <a:xfrm>
            <a:off x="4572000" y="3435846"/>
            <a:ext cx="504056" cy="369332"/>
          </a:xfrm>
          <a:prstGeom prst="rect">
            <a:avLst/>
          </a:prstGeom>
          <a:solidFill>
            <a:schemeClr val="bg1"/>
          </a:solidFill>
          <a:ln>
            <a:solidFill>
              <a:srgbClr val="4F81BD"/>
            </a:solidFill>
          </a:ln>
          <a:effectLst>
            <a:outerShdw blurRad="50800" dist="38100" dir="2700000" algn="tl" rotWithShape="0">
              <a:prstClr val="black">
                <a:alpha val="40000"/>
              </a:prstClr>
            </a:outerShdw>
          </a:effectLst>
        </p:spPr>
        <p:txBody>
          <a:bodyPr wrap="square" rtlCol="0">
            <a:spAutoFit/>
          </a:bodyPr>
          <a:lstStyle/>
          <a:p>
            <a:pPr algn="ctr"/>
            <a:r>
              <a:rPr lang="fr-FR" b="1" dirty="0"/>
              <a:t>17</a:t>
            </a:r>
            <a:endParaRPr lang="fr-FR" sz="1400" b="1" dirty="0"/>
          </a:p>
        </p:txBody>
      </p:sp>
      <p:sp>
        <p:nvSpPr>
          <p:cNvPr id="110" name="ZoneTexte 109"/>
          <p:cNvSpPr txBox="1"/>
          <p:nvPr/>
        </p:nvSpPr>
        <p:spPr>
          <a:xfrm>
            <a:off x="6300192" y="3435846"/>
            <a:ext cx="504056" cy="369332"/>
          </a:xfrm>
          <a:prstGeom prst="rect">
            <a:avLst/>
          </a:prstGeom>
          <a:solidFill>
            <a:schemeClr val="bg1"/>
          </a:solidFill>
          <a:ln>
            <a:solidFill>
              <a:srgbClr val="4F81BD"/>
            </a:solidFill>
          </a:ln>
          <a:effectLst>
            <a:outerShdw blurRad="50800" dist="38100" dir="2700000" algn="tl" rotWithShape="0">
              <a:prstClr val="black">
                <a:alpha val="40000"/>
              </a:prstClr>
            </a:outerShdw>
          </a:effectLst>
        </p:spPr>
        <p:txBody>
          <a:bodyPr wrap="square" rtlCol="0">
            <a:spAutoFit/>
          </a:bodyPr>
          <a:lstStyle/>
          <a:p>
            <a:pPr algn="ctr"/>
            <a:r>
              <a:rPr lang="fr-FR" b="1" dirty="0"/>
              <a:t>10</a:t>
            </a:r>
            <a:endParaRPr lang="fr-FR" sz="1400" b="1" dirty="0"/>
          </a:p>
        </p:txBody>
      </p:sp>
      <p:sp>
        <p:nvSpPr>
          <p:cNvPr id="134" name="Rectangle 133"/>
          <p:cNvSpPr/>
          <p:nvPr/>
        </p:nvSpPr>
        <p:spPr>
          <a:xfrm>
            <a:off x="28880" y="3939902"/>
            <a:ext cx="7639464" cy="461665"/>
          </a:xfrm>
          <a:prstGeom prst="rect">
            <a:avLst/>
          </a:prstGeom>
        </p:spPr>
        <p:txBody>
          <a:bodyPr wrap="none">
            <a:spAutoFit/>
          </a:bodyPr>
          <a:lstStyle/>
          <a:p>
            <a:r>
              <a:rPr lang="fr-FR" sz="2400" b="1" dirty="0"/>
              <a:t>=</a:t>
            </a:r>
            <a:r>
              <a:rPr lang="fr-FR" b="1" dirty="0"/>
              <a:t>STXT(</a:t>
            </a:r>
            <a:r>
              <a:rPr lang="fr-FR" b="1" dirty="0">
                <a:solidFill>
                  <a:srgbClr val="3366CC"/>
                </a:solidFill>
              </a:rPr>
              <a:t>Cellule</a:t>
            </a:r>
            <a:r>
              <a:rPr lang="fr-FR" b="1" dirty="0"/>
              <a:t>;</a:t>
            </a:r>
            <a:r>
              <a:rPr lang="fr-FR" b="1" dirty="0">
                <a:solidFill>
                  <a:srgbClr val="008000"/>
                </a:solidFill>
              </a:rPr>
              <a:t> CHERCHE(‘’ ’’;Cellule)+1</a:t>
            </a:r>
            <a:r>
              <a:rPr lang="fr-FR" b="1" dirty="0"/>
              <a:t>;</a:t>
            </a:r>
            <a:r>
              <a:rPr lang="fr-FR" b="1" dirty="0">
                <a:solidFill>
                  <a:srgbClr val="C00000"/>
                </a:solidFill>
              </a:rPr>
              <a:t>NBCAR(Cellule)-CHERCHE(‘’ ‘’;Cellule)</a:t>
            </a:r>
            <a:r>
              <a:rPr lang="fr-FR" b="1" dirty="0"/>
              <a:t>)</a:t>
            </a:r>
          </a:p>
        </p:txBody>
      </p:sp>
      <p:sp>
        <p:nvSpPr>
          <p:cNvPr id="135" name="Rectangle 134"/>
          <p:cNvSpPr/>
          <p:nvPr/>
        </p:nvSpPr>
        <p:spPr>
          <a:xfrm>
            <a:off x="2483768" y="2067694"/>
            <a:ext cx="3560847" cy="461665"/>
          </a:xfrm>
          <a:prstGeom prst="rect">
            <a:avLst/>
          </a:prstGeom>
        </p:spPr>
        <p:txBody>
          <a:bodyPr wrap="none">
            <a:spAutoFit/>
          </a:bodyPr>
          <a:lstStyle/>
          <a:p>
            <a:r>
              <a:rPr lang="fr-FR" sz="2400" b="1" dirty="0"/>
              <a:t>=</a:t>
            </a:r>
            <a:r>
              <a:rPr lang="fr-FR" b="1" dirty="0"/>
              <a:t>MID(</a:t>
            </a:r>
            <a:r>
              <a:rPr lang="fr-FR" b="1" dirty="0">
                <a:solidFill>
                  <a:srgbClr val="3366CC"/>
                </a:solidFill>
              </a:rPr>
              <a:t>Cellule</a:t>
            </a:r>
            <a:r>
              <a:rPr lang="fr-FR" b="1" dirty="0"/>
              <a:t>;</a:t>
            </a:r>
            <a:r>
              <a:rPr lang="fr-FR" b="1" dirty="0" err="1">
                <a:solidFill>
                  <a:srgbClr val="008000"/>
                </a:solidFill>
              </a:rPr>
              <a:t>No_départ</a:t>
            </a:r>
            <a:r>
              <a:rPr lang="fr-FR" b="1" dirty="0">
                <a:solidFill>
                  <a:srgbClr val="008000"/>
                </a:solidFill>
              </a:rPr>
              <a:t>?</a:t>
            </a:r>
            <a:r>
              <a:rPr lang="fr-FR" b="1" dirty="0"/>
              <a:t>;</a:t>
            </a:r>
            <a:r>
              <a:rPr lang="fr-FR" b="1" dirty="0" err="1">
                <a:solidFill>
                  <a:srgbClr val="C00000"/>
                </a:solidFill>
              </a:rPr>
              <a:t>nb_car</a:t>
            </a:r>
            <a:r>
              <a:rPr lang="fr-FR" b="1" dirty="0">
                <a:solidFill>
                  <a:srgbClr val="C00000"/>
                </a:solidFill>
              </a:rPr>
              <a:t>?</a:t>
            </a:r>
            <a:r>
              <a:rPr lang="fr-FR" b="1" dirty="0"/>
              <a:t>)</a:t>
            </a:r>
          </a:p>
        </p:txBody>
      </p:sp>
      <p:sp>
        <p:nvSpPr>
          <p:cNvPr id="136" name="Rectangle 135"/>
          <p:cNvSpPr/>
          <p:nvPr/>
        </p:nvSpPr>
        <p:spPr>
          <a:xfrm>
            <a:off x="323528" y="2571750"/>
            <a:ext cx="1321196" cy="369332"/>
          </a:xfrm>
          <a:prstGeom prst="rect">
            <a:avLst/>
          </a:prstGeom>
        </p:spPr>
        <p:txBody>
          <a:bodyPr wrap="square">
            <a:spAutoFit/>
          </a:bodyPr>
          <a:lstStyle/>
          <a:p>
            <a:r>
              <a:rPr lang="fr-FR" b="1" dirty="0" err="1">
                <a:solidFill>
                  <a:srgbClr val="008000"/>
                </a:solidFill>
              </a:rPr>
              <a:t>No_départ</a:t>
            </a:r>
            <a:r>
              <a:rPr lang="fr-FR" b="1" dirty="0">
                <a:solidFill>
                  <a:srgbClr val="008000"/>
                </a:solidFill>
              </a:rPr>
              <a:t>?</a:t>
            </a:r>
            <a:endParaRPr lang="fr-FR" dirty="0"/>
          </a:p>
        </p:txBody>
      </p:sp>
      <p:sp>
        <p:nvSpPr>
          <p:cNvPr id="137" name="Rectangle 136"/>
          <p:cNvSpPr/>
          <p:nvPr/>
        </p:nvSpPr>
        <p:spPr>
          <a:xfrm>
            <a:off x="395536" y="3075806"/>
            <a:ext cx="2467663" cy="461665"/>
          </a:xfrm>
          <a:prstGeom prst="rect">
            <a:avLst/>
          </a:prstGeom>
        </p:spPr>
        <p:txBody>
          <a:bodyPr wrap="none">
            <a:spAutoFit/>
          </a:bodyPr>
          <a:lstStyle/>
          <a:p>
            <a:r>
              <a:rPr lang="fr-FR" sz="2400" b="1" dirty="0"/>
              <a:t>=</a:t>
            </a:r>
            <a:r>
              <a:rPr lang="fr-FR" b="1" dirty="0"/>
              <a:t>SEARCH(</a:t>
            </a:r>
            <a:r>
              <a:rPr lang="fr-FR" b="1" dirty="0">
                <a:solidFill>
                  <a:srgbClr val="3366CC"/>
                </a:solidFill>
              </a:rPr>
              <a:t>‘’ ’’</a:t>
            </a:r>
            <a:r>
              <a:rPr lang="fr-FR" b="1" dirty="0"/>
              <a:t>;</a:t>
            </a:r>
            <a:r>
              <a:rPr lang="fr-FR" b="1" dirty="0">
                <a:solidFill>
                  <a:srgbClr val="008000"/>
                </a:solidFill>
              </a:rPr>
              <a:t>Cellule</a:t>
            </a:r>
            <a:r>
              <a:rPr lang="fr-FR" b="1" dirty="0"/>
              <a:t>)</a:t>
            </a:r>
            <a:r>
              <a:rPr lang="fr-FR" b="1" dirty="0">
                <a:solidFill>
                  <a:srgbClr val="C00000"/>
                </a:solidFill>
              </a:rPr>
              <a:t>+1</a:t>
            </a:r>
          </a:p>
        </p:txBody>
      </p:sp>
      <p:sp>
        <p:nvSpPr>
          <p:cNvPr id="139" name="Rectangle 138"/>
          <p:cNvSpPr/>
          <p:nvPr/>
        </p:nvSpPr>
        <p:spPr>
          <a:xfrm>
            <a:off x="4067944" y="2499742"/>
            <a:ext cx="944746" cy="369332"/>
          </a:xfrm>
          <a:prstGeom prst="rect">
            <a:avLst/>
          </a:prstGeom>
        </p:spPr>
        <p:txBody>
          <a:bodyPr wrap="none">
            <a:spAutoFit/>
          </a:bodyPr>
          <a:lstStyle/>
          <a:p>
            <a:r>
              <a:rPr lang="fr-FR" b="1" dirty="0" err="1">
                <a:solidFill>
                  <a:srgbClr val="C00000"/>
                </a:solidFill>
              </a:rPr>
              <a:t>nb_car</a:t>
            </a:r>
            <a:r>
              <a:rPr lang="fr-FR" b="1" dirty="0">
                <a:solidFill>
                  <a:srgbClr val="C00000"/>
                </a:solidFill>
              </a:rPr>
              <a:t>?</a:t>
            </a:r>
            <a:endParaRPr lang="fr-FR" dirty="0"/>
          </a:p>
        </p:txBody>
      </p:sp>
      <p:sp>
        <p:nvSpPr>
          <p:cNvPr id="140" name="Rectangle 139"/>
          <p:cNvSpPr/>
          <p:nvPr/>
        </p:nvSpPr>
        <p:spPr>
          <a:xfrm>
            <a:off x="4234618" y="3003798"/>
            <a:ext cx="1489510" cy="461665"/>
          </a:xfrm>
          <a:prstGeom prst="rect">
            <a:avLst/>
          </a:prstGeom>
        </p:spPr>
        <p:txBody>
          <a:bodyPr wrap="none">
            <a:spAutoFit/>
          </a:bodyPr>
          <a:lstStyle/>
          <a:p>
            <a:r>
              <a:rPr lang="fr-FR" sz="2400" b="1" dirty="0"/>
              <a:t>=</a:t>
            </a:r>
            <a:r>
              <a:rPr lang="fr-FR" b="1" dirty="0"/>
              <a:t>LEN(</a:t>
            </a:r>
            <a:r>
              <a:rPr lang="fr-FR" b="1" dirty="0">
                <a:solidFill>
                  <a:srgbClr val="3366CC"/>
                </a:solidFill>
              </a:rPr>
              <a:t>Cellule</a:t>
            </a:r>
            <a:r>
              <a:rPr lang="fr-FR" b="1" dirty="0"/>
              <a:t>)</a:t>
            </a:r>
          </a:p>
        </p:txBody>
      </p:sp>
      <p:sp>
        <p:nvSpPr>
          <p:cNvPr id="141" name="Rectangle 140"/>
          <p:cNvSpPr/>
          <p:nvPr/>
        </p:nvSpPr>
        <p:spPr>
          <a:xfrm>
            <a:off x="5567515" y="3003798"/>
            <a:ext cx="2244845" cy="461665"/>
          </a:xfrm>
          <a:prstGeom prst="rect">
            <a:avLst/>
          </a:prstGeom>
        </p:spPr>
        <p:txBody>
          <a:bodyPr wrap="none">
            <a:spAutoFit/>
          </a:bodyPr>
          <a:lstStyle/>
          <a:p>
            <a:r>
              <a:rPr lang="fr-FR" sz="2400" b="1" dirty="0"/>
              <a:t>-</a:t>
            </a:r>
            <a:r>
              <a:rPr lang="fr-FR" b="1" dirty="0"/>
              <a:t>SEARCH(</a:t>
            </a:r>
            <a:r>
              <a:rPr lang="fr-FR" b="1" dirty="0">
                <a:solidFill>
                  <a:srgbClr val="3366CC"/>
                </a:solidFill>
              </a:rPr>
              <a:t>‘’ ’’</a:t>
            </a:r>
            <a:r>
              <a:rPr lang="fr-FR" b="1" dirty="0"/>
              <a:t>;</a:t>
            </a:r>
            <a:r>
              <a:rPr lang="fr-FR" b="1" dirty="0">
                <a:solidFill>
                  <a:srgbClr val="008000"/>
                </a:solidFill>
              </a:rPr>
              <a:t>Cellule</a:t>
            </a:r>
            <a:r>
              <a:rPr lang="fr-FR" b="1" dirty="0"/>
              <a:t>)</a:t>
            </a:r>
            <a:endParaRPr lang="fr-FR" b="1" dirty="0">
              <a:solidFill>
                <a:srgbClr val="C00000"/>
              </a:solidFill>
            </a:endParaRPr>
          </a:p>
        </p:txBody>
      </p:sp>
      <p:sp>
        <p:nvSpPr>
          <p:cNvPr id="142" name="Rectangle 141"/>
          <p:cNvSpPr/>
          <p:nvPr/>
        </p:nvSpPr>
        <p:spPr>
          <a:xfrm>
            <a:off x="28880" y="4227934"/>
            <a:ext cx="6964407" cy="461665"/>
          </a:xfrm>
          <a:prstGeom prst="rect">
            <a:avLst/>
          </a:prstGeom>
        </p:spPr>
        <p:txBody>
          <a:bodyPr wrap="none">
            <a:spAutoFit/>
          </a:bodyPr>
          <a:lstStyle/>
          <a:p>
            <a:r>
              <a:rPr lang="fr-FR" sz="2400" b="1" dirty="0"/>
              <a:t>=</a:t>
            </a:r>
            <a:r>
              <a:rPr lang="fr-FR" b="1" dirty="0"/>
              <a:t>MID(</a:t>
            </a:r>
            <a:r>
              <a:rPr lang="fr-FR" b="1" dirty="0">
                <a:solidFill>
                  <a:srgbClr val="3366CC"/>
                </a:solidFill>
              </a:rPr>
              <a:t>Cellule</a:t>
            </a:r>
            <a:r>
              <a:rPr lang="fr-FR" b="1" dirty="0"/>
              <a:t>;</a:t>
            </a:r>
            <a:r>
              <a:rPr lang="fr-FR" b="1" dirty="0">
                <a:solidFill>
                  <a:srgbClr val="008000"/>
                </a:solidFill>
              </a:rPr>
              <a:t> SEARCH(‘’ ’’;Cellule)+1</a:t>
            </a:r>
            <a:r>
              <a:rPr lang="fr-FR" b="1" dirty="0"/>
              <a:t>;</a:t>
            </a:r>
            <a:r>
              <a:rPr lang="fr-FR" b="1" dirty="0">
                <a:solidFill>
                  <a:srgbClr val="C00000"/>
                </a:solidFill>
              </a:rPr>
              <a:t>LEN(Cellule)-SEARCH(‘’ ‘’;Cellule)</a:t>
            </a:r>
            <a:r>
              <a:rPr lang="fr-FR" b="1" dirty="0"/>
              <a:t>)</a:t>
            </a:r>
          </a:p>
        </p:txBody>
      </p:sp>
      <p:sp>
        <p:nvSpPr>
          <p:cNvPr id="143" name="ZoneTexte 142"/>
          <p:cNvSpPr txBox="1"/>
          <p:nvPr/>
        </p:nvSpPr>
        <p:spPr>
          <a:xfrm>
            <a:off x="2621168" y="4650690"/>
            <a:ext cx="504056" cy="369332"/>
          </a:xfrm>
          <a:prstGeom prst="rect">
            <a:avLst/>
          </a:prstGeom>
          <a:solidFill>
            <a:schemeClr val="bg1"/>
          </a:solidFill>
          <a:ln>
            <a:solidFill>
              <a:srgbClr val="4F81BD"/>
            </a:solidFill>
          </a:ln>
          <a:effectLst>
            <a:outerShdw blurRad="50800" dist="38100" dir="2700000" algn="tl" rotWithShape="0">
              <a:prstClr val="black">
                <a:alpha val="40000"/>
              </a:prstClr>
            </a:outerShdw>
          </a:effectLst>
        </p:spPr>
        <p:txBody>
          <a:bodyPr wrap="square" rtlCol="0">
            <a:spAutoFit/>
          </a:bodyPr>
          <a:lstStyle/>
          <a:p>
            <a:pPr algn="ctr"/>
            <a:r>
              <a:rPr lang="fr-FR" b="1" dirty="0"/>
              <a:t>11</a:t>
            </a:r>
            <a:endParaRPr lang="fr-FR" sz="1400" b="1" dirty="0"/>
          </a:p>
        </p:txBody>
      </p:sp>
      <p:sp>
        <p:nvSpPr>
          <p:cNvPr id="144" name="ZoneTexte 143"/>
          <p:cNvSpPr txBox="1"/>
          <p:nvPr/>
        </p:nvSpPr>
        <p:spPr>
          <a:xfrm>
            <a:off x="4997432" y="4659982"/>
            <a:ext cx="504056" cy="369332"/>
          </a:xfrm>
          <a:prstGeom prst="rect">
            <a:avLst/>
          </a:prstGeom>
          <a:solidFill>
            <a:schemeClr val="bg1"/>
          </a:solidFill>
          <a:ln>
            <a:solidFill>
              <a:srgbClr val="4F81BD"/>
            </a:solidFill>
          </a:ln>
          <a:effectLst>
            <a:outerShdw blurRad="50800" dist="38100" dir="2700000" algn="tl" rotWithShape="0">
              <a:prstClr val="black">
                <a:alpha val="40000"/>
              </a:prstClr>
            </a:outerShdw>
          </a:effectLst>
        </p:spPr>
        <p:txBody>
          <a:bodyPr wrap="square" rtlCol="0">
            <a:spAutoFit/>
          </a:bodyPr>
          <a:lstStyle/>
          <a:p>
            <a:pPr algn="ctr"/>
            <a:r>
              <a:rPr lang="fr-FR" b="1" dirty="0"/>
              <a:t>7</a:t>
            </a:r>
            <a:endParaRPr lang="fr-FR" sz="1400" b="1" dirty="0"/>
          </a:p>
        </p:txBody>
      </p:sp>
    </p:spTree>
    <p:extLst>
      <p:ext uri="{BB962C8B-B14F-4D97-AF65-F5344CB8AC3E}">
        <p14:creationId xmlns:p14="http://schemas.microsoft.com/office/powerpoint/2010/main" val="194260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animBg="1"/>
      <p:bldP spid="82" grpId="0" animBg="1"/>
      <p:bldP spid="110" grpId="0" animBg="1"/>
      <p:bldP spid="143" grpId="0" animBg="1"/>
      <p:bldP spid="14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2" cstate="print"/>
          <a:srcRect/>
          <a:stretch>
            <a:fillRect/>
          </a:stretch>
        </p:blipFill>
        <p:spPr bwMode="auto">
          <a:xfrm>
            <a:off x="5508104" y="2859782"/>
            <a:ext cx="3497951" cy="2135113"/>
          </a:xfrm>
          <a:prstGeom prst="rect">
            <a:avLst/>
          </a:prstGeom>
          <a:noFill/>
          <a:ln w="9525">
            <a:noFill/>
            <a:miter lim="800000"/>
            <a:headEnd/>
            <a:tailEnd/>
          </a:ln>
        </p:spPr>
      </p:pic>
      <p:sp>
        <p:nvSpPr>
          <p:cNvPr id="66" name="Rectangle 65"/>
          <p:cNvSpPr/>
          <p:nvPr/>
        </p:nvSpPr>
        <p:spPr>
          <a:xfrm>
            <a:off x="1187624" y="339502"/>
            <a:ext cx="6696744" cy="144016"/>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1043608" y="123478"/>
            <a:ext cx="5904656" cy="584775"/>
          </a:xfrm>
          <a:prstGeom prst="rect">
            <a:avLst/>
          </a:prstGeom>
          <a:noFill/>
        </p:spPr>
        <p:txBody>
          <a:bodyPr wrap="square" rtlCol="0">
            <a:spAutoFit/>
          </a:bodyPr>
          <a:lstStyle/>
          <a:p>
            <a:r>
              <a:rPr lang="fr-FR" dirty="0">
                <a:solidFill>
                  <a:schemeClr val="accent1">
                    <a:lumMod val="75000"/>
                  </a:schemeClr>
                </a:solidFill>
                <a:latin typeface="Arial Black" pitchFamily="34" charset="0"/>
              </a:rPr>
              <a:t>Remplacer des chaines de caractères</a:t>
            </a:r>
          </a:p>
          <a:p>
            <a:r>
              <a:rPr lang="fr-FR" sz="1400" dirty="0">
                <a:latin typeface="Arial Black" pitchFamily="34" charset="0"/>
              </a:rPr>
              <a:t>Outil de recherche et remplacement</a:t>
            </a:r>
          </a:p>
        </p:txBody>
      </p:sp>
      <p:sp>
        <p:nvSpPr>
          <p:cNvPr id="15" name="ZoneTexte 14"/>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4</a:t>
            </a:r>
            <a:r>
              <a:rPr lang="fr-FR" dirty="0">
                <a:solidFill>
                  <a:schemeClr val="accent1">
                    <a:lumMod val="60000"/>
                    <a:lumOff val="40000"/>
                  </a:schemeClr>
                </a:solidFill>
                <a:latin typeface="Arial Black" pitchFamily="34" charset="0"/>
              </a:rPr>
              <a:t>a</a:t>
            </a:r>
            <a:r>
              <a:rPr lang="fr-FR" dirty="0">
                <a:solidFill>
                  <a:schemeClr val="tx2"/>
                </a:solidFill>
                <a:latin typeface="Arial Black" pitchFamily="34" charset="0"/>
              </a:rPr>
              <a:t>3a</a:t>
            </a:r>
            <a:endParaRPr lang="fr-FR" sz="2800" dirty="0">
              <a:solidFill>
                <a:schemeClr val="tx2"/>
              </a:solidFill>
              <a:latin typeface="Arial Black" pitchFamily="34" charset="0"/>
            </a:endParaRPr>
          </a:p>
        </p:txBody>
      </p:sp>
      <p:cxnSp>
        <p:nvCxnSpPr>
          <p:cNvPr id="16" name="Connecteur droit 15"/>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69" name="Rectangle 68"/>
          <p:cNvSpPr/>
          <p:nvPr/>
        </p:nvSpPr>
        <p:spPr>
          <a:xfrm>
            <a:off x="971600" y="771550"/>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0" name="ZoneTexte 69"/>
          <p:cNvSpPr txBox="1"/>
          <p:nvPr/>
        </p:nvSpPr>
        <p:spPr>
          <a:xfrm>
            <a:off x="971600" y="1347614"/>
            <a:ext cx="216024" cy="261610"/>
          </a:xfrm>
          <a:prstGeom prst="rect">
            <a:avLst/>
          </a:prstGeom>
          <a:noFill/>
        </p:spPr>
        <p:txBody>
          <a:bodyPr wrap="square" rtlCol="0">
            <a:spAutoFit/>
          </a:bodyPr>
          <a:lstStyle/>
          <a:p>
            <a:pPr algn="ctr"/>
            <a:r>
              <a:rPr lang="fr-FR" sz="1100" b="1" dirty="0">
                <a:solidFill>
                  <a:schemeClr val="accent1">
                    <a:lumMod val="75000"/>
                  </a:schemeClr>
                </a:solidFill>
              </a:rPr>
              <a:t>1</a:t>
            </a:r>
          </a:p>
        </p:txBody>
      </p:sp>
      <p:sp>
        <p:nvSpPr>
          <p:cNvPr id="71" name="Rectangle 70"/>
          <p:cNvSpPr/>
          <p:nvPr/>
        </p:nvSpPr>
        <p:spPr>
          <a:xfrm>
            <a:off x="1259632" y="771550"/>
            <a:ext cx="216024" cy="93610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4" name="ZoneTexte 73"/>
          <p:cNvSpPr txBox="1"/>
          <p:nvPr/>
        </p:nvSpPr>
        <p:spPr>
          <a:xfrm>
            <a:off x="1259632" y="1347614"/>
            <a:ext cx="216024" cy="261610"/>
          </a:xfrm>
          <a:prstGeom prst="rect">
            <a:avLst/>
          </a:prstGeom>
          <a:noFill/>
        </p:spPr>
        <p:txBody>
          <a:bodyPr wrap="square" rtlCol="0">
            <a:spAutoFit/>
          </a:bodyPr>
          <a:lstStyle/>
          <a:p>
            <a:pPr algn="ctr"/>
            <a:r>
              <a:rPr lang="fr-FR" sz="1100" b="1" dirty="0">
                <a:solidFill>
                  <a:schemeClr val="accent1">
                    <a:lumMod val="75000"/>
                  </a:schemeClr>
                </a:solidFill>
              </a:rPr>
              <a:t>2</a:t>
            </a:r>
          </a:p>
        </p:txBody>
      </p:sp>
      <p:sp>
        <p:nvSpPr>
          <p:cNvPr id="123" name="Rectangle 122"/>
          <p:cNvSpPr/>
          <p:nvPr/>
        </p:nvSpPr>
        <p:spPr>
          <a:xfrm>
            <a:off x="1547664" y="771550"/>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4" name="ZoneTexte 123"/>
          <p:cNvSpPr txBox="1"/>
          <p:nvPr/>
        </p:nvSpPr>
        <p:spPr>
          <a:xfrm>
            <a:off x="1547664" y="1347614"/>
            <a:ext cx="216024" cy="261610"/>
          </a:xfrm>
          <a:prstGeom prst="rect">
            <a:avLst/>
          </a:prstGeom>
          <a:noFill/>
        </p:spPr>
        <p:txBody>
          <a:bodyPr wrap="square" rtlCol="0">
            <a:spAutoFit/>
          </a:bodyPr>
          <a:lstStyle/>
          <a:p>
            <a:pPr algn="ctr"/>
            <a:r>
              <a:rPr lang="fr-FR" sz="1100" b="1" dirty="0">
                <a:solidFill>
                  <a:schemeClr val="accent1">
                    <a:lumMod val="75000"/>
                  </a:schemeClr>
                </a:solidFill>
              </a:rPr>
              <a:t>3</a:t>
            </a:r>
          </a:p>
        </p:txBody>
      </p:sp>
      <p:sp>
        <p:nvSpPr>
          <p:cNvPr id="125" name="Rectangle 124"/>
          <p:cNvSpPr/>
          <p:nvPr/>
        </p:nvSpPr>
        <p:spPr>
          <a:xfrm>
            <a:off x="1835696" y="771550"/>
            <a:ext cx="216024" cy="93610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6" name="ZoneTexte 125"/>
          <p:cNvSpPr txBox="1"/>
          <p:nvPr/>
        </p:nvSpPr>
        <p:spPr>
          <a:xfrm>
            <a:off x="1835696" y="1347614"/>
            <a:ext cx="216024" cy="261610"/>
          </a:xfrm>
          <a:prstGeom prst="rect">
            <a:avLst/>
          </a:prstGeom>
          <a:noFill/>
        </p:spPr>
        <p:txBody>
          <a:bodyPr wrap="square" rtlCol="0">
            <a:spAutoFit/>
          </a:bodyPr>
          <a:lstStyle/>
          <a:p>
            <a:pPr algn="ctr"/>
            <a:r>
              <a:rPr lang="fr-FR" sz="1100" b="1" dirty="0">
                <a:solidFill>
                  <a:schemeClr val="accent1">
                    <a:lumMod val="75000"/>
                  </a:schemeClr>
                </a:solidFill>
              </a:rPr>
              <a:t>4</a:t>
            </a:r>
          </a:p>
        </p:txBody>
      </p:sp>
      <p:sp>
        <p:nvSpPr>
          <p:cNvPr id="127" name="Rectangle 126"/>
          <p:cNvSpPr/>
          <p:nvPr/>
        </p:nvSpPr>
        <p:spPr>
          <a:xfrm>
            <a:off x="2123728" y="771550"/>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8" name="ZoneTexte 127"/>
          <p:cNvSpPr txBox="1"/>
          <p:nvPr/>
        </p:nvSpPr>
        <p:spPr>
          <a:xfrm>
            <a:off x="2123728" y="1347614"/>
            <a:ext cx="216024" cy="261610"/>
          </a:xfrm>
          <a:prstGeom prst="rect">
            <a:avLst/>
          </a:prstGeom>
          <a:noFill/>
        </p:spPr>
        <p:txBody>
          <a:bodyPr wrap="square" rtlCol="0">
            <a:spAutoFit/>
          </a:bodyPr>
          <a:lstStyle/>
          <a:p>
            <a:pPr algn="ctr"/>
            <a:r>
              <a:rPr lang="fr-FR" sz="1100" b="1" dirty="0">
                <a:solidFill>
                  <a:schemeClr val="accent1">
                    <a:lumMod val="75000"/>
                  </a:schemeClr>
                </a:solidFill>
              </a:rPr>
              <a:t>5</a:t>
            </a:r>
          </a:p>
        </p:txBody>
      </p:sp>
      <p:sp>
        <p:nvSpPr>
          <p:cNvPr id="129" name="Rectangle 128"/>
          <p:cNvSpPr/>
          <p:nvPr/>
        </p:nvSpPr>
        <p:spPr>
          <a:xfrm>
            <a:off x="2411760" y="771550"/>
            <a:ext cx="216024" cy="93610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0" name="ZoneTexte 129"/>
          <p:cNvSpPr txBox="1"/>
          <p:nvPr/>
        </p:nvSpPr>
        <p:spPr>
          <a:xfrm>
            <a:off x="2411760" y="1347614"/>
            <a:ext cx="216024" cy="261610"/>
          </a:xfrm>
          <a:prstGeom prst="rect">
            <a:avLst/>
          </a:prstGeom>
          <a:noFill/>
        </p:spPr>
        <p:txBody>
          <a:bodyPr wrap="square" rtlCol="0">
            <a:spAutoFit/>
          </a:bodyPr>
          <a:lstStyle/>
          <a:p>
            <a:pPr algn="ctr"/>
            <a:r>
              <a:rPr lang="fr-FR" sz="1100" b="1" dirty="0">
                <a:solidFill>
                  <a:schemeClr val="accent1">
                    <a:lumMod val="75000"/>
                  </a:schemeClr>
                </a:solidFill>
              </a:rPr>
              <a:t>6</a:t>
            </a:r>
          </a:p>
        </p:txBody>
      </p:sp>
      <p:sp>
        <p:nvSpPr>
          <p:cNvPr id="131" name="Rectangle 130"/>
          <p:cNvSpPr/>
          <p:nvPr/>
        </p:nvSpPr>
        <p:spPr>
          <a:xfrm>
            <a:off x="2699792" y="771550"/>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2" name="ZoneTexte 131"/>
          <p:cNvSpPr txBox="1"/>
          <p:nvPr/>
        </p:nvSpPr>
        <p:spPr>
          <a:xfrm>
            <a:off x="2699792" y="1347614"/>
            <a:ext cx="216024" cy="261610"/>
          </a:xfrm>
          <a:prstGeom prst="rect">
            <a:avLst/>
          </a:prstGeom>
          <a:noFill/>
        </p:spPr>
        <p:txBody>
          <a:bodyPr wrap="square" rtlCol="0">
            <a:spAutoFit/>
          </a:bodyPr>
          <a:lstStyle/>
          <a:p>
            <a:pPr algn="ctr"/>
            <a:r>
              <a:rPr lang="fr-FR" sz="1100" b="1" dirty="0">
                <a:solidFill>
                  <a:schemeClr val="accent1">
                    <a:lumMod val="75000"/>
                  </a:schemeClr>
                </a:solidFill>
              </a:rPr>
              <a:t>7</a:t>
            </a:r>
          </a:p>
        </p:txBody>
      </p:sp>
      <p:sp>
        <p:nvSpPr>
          <p:cNvPr id="133" name="Rectangle 132"/>
          <p:cNvSpPr/>
          <p:nvPr/>
        </p:nvSpPr>
        <p:spPr>
          <a:xfrm>
            <a:off x="2987824" y="771550"/>
            <a:ext cx="216024" cy="93610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5" name="ZoneTexte 134"/>
          <p:cNvSpPr txBox="1"/>
          <p:nvPr/>
        </p:nvSpPr>
        <p:spPr>
          <a:xfrm>
            <a:off x="2987824" y="1347614"/>
            <a:ext cx="216024" cy="261610"/>
          </a:xfrm>
          <a:prstGeom prst="rect">
            <a:avLst/>
          </a:prstGeom>
          <a:noFill/>
        </p:spPr>
        <p:txBody>
          <a:bodyPr wrap="square" rtlCol="0">
            <a:spAutoFit/>
          </a:bodyPr>
          <a:lstStyle/>
          <a:p>
            <a:pPr algn="ctr"/>
            <a:r>
              <a:rPr lang="fr-FR" sz="1100" b="1" dirty="0">
                <a:solidFill>
                  <a:schemeClr val="accent1">
                    <a:lumMod val="75000"/>
                  </a:schemeClr>
                </a:solidFill>
              </a:rPr>
              <a:t>8</a:t>
            </a:r>
          </a:p>
        </p:txBody>
      </p:sp>
      <p:sp>
        <p:nvSpPr>
          <p:cNvPr id="136" name="Rectangle 135"/>
          <p:cNvSpPr/>
          <p:nvPr/>
        </p:nvSpPr>
        <p:spPr>
          <a:xfrm>
            <a:off x="3275856" y="771550"/>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7" name="ZoneTexte 136"/>
          <p:cNvSpPr txBox="1"/>
          <p:nvPr/>
        </p:nvSpPr>
        <p:spPr>
          <a:xfrm>
            <a:off x="3275856" y="1347614"/>
            <a:ext cx="216024" cy="261610"/>
          </a:xfrm>
          <a:prstGeom prst="rect">
            <a:avLst/>
          </a:prstGeom>
          <a:noFill/>
        </p:spPr>
        <p:txBody>
          <a:bodyPr wrap="square" rtlCol="0">
            <a:spAutoFit/>
          </a:bodyPr>
          <a:lstStyle/>
          <a:p>
            <a:pPr algn="ctr"/>
            <a:r>
              <a:rPr lang="fr-FR" sz="1100" b="1" dirty="0">
                <a:solidFill>
                  <a:schemeClr val="accent1">
                    <a:lumMod val="75000"/>
                  </a:schemeClr>
                </a:solidFill>
              </a:rPr>
              <a:t>9</a:t>
            </a:r>
          </a:p>
        </p:txBody>
      </p:sp>
      <p:sp>
        <p:nvSpPr>
          <p:cNvPr id="138" name="Rectangle 137"/>
          <p:cNvSpPr/>
          <p:nvPr/>
        </p:nvSpPr>
        <p:spPr>
          <a:xfrm>
            <a:off x="3563888" y="771550"/>
            <a:ext cx="216024" cy="93610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9" name="ZoneTexte 138"/>
          <p:cNvSpPr txBox="1"/>
          <p:nvPr/>
        </p:nvSpPr>
        <p:spPr>
          <a:xfrm>
            <a:off x="3491880" y="1347614"/>
            <a:ext cx="360040" cy="261610"/>
          </a:xfrm>
          <a:prstGeom prst="rect">
            <a:avLst/>
          </a:prstGeom>
          <a:noFill/>
        </p:spPr>
        <p:txBody>
          <a:bodyPr wrap="square" rtlCol="0">
            <a:spAutoFit/>
          </a:bodyPr>
          <a:lstStyle/>
          <a:p>
            <a:pPr algn="ctr"/>
            <a:r>
              <a:rPr lang="fr-FR" sz="1100" b="1" dirty="0">
                <a:solidFill>
                  <a:schemeClr val="accent1">
                    <a:lumMod val="75000"/>
                  </a:schemeClr>
                </a:solidFill>
              </a:rPr>
              <a:t>10</a:t>
            </a:r>
          </a:p>
        </p:txBody>
      </p:sp>
      <p:sp>
        <p:nvSpPr>
          <p:cNvPr id="140" name="Rectangle 139"/>
          <p:cNvSpPr/>
          <p:nvPr/>
        </p:nvSpPr>
        <p:spPr>
          <a:xfrm>
            <a:off x="3851920" y="771550"/>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1" name="ZoneTexte 140"/>
          <p:cNvSpPr txBox="1"/>
          <p:nvPr/>
        </p:nvSpPr>
        <p:spPr>
          <a:xfrm>
            <a:off x="3779912" y="1347614"/>
            <a:ext cx="360040" cy="261610"/>
          </a:xfrm>
          <a:prstGeom prst="rect">
            <a:avLst/>
          </a:prstGeom>
          <a:noFill/>
        </p:spPr>
        <p:txBody>
          <a:bodyPr wrap="square" rtlCol="0">
            <a:spAutoFit/>
          </a:bodyPr>
          <a:lstStyle/>
          <a:p>
            <a:pPr algn="ctr"/>
            <a:r>
              <a:rPr lang="fr-FR" sz="1100" b="1" dirty="0">
                <a:solidFill>
                  <a:schemeClr val="accent1">
                    <a:lumMod val="75000"/>
                  </a:schemeClr>
                </a:solidFill>
              </a:rPr>
              <a:t>11</a:t>
            </a:r>
          </a:p>
        </p:txBody>
      </p:sp>
      <p:sp>
        <p:nvSpPr>
          <p:cNvPr id="150" name="ZoneTexte 149"/>
          <p:cNvSpPr txBox="1"/>
          <p:nvPr/>
        </p:nvSpPr>
        <p:spPr>
          <a:xfrm>
            <a:off x="899592" y="843558"/>
            <a:ext cx="288032" cy="461665"/>
          </a:xfrm>
          <a:prstGeom prst="rect">
            <a:avLst/>
          </a:prstGeom>
          <a:noFill/>
        </p:spPr>
        <p:txBody>
          <a:bodyPr wrap="square" rtlCol="0">
            <a:spAutoFit/>
          </a:bodyPr>
          <a:lstStyle/>
          <a:p>
            <a:r>
              <a:rPr lang="fr-FR" sz="2400" b="1" dirty="0"/>
              <a:t>I</a:t>
            </a:r>
          </a:p>
        </p:txBody>
      </p:sp>
      <p:sp>
        <p:nvSpPr>
          <p:cNvPr id="155" name="ZoneTexte 154"/>
          <p:cNvSpPr txBox="1"/>
          <p:nvPr/>
        </p:nvSpPr>
        <p:spPr>
          <a:xfrm>
            <a:off x="1187624" y="843558"/>
            <a:ext cx="288032" cy="461665"/>
          </a:xfrm>
          <a:prstGeom prst="rect">
            <a:avLst/>
          </a:prstGeom>
          <a:noFill/>
        </p:spPr>
        <p:txBody>
          <a:bodyPr wrap="square" rtlCol="0">
            <a:spAutoFit/>
          </a:bodyPr>
          <a:lstStyle/>
          <a:p>
            <a:r>
              <a:rPr lang="fr-FR" sz="2400" b="1" dirty="0"/>
              <a:t>n</a:t>
            </a:r>
          </a:p>
        </p:txBody>
      </p:sp>
      <p:sp>
        <p:nvSpPr>
          <p:cNvPr id="156" name="ZoneTexte 155"/>
          <p:cNvSpPr txBox="1"/>
          <p:nvPr/>
        </p:nvSpPr>
        <p:spPr>
          <a:xfrm>
            <a:off x="1475656" y="843558"/>
            <a:ext cx="288032" cy="461665"/>
          </a:xfrm>
          <a:prstGeom prst="rect">
            <a:avLst/>
          </a:prstGeom>
          <a:noFill/>
        </p:spPr>
        <p:txBody>
          <a:bodyPr wrap="square" rtlCol="0">
            <a:spAutoFit/>
          </a:bodyPr>
          <a:lstStyle/>
          <a:p>
            <a:r>
              <a:rPr lang="fr-FR" sz="2400" b="1" dirty="0"/>
              <a:t>è</a:t>
            </a:r>
          </a:p>
        </p:txBody>
      </p:sp>
      <p:sp>
        <p:nvSpPr>
          <p:cNvPr id="157" name="ZoneTexte 156"/>
          <p:cNvSpPr txBox="1"/>
          <p:nvPr/>
        </p:nvSpPr>
        <p:spPr>
          <a:xfrm>
            <a:off x="1763688" y="843558"/>
            <a:ext cx="288032" cy="461665"/>
          </a:xfrm>
          <a:prstGeom prst="rect">
            <a:avLst/>
          </a:prstGeom>
          <a:noFill/>
        </p:spPr>
        <p:txBody>
          <a:bodyPr wrap="square" rtlCol="0">
            <a:spAutoFit/>
          </a:bodyPr>
          <a:lstStyle/>
          <a:p>
            <a:r>
              <a:rPr lang="fr-FR" sz="2400" b="1" dirty="0"/>
              <a:t>s</a:t>
            </a:r>
          </a:p>
        </p:txBody>
      </p:sp>
      <p:sp>
        <p:nvSpPr>
          <p:cNvPr id="160" name="ZoneTexte 159"/>
          <p:cNvSpPr txBox="1"/>
          <p:nvPr/>
        </p:nvSpPr>
        <p:spPr>
          <a:xfrm>
            <a:off x="2339752" y="843558"/>
            <a:ext cx="288032" cy="461665"/>
          </a:xfrm>
          <a:prstGeom prst="rect">
            <a:avLst/>
          </a:prstGeom>
          <a:noFill/>
        </p:spPr>
        <p:txBody>
          <a:bodyPr wrap="square" rtlCol="0">
            <a:spAutoFit/>
          </a:bodyPr>
          <a:lstStyle/>
          <a:p>
            <a:r>
              <a:rPr lang="fr-FR" sz="2400" b="1" dirty="0"/>
              <a:t>P</a:t>
            </a:r>
          </a:p>
        </p:txBody>
      </p:sp>
      <p:sp>
        <p:nvSpPr>
          <p:cNvPr id="161" name="ZoneTexte 160"/>
          <p:cNvSpPr txBox="1"/>
          <p:nvPr/>
        </p:nvSpPr>
        <p:spPr>
          <a:xfrm>
            <a:off x="2627784" y="843558"/>
            <a:ext cx="288032" cy="461665"/>
          </a:xfrm>
          <a:prstGeom prst="rect">
            <a:avLst/>
          </a:prstGeom>
          <a:noFill/>
        </p:spPr>
        <p:txBody>
          <a:bodyPr wrap="square" rtlCol="0">
            <a:spAutoFit/>
          </a:bodyPr>
          <a:lstStyle/>
          <a:p>
            <a:r>
              <a:rPr lang="fr-FR" sz="2400" b="1" dirty="0"/>
              <a:t>E</a:t>
            </a:r>
          </a:p>
        </p:txBody>
      </p:sp>
      <p:sp>
        <p:nvSpPr>
          <p:cNvPr id="162" name="ZoneTexte 161"/>
          <p:cNvSpPr txBox="1"/>
          <p:nvPr/>
        </p:nvSpPr>
        <p:spPr>
          <a:xfrm>
            <a:off x="2915816" y="843558"/>
            <a:ext cx="288032" cy="461665"/>
          </a:xfrm>
          <a:prstGeom prst="rect">
            <a:avLst/>
          </a:prstGeom>
          <a:noFill/>
        </p:spPr>
        <p:txBody>
          <a:bodyPr wrap="square" rtlCol="0">
            <a:spAutoFit/>
          </a:bodyPr>
          <a:lstStyle/>
          <a:p>
            <a:r>
              <a:rPr lang="fr-FR" sz="2400" b="1" dirty="0"/>
              <a:t>R</a:t>
            </a:r>
          </a:p>
        </p:txBody>
      </p:sp>
      <p:sp>
        <p:nvSpPr>
          <p:cNvPr id="163" name="ZoneTexte 162"/>
          <p:cNvSpPr txBox="1"/>
          <p:nvPr/>
        </p:nvSpPr>
        <p:spPr>
          <a:xfrm>
            <a:off x="3491880" y="843558"/>
            <a:ext cx="288032" cy="461665"/>
          </a:xfrm>
          <a:prstGeom prst="rect">
            <a:avLst/>
          </a:prstGeom>
          <a:noFill/>
        </p:spPr>
        <p:txBody>
          <a:bodyPr wrap="square" rtlCol="0">
            <a:spAutoFit/>
          </a:bodyPr>
          <a:lstStyle/>
          <a:p>
            <a:r>
              <a:rPr lang="fr-FR" sz="2400" b="1" dirty="0"/>
              <a:t>E</a:t>
            </a:r>
          </a:p>
        </p:txBody>
      </p:sp>
      <p:sp>
        <p:nvSpPr>
          <p:cNvPr id="164" name="ZoneTexte 163"/>
          <p:cNvSpPr txBox="1"/>
          <p:nvPr/>
        </p:nvSpPr>
        <p:spPr>
          <a:xfrm>
            <a:off x="3779912" y="843558"/>
            <a:ext cx="288032" cy="461665"/>
          </a:xfrm>
          <a:prstGeom prst="rect">
            <a:avLst/>
          </a:prstGeom>
          <a:noFill/>
        </p:spPr>
        <p:txBody>
          <a:bodyPr wrap="square" rtlCol="0">
            <a:spAutoFit/>
          </a:bodyPr>
          <a:lstStyle/>
          <a:p>
            <a:r>
              <a:rPr lang="fr-FR" sz="2400" b="1" dirty="0"/>
              <a:t>T</a:t>
            </a:r>
          </a:p>
        </p:txBody>
      </p:sp>
      <p:sp>
        <p:nvSpPr>
          <p:cNvPr id="170" name="ZoneTexte 169"/>
          <p:cNvSpPr txBox="1"/>
          <p:nvPr/>
        </p:nvSpPr>
        <p:spPr>
          <a:xfrm>
            <a:off x="3203848" y="843558"/>
            <a:ext cx="288032" cy="461665"/>
          </a:xfrm>
          <a:prstGeom prst="rect">
            <a:avLst/>
          </a:prstGeom>
          <a:noFill/>
        </p:spPr>
        <p:txBody>
          <a:bodyPr wrap="square" rtlCol="0">
            <a:spAutoFit/>
          </a:bodyPr>
          <a:lstStyle/>
          <a:p>
            <a:r>
              <a:rPr lang="fr-FR" sz="2400" b="1" dirty="0"/>
              <a:t>R</a:t>
            </a:r>
          </a:p>
        </p:txBody>
      </p:sp>
      <p:pic>
        <p:nvPicPr>
          <p:cNvPr id="1026" name="Picture 2"/>
          <p:cNvPicPr>
            <a:picLocks noChangeAspect="1" noChangeArrowheads="1"/>
          </p:cNvPicPr>
          <p:nvPr/>
        </p:nvPicPr>
        <p:blipFill>
          <a:blip r:embed="rId3" cstate="print"/>
          <a:srcRect/>
          <a:stretch>
            <a:fillRect/>
          </a:stretch>
        </p:blipFill>
        <p:spPr bwMode="auto">
          <a:xfrm>
            <a:off x="4716016" y="1131590"/>
            <a:ext cx="4222440" cy="1688976"/>
          </a:xfrm>
          <a:prstGeom prst="rect">
            <a:avLst/>
          </a:prstGeom>
          <a:noFill/>
          <a:ln w="9525">
            <a:noFill/>
            <a:miter lim="800000"/>
            <a:headEnd/>
            <a:tailEnd/>
          </a:ln>
        </p:spPr>
      </p:pic>
      <p:sp>
        <p:nvSpPr>
          <p:cNvPr id="171" name="ZoneTexte 170"/>
          <p:cNvSpPr txBox="1"/>
          <p:nvPr/>
        </p:nvSpPr>
        <p:spPr>
          <a:xfrm>
            <a:off x="-36512" y="1657132"/>
            <a:ext cx="4896544" cy="338554"/>
          </a:xfrm>
          <a:prstGeom prst="rect">
            <a:avLst/>
          </a:prstGeom>
          <a:noFill/>
        </p:spPr>
        <p:txBody>
          <a:bodyPr wrap="square" rtlCol="0">
            <a:spAutoFit/>
          </a:bodyPr>
          <a:lstStyle/>
          <a:p>
            <a:pPr algn="ctr"/>
            <a:r>
              <a:rPr lang="fr-FR" sz="1600" i="1" dirty="0"/>
              <a:t>Mlle Inès PERRET se marie est devient Mme PLIQUER</a:t>
            </a:r>
          </a:p>
        </p:txBody>
      </p:sp>
      <p:pic>
        <p:nvPicPr>
          <p:cNvPr id="1028" name="Picture 4"/>
          <p:cNvPicPr>
            <a:picLocks noChangeAspect="1" noChangeArrowheads="1"/>
          </p:cNvPicPr>
          <p:nvPr/>
        </p:nvPicPr>
        <p:blipFill>
          <a:blip r:embed="rId4" cstate="print"/>
          <a:srcRect/>
          <a:stretch>
            <a:fillRect/>
          </a:stretch>
        </p:blipFill>
        <p:spPr bwMode="auto">
          <a:xfrm>
            <a:off x="1187624" y="1995686"/>
            <a:ext cx="1471068" cy="3003798"/>
          </a:xfrm>
          <a:prstGeom prst="rect">
            <a:avLst/>
          </a:prstGeom>
          <a:noFill/>
          <a:ln w="9525">
            <a:noFill/>
            <a:miter lim="800000"/>
            <a:headEnd/>
            <a:tailEnd/>
          </a:ln>
        </p:spPr>
      </p:pic>
      <p:pic>
        <p:nvPicPr>
          <p:cNvPr id="1027" name="Picture 3"/>
          <p:cNvPicPr>
            <a:picLocks noChangeAspect="1" noChangeArrowheads="1"/>
          </p:cNvPicPr>
          <p:nvPr/>
        </p:nvPicPr>
        <p:blipFill>
          <a:blip r:embed="rId5" cstate="print"/>
          <a:srcRect/>
          <a:stretch>
            <a:fillRect/>
          </a:stretch>
        </p:blipFill>
        <p:spPr bwMode="auto">
          <a:xfrm>
            <a:off x="2339752" y="2931790"/>
            <a:ext cx="3657600" cy="1152525"/>
          </a:xfrm>
          <a:prstGeom prst="rect">
            <a:avLst/>
          </a:prstGeom>
          <a:noFill/>
          <a:ln w="9525">
            <a:noFill/>
            <a:miter lim="800000"/>
            <a:headEnd/>
            <a:tailEnd/>
          </a:ln>
        </p:spPr>
      </p:pic>
      <p:sp>
        <p:nvSpPr>
          <p:cNvPr id="172" name="Rectangle à coins arrondis 171"/>
          <p:cNvSpPr/>
          <p:nvPr/>
        </p:nvSpPr>
        <p:spPr>
          <a:xfrm>
            <a:off x="6804248" y="771550"/>
            <a:ext cx="504056" cy="432048"/>
          </a:xfrm>
          <a:prstGeom prst="roundRect">
            <a:avLst>
              <a:gd name="adj" fmla="val 29494"/>
            </a:avLst>
          </a:prstGeom>
          <a:solidFill>
            <a:schemeClr val="bg1">
              <a:lumMod val="85000"/>
            </a:schemeClr>
          </a:solidFill>
          <a:ln>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173" name="ZoneTexte 17"/>
          <p:cNvSpPr txBox="1"/>
          <p:nvPr/>
        </p:nvSpPr>
        <p:spPr>
          <a:xfrm>
            <a:off x="6804248" y="731480"/>
            <a:ext cx="648072" cy="400110"/>
          </a:xfrm>
          <a:prstGeom prst="rect">
            <a:avLst/>
          </a:prstGeom>
          <a:noFill/>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2000" dirty="0"/>
              <a:t>H</a:t>
            </a:r>
          </a:p>
        </p:txBody>
      </p:sp>
      <p:sp>
        <p:nvSpPr>
          <p:cNvPr id="174" name="Rectangle à coins arrondis 173"/>
          <p:cNvSpPr/>
          <p:nvPr/>
        </p:nvSpPr>
        <p:spPr>
          <a:xfrm>
            <a:off x="6156176" y="771550"/>
            <a:ext cx="576064" cy="432048"/>
          </a:xfrm>
          <a:prstGeom prst="roundRect">
            <a:avLst>
              <a:gd name="adj" fmla="val 29494"/>
            </a:avLst>
          </a:prstGeom>
          <a:solidFill>
            <a:schemeClr val="bg1">
              <a:lumMod val="85000"/>
            </a:schemeClr>
          </a:solidFill>
          <a:ln>
            <a:solidFill>
              <a:schemeClr val="tx1"/>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fr-F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fr-FR"/>
          </a:p>
        </p:txBody>
      </p:sp>
      <p:sp>
        <p:nvSpPr>
          <p:cNvPr id="175" name="ZoneTexte 5"/>
          <p:cNvSpPr txBox="1"/>
          <p:nvPr/>
        </p:nvSpPr>
        <p:spPr>
          <a:xfrm>
            <a:off x="6156176" y="751805"/>
            <a:ext cx="471325" cy="307777"/>
          </a:xfrm>
          <a:prstGeom prst="rect">
            <a:avLst/>
          </a:prstGeom>
          <a:noFill/>
        </p:spPr>
        <p:txBody>
          <a:bodyPr wrap="square" rtlCol="0">
            <a:spAutoFit/>
          </a:bodyPr>
          <a:ls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1400" dirty="0"/>
              <a:t>Ctrl</a:t>
            </a:r>
          </a:p>
        </p:txBody>
      </p:sp>
      <p:pic>
        <p:nvPicPr>
          <p:cNvPr id="176" name="Image 175"/>
          <p:cNvPicPr/>
          <p:nvPr/>
        </p:nvPicPr>
        <p:blipFill>
          <a:blip r:embed="rId6" cstate="print">
            <a:clrChange>
              <a:clrFrom>
                <a:srgbClr val="FEF9FB"/>
              </a:clrFrom>
              <a:clrTo>
                <a:srgbClr val="FEF9FB">
                  <a:alpha val="0"/>
                </a:srgbClr>
              </a:clrTo>
            </a:clrChange>
          </a:blip>
          <a:srcRect/>
          <a:stretch>
            <a:fillRect/>
          </a:stretch>
        </p:blipFill>
        <p:spPr bwMode="auto">
          <a:xfrm>
            <a:off x="6732240" y="1995686"/>
            <a:ext cx="360040" cy="432048"/>
          </a:xfrm>
          <a:prstGeom prst="rect">
            <a:avLst/>
          </a:prstGeom>
          <a:noFill/>
          <a:ln w="9525">
            <a:noFill/>
            <a:miter lim="800000"/>
            <a:headEnd/>
            <a:tailEnd/>
          </a:ln>
        </p:spPr>
      </p:pic>
      <p:pic>
        <p:nvPicPr>
          <p:cNvPr id="177" name="Image 176"/>
          <p:cNvPicPr/>
          <p:nvPr/>
        </p:nvPicPr>
        <p:blipFill>
          <a:blip r:embed="rId7" cstate="print"/>
          <a:srcRect/>
          <a:stretch>
            <a:fillRect/>
          </a:stretch>
        </p:blipFill>
        <p:spPr bwMode="auto">
          <a:xfrm>
            <a:off x="35496" y="3450948"/>
            <a:ext cx="360040" cy="360040"/>
          </a:xfrm>
          <a:prstGeom prst="rect">
            <a:avLst/>
          </a:prstGeom>
          <a:noFill/>
          <a:ln w="9525">
            <a:noFill/>
            <a:miter lim="800000"/>
            <a:headEnd/>
            <a:tailEnd/>
          </a:ln>
        </p:spPr>
      </p:pic>
      <p:pic>
        <p:nvPicPr>
          <p:cNvPr id="178" name="Image 177"/>
          <p:cNvPicPr/>
          <p:nvPr/>
        </p:nvPicPr>
        <p:blipFill>
          <a:blip r:embed="rId8" cstate="print"/>
          <a:srcRect/>
          <a:stretch>
            <a:fillRect/>
          </a:stretch>
        </p:blipFill>
        <p:spPr bwMode="auto">
          <a:xfrm>
            <a:off x="8532440" y="3219822"/>
            <a:ext cx="360040" cy="360040"/>
          </a:xfrm>
          <a:prstGeom prst="rect">
            <a:avLst/>
          </a:prstGeom>
          <a:noFill/>
          <a:ln w="9525">
            <a:noFill/>
            <a:miter lim="800000"/>
            <a:headEnd/>
            <a:tailEnd/>
          </a:ln>
        </p:spPr>
      </p:pic>
    </p:spTree>
    <p:extLst>
      <p:ext uri="{BB962C8B-B14F-4D97-AF65-F5344CB8AC3E}">
        <p14:creationId xmlns:p14="http://schemas.microsoft.com/office/powerpoint/2010/main" val="194260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7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Rectangle 65"/>
          <p:cNvSpPr/>
          <p:nvPr/>
        </p:nvSpPr>
        <p:spPr>
          <a:xfrm>
            <a:off x="1187624" y="339502"/>
            <a:ext cx="6696744" cy="144016"/>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1043608" y="123478"/>
            <a:ext cx="5904656" cy="584775"/>
          </a:xfrm>
          <a:prstGeom prst="rect">
            <a:avLst/>
          </a:prstGeom>
          <a:noFill/>
        </p:spPr>
        <p:txBody>
          <a:bodyPr wrap="square" rtlCol="0">
            <a:spAutoFit/>
          </a:bodyPr>
          <a:lstStyle/>
          <a:p>
            <a:r>
              <a:rPr lang="fr-FR" dirty="0">
                <a:solidFill>
                  <a:schemeClr val="accent1">
                    <a:lumMod val="75000"/>
                  </a:schemeClr>
                </a:solidFill>
                <a:latin typeface="Arial Black" pitchFamily="34" charset="0"/>
              </a:rPr>
              <a:t>Remplacer des chaines de caractères</a:t>
            </a:r>
          </a:p>
          <a:p>
            <a:r>
              <a:rPr lang="fr-FR" sz="1400" dirty="0">
                <a:latin typeface="Arial Black" pitchFamily="34" charset="0"/>
              </a:rPr>
              <a:t>Fonction de remplacement</a:t>
            </a:r>
          </a:p>
        </p:txBody>
      </p:sp>
      <p:sp>
        <p:nvSpPr>
          <p:cNvPr id="15" name="ZoneTexte 14"/>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4</a:t>
            </a:r>
            <a:r>
              <a:rPr lang="fr-FR" dirty="0">
                <a:solidFill>
                  <a:schemeClr val="accent1">
                    <a:lumMod val="60000"/>
                    <a:lumOff val="40000"/>
                  </a:schemeClr>
                </a:solidFill>
                <a:latin typeface="Arial Black" pitchFamily="34" charset="0"/>
              </a:rPr>
              <a:t>a</a:t>
            </a:r>
            <a:r>
              <a:rPr lang="fr-FR" dirty="0">
                <a:solidFill>
                  <a:schemeClr val="tx2"/>
                </a:solidFill>
                <a:latin typeface="Arial Black" pitchFamily="34" charset="0"/>
              </a:rPr>
              <a:t>3b</a:t>
            </a:r>
            <a:endParaRPr lang="fr-FR" sz="2800" dirty="0">
              <a:solidFill>
                <a:schemeClr val="tx2"/>
              </a:solidFill>
              <a:latin typeface="Arial Black" pitchFamily="34" charset="0"/>
            </a:endParaRPr>
          </a:p>
        </p:txBody>
      </p:sp>
      <p:cxnSp>
        <p:nvCxnSpPr>
          <p:cNvPr id="16" name="Connecteur droit 15"/>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69" name="Rectangle 68"/>
          <p:cNvSpPr/>
          <p:nvPr/>
        </p:nvSpPr>
        <p:spPr>
          <a:xfrm>
            <a:off x="971600" y="771550"/>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0" name="ZoneTexte 69"/>
          <p:cNvSpPr txBox="1"/>
          <p:nvPr/>
        </p:nvSpPr>
        <p:spPr>
          <a:xfrm>
            <a:off x="971600" y="1347614"/>
            <a:ext cx="216024" cy="261610"/>
          </a:xfrm>
          <a:prstGeom prst="rect">
            <a:avLst/>
          </a:prstGeom>
          <a:noFill/>
        </p:spPr>
        <p:txBody>
          <a:bodyPr wrap="square" rtlCol="0">
            <a:spAutoFit/>
          </a:bodyPr>
          <a:lstStyle/>
          <a:p>
            <a:pPr algn="ctr"/>
            <a:r>
              <a:rPr lang="fr-FR" sz="1100" b="1" dirty="0">
                <a:solidFill>
                  <a:schemeClr val="accent1">
                    <a:lumMod val="75000"/>
                  </a:schemeClr>
                </a:solidFill>
              </a:rPr>
              <a:t>1</a:t>
            </a:r>
          </a:p>
        </p:txBody>
      </p:sp>
      <p:sp>
        <p:nvSpPr>
          <p:cNvPr id="71" name="Rectangle 70"/>
          <p:cNvSpPr/>
          <p:nvPr/>
        </p:nvSpPr>
        <p:spPr>
          <a:xfrm>
            <a:off x="1259632" y="771550"/>
            <a:ext cx="216024" cy="93610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4" name="ZoneTexte 73"/>
          <p:cNvSpPr txBox="1"/>
          <p:nvPr/>
        </p:nvSpPr>
        <p:spPr>
          <a:xfrm>
            <a:off x="1259632" y="1347614"/>
            <a:ext cx="216024" cy="261610"/>
          </a:xfrm>
          <a:prstGeom prst="rect">
            <a:avLst/>
          </a:prstGeom>
          <a:noFill/>
        </p:spPr>
        <p:txBody>
          <a:bodyPr wrap="square" rtlCol="0">
            <a:spAutoFit/>
          </a:bodyPr>
          <a:lstStyle/>
          <a:p>
            <a:pPr algn="ctr"/>
            <a:r>
              <a:rPr lang="fr-FR" sz="1100" b="1" dirty="0">
                <a:solidFill>
                  <a:schemeClr val="accent1">
                    <a:lumMod val="75000"/>
                  </a:schemeClr>
                </a:solidFill>
              </a:rPr>
              <a:t>2</a:t>
            </a:r>
          </a:p>
        </p:txBody>
      </p:sp>
      <p:sp>
        <p:nvSpPr>
          <p:cNvPr id="123" name="Rectangle 122"/>
          <p:cNvSpPr/>
          <p:nvPr/>
        </p:nvSpPr>
        <p:spPr>
          <a:xfrm>
            <a:off x="1547664" y="771550"/>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4" name="ZoneTexte 123"/>
          <p:cNvSpPr txBox="1"/>
          <p:nvPr/>
        </p:nvSpPr>
        <p:spPr>
          <a:xfrm>
            <a:off x="1547664" y="1347614"/>
            <a:ext cx="216024" cy="261610"/>
          </a:xfrm>
          <a:prstGeom prst="rect">
            <a:avLst/>
          </a:prstGeom>
          <a:noFill/>
        </p:spPr>
        <p:txBody>
          <a:bodyPr wrap="square" rtlCol="0">
            <a:spAutoFit/>
          </a:bodyPr>
          <a:lstStyle/>
          <a:p>
            <a:pPr algn="ctr"/>
            <a:r>
              <a:rPr lang="fr-FR" sz="1100" b="1" dirty="0">
                <a:solidFill>
                  <a:schemeClr val="accent1">
                    <a:lumMod val="75000"/>
                  </a:schemeClr>
                </a:solidFill>
              </a:rPr>
              <a:t>3</a:t>
            </a:r>
          </a:p>
        </p:txBody>
      </p:sp>
      <p:sp>
        <p:nvSpPr>
          <p:cNvPr id="125" name="Rectangle 124"/>
          <p:cNvSpPr/>
          <p:nvPr/>
        </p:nvSpPr>
        <p:spPr>
          <a:xfrm>
            <a:off x="1835696" y="771550"/>
            <a:ext cx="216024" cy="93610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6" name="ZoneTexte 125"/>
          <p:cNvSpPr txBox="1"/>
          <p:nvPr/>
        </p:nvSpPr>
        <p:spPr>
          <a:xfrm>
            <a:off x="1835696" y="1347614"/>
            <a:ext cx="216024" cy="261610"/>
          </a:xfrm>
          <a:prstGeom prst="rect">
            <a:avLst/>
          </a:prstGeom>
          <a:noFill/>
        </p:spPr>
        <p:txBody>
          <a:bodyPr wrap="square" rtlCol="0">
            <a:spAutoFit/>
          </a:bodyPr>
          <a:lstStyle/>
          <a:p>
            <a:pPr algn="ctr"/>
            <a:r>
              <a:rPr lang="fr-FR" sz="1100" b="1" dirty="0">
                <a:solidFill>
                  <a:schemeClr val="accent1">
                    <a:lumMod val="75000"/>
                  </a:schemeClr>
                </a:solidFill>
              </a:rPr>
              <a:t>4</a:t>
            </a:r>
          </a:p>
        </p:txBody>
      </p:sp>
      <p:sp>
        <p:nvSpPr>
          <p:cNvPr id="127" name="Rectangle 126"/>
          <p:cNvSpPr/>
          <p:nvPr/>
        </p:nvSpPr>
        <p:spPr>
          <a:xfrm>
            <a:off x="2123728" y="771550"/>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8" name="ZoneTexte 127"/>
          <p:cNvSpPr txBox="1"/>
          <p:nvPr/>
        </p:nvSpPr>
        <p:spPr>
          <a:xfrm>
            <a:off x="2123728" y="1347614"/>
            <a:ext cx="216024" cy="261610"/>
          </a:xfrm>
          <a:prstGeom prst="rect">
            <a:avLst/>
          </a:prstGeom>
          <a:noFill/>
        </p:spPr>
        <p:txBody>
          <a:bodyPr wrap="square" rtlCol="0">
            <a:spAutoFit/>
          </a:bodyPr>
          <a:lstStyle/>
          <a:p>
            <a:pPr algn="ctr"/>
            <a:r>
              <a:rPr lang="fr-FR" sz="1100" b="1" dirty="0">
                <a:solidFill>
                  <a:schemeClr val="accent1">
                    <a:lumMod val="75000"/>
                  </a:schemeClr>
                </a:solidFill>
              </a:rPr>
              <a:t>5</a:t>
            </a:r>
          </a:p>
        </p:txBody>
      </p:sp>
      <p:sp>
        <p:nvSpPr>
          <p:cNvPr id="129" name="Rectangle 128"/>
          <p:cNvSpPr/>
          <p:nvPr/>
        </p:nvSpPr>
        <p:spPr>
          <a:xfrm>
            <a:off x="2411760" y="771550"/>
            <a:ext cx="216024" cy="93610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0" name="ZoneTexte 129"/>
          <p:cNvSpPr txBox="1"/>
          <p:nvPr/>
        </p:nvSpPr>
        <p:spPr>
          <a:xfrm>
            <a:off x="2411760" y="1347614"/>
            <a:ext cx="216024" cy="261610"/>
          </a:xfrm>
          <a:prstGeom prst="rect">
            <a:avLst/>
          </a:prstGeom>
          <a:noFill/>
        </p:spPr>
        <p:txBody>
          <a:bodyPr wrap="square" rtlCol="0">
            <a:spAutoFit/>
          </a:bodyPr>
          <a:lstStyle/>
          <a:p>
            <a:pPr algn="ctr"/>
            <a:r>
              <a:rPr lang="fr-FR" sz="1100" b="1" dirty="0">
                <a:solidFill>
                  <a:schemeClr val="accent1">
                    <a:lumMod val="75000"/>
                  </a:schemeClr>
                </a:solidFill>
              </a:rPr>
              <a:t>6</a:t>
            </a:r>
          </a:p>
        </p:txBody>
      </p:sp>
      <p:sp>
        <p:nvSpPr>
          <p:cNvPr id="131" name="Rectangle 130"/>
          <p:cNvSpPr/>
          <p:nvPr/>
        </p:nvSpPr>
        <p:spPr>
          <a:xfrm>
            <a:off x="2699792" y="771550"/>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2" name="ZoneTexte 131"/>
          <p:cNvSpPr txBox="1"/>
          <p:nvPr/>
        </p:nvSpPr>
        <p:spPr>
          <a:xfrm>
            <a:off x="2699792" y="1347614"/>
            <a:ext cx="216024" cy="261610"/>
          </a:xfrm>
          <a:prstGeom prst="rect">
            <a:avLst/>
          </a:prstGeom>
          <a:noFill/>
        </p:spPr>
        <p:txBody>
          <a:bodyPr wrap="square" rtlCol="0">
            <a:spAutoFit/>
          </a:bodyPr>
          <a:lstStyle/>
          <a:p>
            <a:pPr algn="ctr"/>
            <a:r>
              <a:rPr lang="fr-FR" sz="1100" b="1" dirty="0">
                <a:solidFill>
                  <a:schemeClr val="accent1">
                    <a:lumMod val="75000"/>
                  </a:schemeClr>
                </a:solidFill>
              </a:rPr>
              <a:t>7</a:t>
            </a:r>
          </a:p>
        </p:txBody>
      </p:sp>
      <p:sp>
        <p:nvSpPr>
          <p:cNvPr id="133" name="Rectangle 132"/>
          <p:cNvSpPr/>
          <p:nvPr/>
        </p:nvSpPr>
        <p:spPr>
          <a:xfrm>
            <a:off x="2987824" y="771550"/>
            <a:ext cx="216024" cy="93610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5" name="ZoneTexte 134"/>
          <p:cNvSpPr txBox="1"/>
          <p:nvPr/>
        </p:nvSpPr>
        <p:spPr>
          <a:xfrm>
            <a:off x="2987824" y="1347614"/>
            <a:ext cx="216024" cy="261610"/>
          </a:xfrm>
          <a:prstGeom prst="rect">
            <a:avLst/>
          </a:prstGeom>
          <a:noFill/>
        </p:spPr>
        <p:txBody>
          <a:bodyPr wrap="square" rtlCol="0">
            <a:spAutoFit/>
          </a:bodyPr>
          <a:lstStyle/>
          <a:p>
            <a:pPr algn="ctr"/>
            <a:r>
              <a:rPr lang="fr-FR" sz="1100" b="1" dirty="0">
                <a:solidFill>
                  <a:schemeClr val="accent1">
                    <a:lumMod val="75000"/>
                  </a:schemeClr>
                </a:solidFill>
              </a:rPr>
              <a:t>8</a:t>
            </a:r>
          </a:p>
        </p:txBody>
      </p:sp>
      <p:sp>
        <p:nvSpPr>
          <p:cNvPr id="136" name="Rectangle 135"/>
          <p:cNvSpPr/>
          <p:nvPr/>
        </p:nvSpPr>
        <p:spPr>
          <a:xfrm>
            <a:off x="3275856" y="771550"/>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7" name="ZoneTexte 136"/>
          <p:cNvSpPr txBox="1"/>
          <p:nvPr/>
        </p:nvSpPr>
        <p:spPr>
          <a:xfrm>
            <a:off x="3275856" y="1347614"/>
            <a:ext cx="216024" cy="261610"/>
          </a:xfrm>
          <a:prstGeom prst="rect">
            <a:avLst/>
          </a:prstGeom>
          <a:noFill/>
        </p:spPr>
        <p:txBody>
          <a:bodyPr wrap="square" rtlCol="0">
            <a:spAutoFit/>
          </a:bodyPr>
          <a:lstStyle/>
          <a:p>
            <a:pPr algn="ctr"/>
            <a:r>
              <a:rPr lang="fr-FR" sz="1100" b="1" dirty="0">
                <a:solidFill>
                  <a:schemeClr val="accent1">
                    <a:lumMod val="75000"/>
                  </a:schemeClr>
                </a:solidFill>
              </a:rPr>
              <a:t>9</a:t>
            </a:r>
          </a:p>
        </p:txBody>
      </p:sp>
      <p:sp>
        <p:nvSpPr>
          <p:cNvPr id="138" name="Rectangle 137"/>
          <p:cNvSpPr/>
          <p:nvPr/>
        </p:nvSpPr>
        <p:spPr>
          <a:xfrm>
            <a:off x="3563888" y="771550"/>
            <a:ext cx="216024" cy="936104"/>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9" name="ZoneTexte 138"/>
          <p:cNvSpPr txBox="1"/>
          <p:nvPr/>
        </p:nvSpPr>
        <p:spPr>
          <a:xfrm>
            <a:off x="3491880" y="1347614"/>
            <a:ext cx="360040" cy="261610"/>
          </a:xfrm>
          <a:prstGeom prst="rect">
            <a:avLst/>
          </a:prstGeom>
          <a:noFill/>
        </p:spPr>
        <p:txBody>
          <a:bodyPr wrap="square" rtlCol="0">
            <a:spAutoFit/>
          </a:bodyPr>
          <a:lstStyle/>
          <a:p>
            <a:pPr algn="ctr"/>
            <a:r>
              <a:rPr lang="fr-FR" sz="1100" b="1" dirty="0">
                <a:solidFill>
                  <a:schemeClr val="accent1">
                    <a:lumMod val="75000"/>
                  </a:schemeClr>
                </a:solidFill>
              </a:rPr>
              <a:t>10</a:t>
            </a:r>
          </a:p>
        </p:txBody>
      </p:sp>
      <p:sp>
        <p:nvSpPr>
          <p:cNvPr id="140" name="Rectangle 139"/>
          <p:cNvSpPr/>
          <p:nvPr/>
        </p:nvSpPr>
        <p:spPr>
          <a:xfrm>
            <a:off x="3851920" y="771550"/>
            <a:ext cx="216024" cy="93610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1" name="ZoneTexte 140"/>
          <p:cNvSpPr txBox="1"/>
          <p:nvPr/>
        </p:nvSpPr>
        <p:spPr>
          <a:xfrm>
            <a:off x="3779912" y="1347614"/>
            <a:ext cx="360040" cy="261610"/>
          </a:xfrm>
          <a:prstGeom prst="rect">
            <a:avLst/>
          </a:prstGeom>
          <a:noFill/>
        </p:spPr>
        <p:txBody>
          <a:bodyPr wrap="square" rtlCol="0">
            <a:spAutoFit/>
          </a:bodyPr>
          <a:lstStyle/>
          <a:p>
            <a:pPr algn="ctr"/>
            <a:r>
              <a:rPr lang="fr-FR" sz="1100" b="1" dirty="0">
                <a:solidFill>
                  <a:schemeClr val="accent1">
                    <a:lumMod val="75000"/>
                  </a:schemeClr>
                </a:solidFill>
              </a:rPr>
              <a:t>11</a:t>
            </a:r>
          </a:p>
        </p:txBody>
      </p:sp>
      <p:sp>
        <p:nvSpPr>
          <p:cNvPr id="150" name="ZoneTexte 149"/>
          <p:cNvSpPr txBox="1"/>
          <p:nvPr/>
        </p:nvSpPr>
        <p:spPr>
          <a:xfrm>
            <a:off x="899592" y="843558"/>
            <a:ext cx="288032" cy="461665"/>
          </a:xfrm>
          <a:prstGeom prst="rect">
            <a:avLst/>
          </a:prstGeom>
          <a:noFill/>
        </p:spPr>
        <p:txBody>
          <a:bodyPr wrap="square" rtlCol="0">
            <a:spAutoFit/>
          </a:bodyPr>
          <a:lstStyle/>
          <a:p>
            <a:r>
              <a:rPr lang="fr-FR" sz="2400" b="1" dirty="0"/>
              <a:t>I</a:t>
            </a:r>
          </a:p>
        </p:txBody>
      </p:sp>
      <p:sp>
        <p:nvSpPr>
          <p:cNvPr id="155" name="ZoneTexte 154"/>
          <p:cNvSpPr txBox="1"/>
          <p:nvPr/>
        </p:nvSpPr>
        <p:spPr>
          <a:xfrm>
            <a:off x="1187624" y="843558"/>
            <a:ext cx="288032" cy="461665"/>
          </a:xfrm>
          <a:prstGeom prst="rect">
            <a:avLst/>
          </a:prstGeom>
          <a:noFill/>
        </p:spPr>
        <p:txBody>
          <a:bodyPr wrap="square" rtlCol="0">
            <a:spAutoFit/>
          </a:bodyPr>
          <a:lstStyle/>
          <a:p>
            <a:r>
              <a:rPr lang="fr-FR" sz="2400" b="1" dirty="0"/>
              <a:t>n</a:t>
            </a:r>
          </a:p>
        </p:txBody>
      </p:sp>
      <p:sp>
        <p:nvSpPr>
          <p:cNvPr id="156" name="ZoneTexte 155"/>
          <p:cNvSpPr txBox="1"/>
          <p:nvPr/>
        </p:nvSpPr>
        <p:spPr>
          <a:xfrm>
            <a:off x="1475656" y="843558"/>
            <a:ext cx="288032" cy="461665"/>
          </a:xfrm>
          <a:prstGeom prst="rect">
            <a:avLst/>
          </a:prstGeom>
          <a:noFill/>
        </p:spPr>
        <p:txBody>
          <a:bodyPr wrap="square" rtlCol="0">
            <a:spAutoFit/>
          </a:bodyPr>
          <a:lstStyle/>
          <a:p>
            <a:r>
              <a:rPr lang="fr-FR" sz="2400" b="1" dirty="0"/>
              <a:t>è</a:t>
            </a:r>
          </a:p>
        </p:txBody>
      </p:sp>
      <p:sp>
        <p:nvSpPr>
          <p:cNvPr id="157" name="ZoneTexte 156"/>
          <p:cNvSpPr txBox="1"/>
          <p:nvPr/>
        </p:nvSpPr>
        <p:spPr>
          <a:xfrm>
            <a:off x="1763688" y="843558"/>
            <a:ext cx="288032" cy="461665"/>
          </a:xfrm>
          <a:prstGeom prst="rect">
            <a:avLst/>
          </a:prstGeom>
          <a:noFill/>
        </p:spPr>
        <p:txBody>
          <a:bodyPr wrap="square" rtlCol="0">
            <a:spAutoFit/>
          </a:bodyPr>
          <a:lstStyle/>
          <a:p>
            <a:r>
              <a:rPr lang="fr-FR" sz="2400" b="1" dirty="0"/>
              <a:t>s</a:t>
            </a:r>
          </a:p>
        </p:txBody>
      </p:sp>
      <p:sp>
        <p:nvSpPr>
          <p:cNvPr id="160" name="ZoneTexte 159"/>
          <p:cNvSpPr txBox="1"/>
          <p:nvPr/>
        </p:nvSpPr>
        <p:spPr>
          <a:xfrm>
            <a:off x="2339752" y="843558"/>
            <a:ext cx="288032" cy="461665"/>
          </a:xfrm>
          <a:prstGeom prst="rect">
            <a:avLst/>
          </a:prstGeom>
          <a:noFill/>
        </p:spPr>
        <p:txBody>
          <a:bodyPr wrap="square" rtlCol="0">
            <a:spAutoFit/>
          </a:bodyPr>
          <a:lstStyle/>
          <a:p>
            <a:r>
              <a:rPr lang="fr-FR" sz="2400" b="1" dirty="0"/>
              <a:t>P</a:t>
            </a:r>
          </a:p>
        </p:txBody>
      </p:sp>
      <p:sp>
        <p:nvSpPr>
          <p:cNvPr id="161" name="ZoneTexte 160"/>
          <p:cNvSpPr txBox="1"/>
          <p:nvPr/>
        </p:nvSpPr>
        <p:spPr>
          <a:xfrm>
            <a:off x="2627784" y="843558"/>
            <a:ext cx="288032" cy="461665"/>
          </a:xfrm>
          <a:prstGeom prst="rect">
            <a:avLst/>
          </a:prstGeom>
          <a:noFill/>
        </p:spPr>
        <p:txBody>
          <a:bodyPr wrap="square" rtlCol="0">
            <a:spAutoFit/>
          </a:bodyPr>
          <a:lstStyle/>
          <a:p>
            <a:r>
              <a:rPr lang="fr-FR" sz="2400" b="1" dirty="0"/>
              <a:t>E</a:t>
            </a:r>
          </a:p>
        </p:txBody>
      </p:sp>
      <p:sp>
        <p:nvSpPr>
          <p:cNvPr id="162" name="ZoneTexte 161"/>
          <p:cNvSpPr txBox="1"/>
          <p:nvPr/>
        </p:nvSpPr>
        <p:spPr>
          <a:xfrm>
            <a:off x="2915816" y="843558"/>
            <a:ext cx="288032" cy="461665"/>
          </a:xfrm>
          <a:prstGeom prst="rect">
            <a:avLst/>
          </a:prstGeom>
          <a:noFill/>
        </p:spPr>
        <p:txBody>
          <a:bodyPr wrap="square" rtlCol="0">
            <a:spAutoFit/>
          </a:bodyPr>
          <a:lstStyle/>
          <a:p>
            <a:r>
              <a:rPr lang="fr-FR" sz="2400" b="1" dirty="0"/>
              <a:t>R</a:t>
            </a:r>
          </a:p>
        </p:txBody>
      </p:sp>
      <p:sp>
        <p:nvSpPr>
          <p:cNvPr id="163" name="ZoneTexte 162"/>
          <p:cNvSpPr txBox="1"/>
          <p:nvPr/>
        </p:nvSpPr>
        <p:spPr>
          <a:xfrm>
            <a:off x="3491880" y="843558"/>
            <a:ext cx="288032" cy="461665"/>
          </a:xfrm>
          <a:prstGeom prst="rect">
            <a:avLst/>
          </a:prstGeom>
          <a:noFill/>
        </p:spPr>
        <p:txBody>
          <a:bodyPr wrap="square" rtlCol="0">
            <a:spAutoFit/>
          </a:bodyPr>
          <a:lstStyle/>
          <a:p>
            <a:r>
              <a:rPr lang="fr-FR" sz="2400" b="1" dirty="0"/>
              <a:t>E</a:t>
            </a:r>
          </a:p>
        </p:txBody>
      </p:sp>
      <p:sp>
        <p:nvSpPr>
          <p:cNvPr id="164" name="ZoneTexte 163"/>
          <p:cNvSpPr txBox="1"/>
          <p:nvPr/>
        </p:nvSpPr>
        <p:spPr>
          <a:xfrm>
            <a:off x="3779912" y="843558"/>
            <a:ext cx="288032" cy="461665"/>
          </a:xfrm>
          <a:prstGeom prst="rect">
            <a:avLst/>
          </a:prstGeom>
          <a:noFill/>
        </p:spPr>
        <p:txBody>
          <a:bodyPr wrap="square" rtlCol="0">
            <a:spAutoFit/>
          </a:bodyPr>
          <a:lstStyle/>
          <a:p>
            <a:r>
              <a:rPr lang="fr-FR" sz="2400" b="1" dirty="0"/>
              <a:t>T</a:t>
            </a:r>
          </a:p>
        </p:txBody>
      </p:sp>
      <p:sp>
        <p:nvSpPr>
          <p:cNvPr id="170" name="ZoneTexte 169"/>
          <p:cNvSpPr txBox="1"/>
          <p:nvPr/>
        </p:nvSpPr>
        <p:spPr>
          <a:xfrm>
            <a:off x="3203848" y="843558"/>
            <a:ext cx="288032" cy="461665"/>
          </a:xfrm>
          <a:prstGeom prst="rect">
            <a:avLst/>
          </a:prstGeom>
          <a:noFill/>
        </p:spPr>
        <p:txBody>
          <a:bodyPr wrap="square" rtlCol="0">
            <a:spAutoFit/>
          </a:bodyPr>
          <a:lstStyle/>
          <a:p>
            <a:r>
              <a:rPr lang="fr-FR" sz="2400" b="1" dirty="0"/>
              <a:t>R</a:t>
            </a:r>
          </a:p>
        </p:txBody>
      </p:sp>
      <p:pic>
        <p:nvPicPr>
          <p:cNvPr id="47" name="Image 46"/>
          <p:cNvPicPr/>
          <p:nvPr/>
        </p:nvPicPr>
        <p:blipFill>
          <a:blip r:embed="rId2" cstate="print">
            <a:clrChange>
              <a:clrFrom>
                <a:srgbClr val="FEF9FB"/>
              </a:clrFrom>
              <a:clrTo>
                <a:srgbClr val="FEF9FB">
                  <a:alpha val="0"/>
                </a:srgbClr>
              </a:clrTo>
            </a:clrChange>
          </a:blip>
          <a:srcRect/>
          <a:stretch>
            <a:fillRect/>
          </a:stretch>
        </p:blipFill>
        <p:spPr bwMode="auto">
          <a:xfrm>
            <a:off x="395536" y="1837155"/>
            <a:ext cx="360040" cy="432048"/>
          </a:xfrm>
          <a:prstGeom prst="rect">
            <a:avLst/>
          </a:prstGeom>
          <a:noFill/>
          <a:ln w="9525">
            <a:noFill/>
            <a:miter lim="800000"/>
            <a:headEnd/>
            <a:tailEnd/>
          </a:ln>
        </p:spPr>
      </p:pic>
      <p:pic>
        <p:nvPicPr>
          <p:cNvPr id="48" name="Image 47"/>
          <p:cNvPicPr/>
          <p:nvPr/>
        </p:nvPicPr>
        <p:blipFill>
          <a:blip r:embed="rId3" cstate="print"/>
          <a:srcRect/>
          <a:stretch>
            <a:fillRect/>
          </a:stretch>
        </p:blipFill>
        <p:spPr bwMode="auto">
          <a:xfrm>
            <a:off x="35496" y="1876064"/>
            <a:ext cx="360040" cy="360040"/>
          </a:xfrm>
          <a:prstGeom prst="rect">
            <a:avLst/>
          </a:prstGeom>
          <a:noFill/>
          <a:ln w="9525">
            <a:noFill/>
            <a:miter lim="800000"/>
            <a:headEnd/>
            <a:tailEnd/>
          </a:ln>
        </p:spPr>
      </p:pic>
      <p:pic>
        <p:nvPicPr>
          <p:cNvPr id="49" name="Image 48"/>
          <p:cNvPicPr/>
          <p:nvPr/>
        </p:nvPicPr>
        <p:blipFill>
          <a:blip r:embed="rId4" cstate="print"/>
          <a:srcRect/>
          <a:stretch>
            <a:fillRect/>
          </a:stretch>
        </p:blipFill>
        <p:spPr bwMode="auto">
          <a:xfrm>
            <a:off x="395536" y="2341211"/>
            <a:ext cx="360040" cy="360040"/>
          </a:xfrm>
          <a:prstGeom prst="rect">
            <a:avLst/>
          </a:prstGeom>
          <a:noFill/>
          <a:ln w="9525">
            <a:noFill/>
            <a:miter lim="800000"/>
            <a:headEnd/>
            <a:tailEnd/>
          </a:ln>
        </p:spPr>
      </p:pic>
      <p:sp>
        <p:nvSpPr>
          <p:cNvPr id="50" name="ZoneTexte 49"/>
          <p:cNvSpPr txBox="1"/>
          <p:nvPr/>
        </p:nvSpPr>
        <p:spPr>
          <a:xfrm>
            <a:off x="827584" y="1779662"/>
            <a:ext cx="6264696"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REMPLACER(</a:t>
            </a:r>
            <a:r>
              <a:rPr lang="fr-FR" b="1" dirty="0" err="1">
                <a:solidFill>
                  <a:srgbClr val="3366CC"/>
                </a:solidFill>
              </a:rPr>
              <a:t>Ancien_Texte</a:t>
            </a:r>
            <a:r>
              <a:rPr lang="fr-FR" b="1" dirty="0"/>
              <a:t>;</a:t>
            </a:r>
            <a:r>
              <a:rPr lang="fr-FR" b="1" dirty="0" err="1">
                <a:solidFill>
                  <a:srgbClr val="008000"/>
                </a:solidFill>
              </a:rPr>
              <a:t>No_départ</a:t>
            </a:r>
            <a:r>
              <a:rPr lang="fr-FR" b="1" dirty="0"/>
              <a:t>;</a:t>
            </a:r>
            <a:r>
              <a:rPr lang="fr-FR" b="1" dirty="0" err="1">
                <a:solidFill>
                  <a:srgbClr val="C00000"/>
                </a:solidFill>
              </a:rPr>
              <a:t>No_car</a:t>
            </a:r>
            <a:r>
              <a:rPr lang="fr-FR" b="1" dirty="0"/>
              <a:t>;</a:t>
            </a:r>
            <a:r>
              <a:rPr lang="fr-FR" b="1" dirty="0" err="1">
                <a:solidFill>
                  <a:schemeClr val="bg2">
                    <a:lumMod val="50000"/>
                  </a:schemeClr>
                </a:solidFill>
              </a:rPr>
              <a:t>Nouveau_texte</a:t>
            </a:r>
            <a:r>
              <a:rPr lang="fr-FR" b="1" dirty="0"/>
              <a:t>)</a:t>
            </a:r>
          </a:p>
        </p:txBody>
      </p:sp>
      <p:sp>
        <p:nvSpPr>
          <p:cNvPr id="51" name="Rectangle 50"/>
          <p:cNvSpPr/>
          <p:nvPr/>
        </p:nvSpPr>
        <p:spPr>
          <a:xfrm>
            <a:off x="827584" y="2931790"/>
            <a:ext cx="6912768" cy="461665"/>
          </a:xfrm>
          <a:prstGeom prst="rect">
            <a:avLst/>
          </a:prstGeom>
        </p:spPr>
        <p:txBody>
          <a:bodyPr wrap="square">
            <a:spAutoFit/>
          </a:bodyPr>
          <a:lstStyle/>
          <a:p>
            <a:r>
              <a:rPr lang="fr-FR" sz="2400" b="1" dirty="0"/>
              <a:t>=</a:t>
            </a:r>
            <a:r>
              <a:rPr lang="fr-FR" b="1" dirty="0"/>
              <a:t>REPLACE(</a:t>
            </a:r>
            <a:r>
              <a:rPr lang="fr-FR" b="1" dirty="0">
                <a:solidFill>
                  <a:srgbClr val="3366CC"/>
                </a:solidFill>
              </a:rPr>
              <a:t>‘’Inès PERRET’’</a:t>
            </a:r>
            <a:r>
              <a:rPr lang="fr-FR" b="1" dirty="0"/>
              <a:t>;</a:t>
            </a:r>
            <a:r>
              <a:rPr lang="fr-FR" b="1" dirty="0">
                <a:solidFill>
                  <a:srgbClr val="008000"/>
                </a:solidFill>
              </a:rPr>
              <a:t>6</a:t>
            </a:r>
            <a:r>
              <a:rPr lang="fr-FR" b="1" dirty="0"/>
              <a:t>;</a:t>
            </a:r>
            <a:r>
              <a:rPr lang="fr-FR" b="1" dirty="0">
                <a:solidFill>
                  <a:srgbClr val="C00000"/>
                </a:solidFill>
              </a:rPr>
              <a:t>6</a:t>
            </a:r>
            <a:r>
              <a:rPr lang="fr-FR" b="1" dirty="0"/>
              <a:t>;</a:t>
            </a:r>
            <a:r>
              <a:rPr lang="fr-FR" b="1" dirty="0">
                <a:solidFill>
                  <a:schemeClr val="bg2">
                    <a:lumMod val="50000"/>
                  </a:schemeClr>
                </a:solidFill>
              </a:rPr>
              <a:t>’’PLIQUER’’</a:t>
            </a:r>
            <a:r>
              <a:rPr lang="fr-FR" b="1" dirty="0"/>
              <a:t>)</a:t>
            </a:r>
          </a:p>
        </p:txBody>
      </p:sp>
      <p:pic>
        <p:nvPicPr>
          <p:cNvPr id="53" name="Image 52"/>
          <p:cNvPicPr/>
          <p:nvPr/>
        </p:nvPicPr>
        <p:blipFill>
          <a:blip r:embed="rId2" cstate="print">
            <a:clrChange>
              <a:clrFrom>
                <a:srgbClr val="FEF9FB"/>
              </a:clrFrom>
              <a:clrTo>
                <a:srgbClr val="FEF9FB">
                  <a:alpha val="0"/>
                </a:srgbClr>
              </a:clrTo>
            </a:clrChange>
          </a:blip>
          <a:srcRect/>
          <a:stretch>
            <a:fillRect/>
          </a:stretch>
        </p:blipFill>
        <p:spPr bwMode="auto">
          <a:xfrm>
            <a:off x="395536" y="3412039"/>
            <a:ext cx="360040" cy="432048"/>
          </a:xfrm>
          <a:prstGeom prst="rect">
            <a:avLst/>
          </a:prstGeom>
          <a:noFill/>
          <a:ln w="9525">
            <a:noFill/>
            <a:miter lim="800000"/>
            <a:headEnd/>
            <a:tailEnd/>
          </a:ln>
        </p:spPr>
      </p:pic>
      <p:pic>
        <p:nvPicPr>
          <p:cNvPr id="54" name="Image 53"/>
          <p:cNvPicPr/>
          <p:nvPr/>
        </p:nvPicPr>
        <p:blipFill>
          <a:blip r:embed="rId3" cstate="print"/>
          <a:srcRect/>
          <a:stretch>
            <a:fillRect/>
          </a:stretch>
        </p:blipFill>
        <p:spPr bwMode="auto">
          <a:xfrm>
            <a:off x="35496" y="3450948"/>
            <a:ext cx="360040" cy="360040"/>
          </a:xfrm>
          <a:prstGeom prst="rect">
            <a:avLst/>
          </a:prstGeom>
          <a:noFill/>
          <a:ln w="9525">
            <a:noFill/>
            <a:miter lim="800000"/>
            <a:headEnd/>
            <a:tailEnd/>
          </a:ln>
        </p:spPr>
      </p:pic>
      <p:pic>
        <p:nvPicPr>
          <p:cNvPr id="55" name="Image 54"/>
          <p:cNvPicPr/>
          <p:nvPr/>
        </p:nvPicPr>
        <p:blipFill>
          <a:blip r:embed="rId4" cstate="print"/>
          <a:srcRect/>
          <a:stretch>
            <a:fillRect/>
          </a:stretch>
        </p:blipFill>
        <p:spPr bwMode="auto">
          <a:xfrm>
            <a:off x="395536" y="3916095"/>
            <a:ext cx="360040" cy="360040"/>
          </a:xfrm>
          <a:prstGeom prst="rect">
            <a:avLst/>
          </a:prstGeom>
          <a:noFill/>
          <a:ln w="9525">
            <a:noFill/>
            <a:miter lim="800000"/>
            <a:headEnd/>
            <a:tailEnd/>
          </a:ln>
        </p:spPr>
      </p:pic>
      <p:sp>
        <p:nvSpPr>
          <p:cNvPr id="56" name="ZoneTexte 55"/>
          <p:cNvSpPr txBox="1"/>
          <p:nvPr/>
        </p:nvSpPr>
        <p:spPr>
          <a:xfrm>
            <a:off x="827584" y="3354546"/>
            <a:ext cx="6264696"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SUBSTITUE(</a:t>
            </a:r>
            <a:r>
              <a:rPr lang="fr-FR" b="1" dirty="0">
                <a:solidFill>
                  <a:srgbClr val="3366CC"/>
                </a:solidFill>
              </a:rPr>
              <a:t>Texte</a:t>
            </a:r>
            <a:r>
              <a:rPr lang="fr-FR" b="1" dirty="0"/>
              <a:t>;</a:t>
            </a:r>
            <a:r>
              <a:rPr lang="fr-FR" b="1" dirty="0" err="1">
                <a:solidFill>
                  <a:srgbClr val="008000"/>
                </a:solidFill>
              </a:rPr>
              <a:t>Ancien_texte</a:t>
            </a:r>
            <a:r>
              <a:rPr lang="fr-FR" b="1" dirty="0"/>
              <a:t>;</a:t>
            </a:r>
            <a:r>
              <a:rPr lang="fr-FR" b="1" dirty="0" err="1">
                <a:solidFill>
                  <a:srgbClr val="C00000"/>
                </a:solidFill>
              </a:rPr>
              <a:t>Nouveau_Texte</a:t>
            </a:r>
            <a:r>
              <a:rPr lang="fr-FR" b="1" dirty="0"/>
              <a:t>;[</a:t>
            </a:r>
            <a:r>
              <a:rPr lang="fr-FR" b="1" dirty="0" err="1">
                <a:solidFill>
                  <a:schemeClr val="bg2">
                    <a:lumMod val="50000"/>
                  </a:schemeClr>
                </a:solidFill>
              </a:rPr>
              <a:t>No_position</a:t>
            </a:r>
            <a:r>
              <a:rPr lang="fr-FR" b="1" dirty="0"/>
              <a:t>])</a:t>
            </a:r>
          </a:p>
        </p:txBody>
      </p:sp>
      <p:sp>
        <p:nvSpPr>
          <p:cNvPr id="57" name="Rectangle 56"/>
          <p:cNvSpPr/>
          <p:nvPr/>
        </p:nvSpPr>
        <p:spPr>
          <a:xfrm>
            <a:off x="755576" y="4299942"/>
            <a:ext cx="5184576" cy="461665"/>
          </a:xfrm>
          <a:prstGeom prst="rect">
            <a:avLst/>
          </a:prstGeom>
        </p:spPr>
        <p:txBody>
          <a:bodyPr wrap="square">
            <a:spAutoFit/>
          </a:bodyPr>
          <a:lstStyle/>
          <a:p>
            <a:r>
              <a:rPr lang="fr-FR" sz="2400" b="1" dirty="0"/>
              <a:t>=</a:t>
            </a:r>
            <a:r>
              <a:rPr lang="fr-FR" b="1" dirty="0"/>
              <a:t>SUBSTITUE(</a:t>
            </a:r>
            <a:r>
              <a:rPr lang="fr-FR" b="1" dirty="0">
                <a:solidFill>
                  <a:srgbClr val="3366CC"/>
                </a:solidFill>
              </a:rPr>
              <a:t>‘’livre 1 et livres 3 et 4</a:t>
            </a:r>
            <a:r>
              <a:rPr lang="fr-FR" b="1" dirty="0"/>
              <a:t>;</a:t>
            </a:r>
            <a:r>
              <a:rPr lang="fr-FR" b="1" dirty="0">
                <a:solidFill>
                  <a:srgbClr val="008000"/>
                </a:solidFill>
              </a:rPr>
              <a:t>’’livre’’</a:t>
            </a:r>
            <a:r>
              <a:rPr lang="fr-FR" b="1" dirty="0"/>
              <a:t>;</a:t>
            </a:r>
            <a:r>
              <a:rPr lang="fr-FR" b="1" dirty="0">
                <a:solidFill>
                  <a:srgbClr val="C00000"/>
                </a:solidFill>
              </a:rPr>
              <a:t>’’tome’’</a:t>
            </a:r>
            <a:r>
              <a:rPr lang="fr-FR" b="1" dirty="0"/>
              <a:t>)</a:t>
            </a:r>
          </a:p>
        </p:txBody>
      </p:sp>
      <p:sp>
        <p:nvSpPr>
          <p:cNvPr id="58" name="ZoneTexte 57"/>
          <p:cNvSpPr txBox="1"/>
          <p:nvPr/>
        </p:nvSpPr>
        <p:spPr>
          <a:xfrm>
            <a:off x="6156176" y="4578682"/>
            <a:ext cx="2664296" cy="369332"/>
          </a:xfrm>
          <a:prstGeom prst="rect">
            <a:avLst/>
          </a:prstGeom>
          <a:solidFill>
            <a:schemeClr val="bg1"/>
          </a:solidFill>
          <a:ln>
            <a:solidFill>
              <a:srgbClr val="4F81BD"/>
            </a:solidFill>
          </a:ln>
          <a:effectLst>
            <a:outerShdw blurRad="50800" dist="38100" dir="2700000" algn="tl" rotWithShape="0">
              <a:prstClr val="black">
                <a:alpha val="40000"/>
              </a:prstClr>
            </a:outerShdw>
          </a:effectLst>
        </p:spPr>
        <p:txBody>
          <a:bodyPr wrap="square" rtlCol="0">
            <a:spAutoFit/>
          </a:bodyPr>
          <a:lstStyle/>
          <a:p>
            <a:pPr algn="ctr"/>
            <a:r>
              <a:rPr lang="fr-FR" b="1" dirty="0"/>
              <a:t>tome 1 et tomes 3 et 4</a:t>
            </a:r>
            <a:endParaRPr lang="fr-FR" sz="1400" b="1" dirty="0"/>
          </a:p>
        </p:txBody>
      </p:sp>
      <p:sp>
        <p:nvSpPr>
          <p:cNvPr id="59" name="ZoneTexte 58"/>
          <p:cNvSpPr txBox="1"/>
          <p:nvPr/>
        </p:nvSpPr>
        <p:spPr>
          <a:xfrm>
            <a:off x="7164288" y="3282538"/>
            <a:ext cx="1907704" cy="1077218"/>
          </a:xfrm>
          <a:prstGeom prst="rect">
            <a:avLst/>
          </a:prstGeom>
          <a:noFill/>
        </p:spPr>
        <p:txBody>
          <a:bodyPr wrap="square" rtlCol="0">
            <a:spAutoFit/>
          </a:bodyPr>
          <a:lstStyle/>
          <a:p>
            <a:r>
              <a:rPr lang="fr-FR" sz="1600" b="1" dirty="0" err="1">
                <a:solidFill>
                  <a:schemeClr val="bg2">
                    <a:lumMod val="50000"/>
                  </a:schemeClr>
                </a:solidFill>
              </a:rPr>
              <a:t>No_position</a:t>
            </a:r>
            <a:r>
              <a:rPr lang="fr-FR" sz="1600" b="1" dirty="0">
                <a:solidFill>
                  <a:schemeClr val="bg2">
                    <a:lumMod val="50000"/>
                  </a:schemeClr>
                </a:solidFill>
              </a:rPr>
              <a:t> :</a:t>
            </a:r>
            <a:r>
              <a:rPr lang="fr-FR" sz="1600" i="1" dirty="0"/>
              <a:t>Toutes les occurrences si omis, seulement la Nième si indiqué</a:t>
            </a:r>
          </a:p>
        </p:txBody>
      </p:sp>
      <p:sp>
        <p:nvSpPr>
          <p:cNvPr id="60" name="ZoneTexte 59"/>
          <p:cNvSpPr txBox="1"/>
          <p:nvPr/>
        </p:nvSpPr>
        <p:spPr>
          <a:xfrm>
            <a:off x="827584" y="2283718"/>
            <a:ext cx="6264696"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REPLACE(</a:t>
            </a:r>
            <a:r>
              <a:rPr lang="fr-FR" b="1" dirty="0" err="1">
                <a:solidFill>
                  <a:srgbClr val="3366CC"/>
                </a:solidFill>
              </a:rPr>
              <a:t>Ancien_Texte</a:t>
            </a:r>
            <a:r>
              <a:rPr lang="fr-FR" b="1" dirty="0" err="1"/>
              <a:t>;</a:t>
            </a:r>
            <a:r>
              <a:rPr lang="fr-FR" b="1" dirty="0" err="1">
                <a:solidFill>
                  <a:srgbClr val="008000"/>
                </a:solidFill>
              </a:rPr>
              <a:t>Position</a:t>
            </a:r>
            <a:r>
              <a:rPr lang="fr-FR" b="1" dirty="0" err="1"/>
              <a:t>;</a:t>
            </a:r>
            <a:r>
              <a:rPr lang="fr-FR" b="1" dirty="0" err="1">
                <a:solidFill>
                  <a:srgbClr val="C00000"/>
                </a:solidFill>
              </a:rPr>
              <a:t>Longueur</a:t>
            </a:r>
            <a:r>
              <a:rPr lang="fr-FR" b="1" dirty="0"/>
              <a:t>;</a:t>
            </a:r>
            <a:r>
              <a:rPr lang="fr-FR" b="1" dirty="0" err="1">
                <a:solidFill>
                  <a:schemeClr val="bg2">
                    <a:lumMod val="50000"/>
                  </a:schemeClr>
                </a:solidFill>
              </a:rPr>
              <a:t>Nouveau_texte</a:t>
            </a:r>
            <a:r>
              <a:rPr lang="fr-FR" b="1" dirty="0"/>
              <a:t>)</a:t>
            </a:r>
          </a:p>
        </p:txBody>
      </p:sp>
      <p:sp>
        <p:nvSpPr>
          <p:cNvPr id="61" name="Rectangle 60"/>
          <p:cNvSpPr/>
          <p:nvPr/>
        </p:nvSpPr>
        <p:spPr>
          <a:xfrm>
            <a:off x="827584" y="2715766"/>
            <a:ext cx="6912768" cy="461665"/>
          </a:xfrm>
          <a:prstGeom prst="rect">
            <a:avLst/>
          </a:prstGeom>
        </p:spPr>
        <p:txBody>
          <a:bodyPr wrap="square">
            <a:spAutoFit/>
          </a:bodyPr>
          <a:lstStyle/>
          <a:p>
            <a:r>
              <a:rPr lang="fr-FR" sz="2400" b="1" dirty="0"/>
              <a:t>=</a:t>
            </a:r>
            <a:r>
              <a:rPr lang="fr-FR" b="1" dirty="0"/>
              <a:t>REMPLACER(</a:t>
            </a:r>
            <a:r>
              <a:rPr lang="fr-FR" b="1" dirty="0">
                <a:solidFill>
                  <a:srgbClr val="3366CC"/>
                </a:solidFill>
              </a:rPr>
              <a:t>‘’Inès PERRET’’</a:t>
            </a:r>
            <a:r>
              <a:rPr lang="fr-FR" b="1" dirty="0"/>
              <a:t>;</a:t>
            </a:r>
            <a:r>
              <a:rPr lang="fr-FR" b="1" dirty="0">
                <a:solidFill>
                  <a:srgbClr val="008000"/>
                </a:solidFill>
              </a:rPr>
              <a:t>6</a:t>
            </a:r>
            <a:r>
              <a:rPr lang="fr-FR" b="1" dirty="0"/>
              <a:t>;</a:t>
            </a:r>
            <a:r>
              <a:rPr lang="fr-FR" b="1" dirty="0">
                <a:solidFill>
                  <a:srgbClr val="C00000"/>
                </a:solidFill>
              </a:rPr>
              <a:t>6</a:t>
            </a:r>
            <a:r>
              <a:rPr lang="fr-FR" b="1" dirty="0"/>
              <a:t>;</a:t>
            </a:r>
            <a:r>
              <a:rPr lang="fr-FR" b="1" dirty="0">
                <a:solidFill>
                  <a:schemeClr val="bg2">
                    <a:lumMod val="50000"/>
                  </a:schemeClr>
                </a:solidFill>
              </a:rPr>
              <a:t>’’PLIQUER’’</a:t>
            </a:r>
            <a:r>
              <a:rPr lang="fr-FR" b="1" dirty="0"/>
              <a:t>)</a:t>
            </a:r>
          </a:p>
        </p:txBody>
      </p:sp>
      <p:sp>
        <p:nvSpPr>
          <p:cNvPr id="62" name="ZoneTexte 61"/>
          <p:cNvSpPr txBox="1"/>
          <p:nvPr/>
        </p:nvSpPr>
        <p:spPr>
          <a:xfrm>
            <a:off x="827584" y="3867894"/>
            <a:ext cx="6264696"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SUBSTITUTE(</a:t>
            </a:r>
            <a:r>
              <a:rPr lang="fr-FR" b="1" dirty="0" err="1">
                <a:solidFill>
                  <a:srgbClr val="3366CC"/>
                </a:solidFill>
              </a:rPr>
              <a:t>Texte</a:t>
            </a:r>
            <a:r>
              <a:rPr lang="fr-FR" b="1" dirty="0" err="1"/>
              <a:t>;</a:t>
            </a:r>
            <a:r>
              <a:rPr lang="fr-FR" b="1" dirty="0" err="1">
                <a:solidFill>
                  <a:srgbClr val="008000"/>
                </a:solidFill>
              </a:rPr>
              <a:t>rechercher</a:t>
            </a:r>
            <a:r>
              <a:rPr lang="fr-FR" b="1" dirty="0"/>
              <a:t>;</a:t>
            </a:r>
            <a:r>
              <a:rPr lang="fr-FR" b="1" dirty="0" err="1">
                <a:solidFill>
                  <a:srgbClr val="C00000"/>
                </a:solidFill>
              </a:rPr>
              <a:t>remplacer_par</a:t>
            </a:r>
            <a:r>
              <a:rPr lang="fr-FR" b="1" dirty="0"/>
              <a:t>;[</a:t>
            </a:r>
            <a:r>
              <a:rPr lang="fr-FR" b="1" dirty="0" err="1">
                <a:solidFill>
                  <a:schemeClr val="bg2">
                    <a:lumMod val="50000"/>
                  </a:schemeClr>
                </a:solidFill>
              </a:rPr>
              <a:t>No_occurence</a:t>
            </a:r>
            <a:r>
              <a:rPr lang="fr-FR" b="1" dirty="0"/>
              <a:t>])</a:t>
            </a:r>
          </a:p>
        </p:txBody>
      </p:sp>
      <p:sp>
        <p:nvSpPr>
          <p:cNvPr id="63" name="Rectangle 62"/>
          <p:cNvSpPr/>
          <p:nvPr/>
        </p:nvSpPr>
        <p:spPr>
          <a:xfrm>
            <a:off x="755576" y="4587974"/>
            <a:ext cx="5328592" cy="461665"/>
          </a:xfrm>
          <a:prstGeom prst="rect">
            <a:avLst/>
          </a:prstGeom>
        </p:spPr>
        <p:txBody>
          <a:bodyPr wrap="square">
            <a:spAutoFit/>
          </a:bodyPr>
          <a:lstStyle/>
          <a:p>
            <a:r>
              <a:rPr lang="fr-FR" sz="2400" b="1" dirty="0"/>
              <a:t>=</a:t>
            </a:r>
            <a:r>
              <a:rPr lang="fr-FR" b="1" dirty="0"/>
              <a:t>SUBSTITUTE(</a:t>
            </a:r>
            <a:r>
              <a:rPr lang="fr-FR" b="1" dirty="0">
                <a:solidFill>
                  <a:srgbClr val="3366CC"/>
                </a:solidFill>
              </a:rPr>
              <a:t>‘’livre 1 et livres 3 et 4</a:t>
            </a:r>
            <a:r>
              <a:rPr lang="fr-FR" b="1" dirty="0"/>
              <a:t>;</a:t>
            </a:r>
            <a:r>
              <a:rPr lang="fr-FR" b="1" dirty="0">
                <a:solidFill>
                  <a:srgbClr val="008000"/>
                </a:solidFill>
              </a:rPr>
              <a:t>’’livre’’</a:t>
            </a:r>
            <a:r>
              <a:rPr lang="fr-FR" b="1" dirty="0"/>
              <a:t>;</a:t>
            </a:r>
            <a:r>
              <a:rPr lang="fr-FR" b="1" dirty="0">
                <a:solidFill>
                  <a:srgbClr val="C00000"/>
                </a:solidFill>
              </a:rPr>
              <a:t>’’tome’’</a:t>
            </a:r>
            <a:r>
              <a:rPr lang="fr-FR" b="1" dirty="0"/>
              <a:t>)</a:t>
            </a:r>
          </a:p>
        </p:txBody>
      </p:sp>
      <p:sp>
        <p:nvSpPr>
          <p:cNvPr id="64" name="ZoneTexte 63"/>
          <p:cNvSpPr txBox="1"/>
          <p:nvPr/>
        </p:nvSpPr>
        <p:spPr>
          <a:xfrm>
            <a:off x="2339752" y="1059582"/>
            <a:ext cx="288032" cy="461665"/>
          </a:xfrm>
          <a:prstGeom prst="rect">
            <a:avLst/>
          </a:prstGeom>
          <a:noFill/>
        </p:spPr>
        <p:txBody>
          <a:bodyPr wrap="square" rtlCol="0">
            <a:spAutoFit/>
          </a:bodyPr>
          <a:lstStyle/>
          <a:p>
            <a:r>
              <a:rPr lang="fr-FR" sz="2400" b="1" dirty="0">
                <a:solidFill>
                  <a:srgbClr val="C00000"/>
                </a:solidFill>
              </a:rPr>
              <a:t>P</a:t>
            </a:r>
          </a:p>
        </p:txBody>
      </p:sp>
      <p:sp>
        <p:nvSpPr>
          <p:cNvPr id="65" name="Rectangle 64"/>
          <p:cNvSpPr/>
          <p:nvPr/>
        </p:nvSpPr>
        <p:spPr>
          <a:xfrm>
            <a:off x="4139952" y="771550"/>
            <a:ext cx="216024" cy="936104"/>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7" name="ZoneTexte 66"/>
          <p:cNvSpPr txBox="1"/>
          <p:nvPr/>
        </p:nvSpPr>
        <p:spPr>
          <a:xfrm>
            <a:off x="4067944" y="1347614"/>
            <a:ext cx="360040" cy="261610"/>
          </a:xfrm>
          <a:prstGeom prst="rect">
            <a:avLst/>
          </a:prstGeom>
          <a:noFill/>
        </p:spPr>
        <p:txBody>
          <a:bodyPr wrap="square" rtlCol="0">
            <a:spAutoFit/>
          </a:bodyPr>
          <a:lstStyle/>
          <a:p>
            <a:pPr algn="ctr"/>
            <a:r>
              <a:rPr lang="fr-FR" sz="1100" b="1" dirty="0">
                <a:solidFill>
                  <a:srgbClr val="C00000"/>
                </a:solidFill>
              </a:rPr>
              <a:t>12</a:t>
            </a:r>
          </a:p>
        </p:txBody>
      </p:sp>
      <p:sp>
        <p:nvSpPr>
          <p:cNvPr id="72" name="ZoneTexte 71"/>
          <p:cNvSpPr txBox="1"/>
          <p:nvPr/>
        </p:nvSpPr>
        <p:spPr>
          <a:xfrm>
            <a:off x="2915816" y="1059582"/>
            <a:ext cx="288032" cy="461665"/>
          </a:xfrm>
          <a:prstGeom prst="rect">
            <a:avLst/>
          </a:prstGeom>
          <a:noFill/>
        </p:spPr>
        <p:txBody>
          <a:bodyPr wrap="square" rtlCol="0">
            <a:spAutoFit/>
          </a:bodyPr>
          <a:lstStyle/>
          <a:p>
            <a:r>
              <a:rPr lang="fr-FR" sz="2400" b="1" dirty="0">
                <a:solidFill>
                  <a:srgbClr val="C00000"/>
                </a:solidFill>
              </a:rPr>
              <a:t>I</a:t>
            </a:r>
          </a:p>
        </p:txBody>
      </p:sp>
      <p:sp>
        <p:nvSpPr>
          <p:cNvPr id="73" name="ZoneTexte 72"/>
          <p:cNvSpPr txBox="1"/>
          <p:nvPr/>
        </p:nvSpPr>
        <p:spPr>
          <a:xfrm>
            <a:off x="2627784" y="1059582"/>
            <a:ext cx="288032" cy="461665"/>
          </a:xfrm>
          <a:prstGeom prst="rect">
            <a:avLst/>
          </a:prstGeom>
          <a:noFill/>
        </p:spPr>
        <p:txBody>
          <a:bodyPr wrap="square" rtlCol="0">
            <a:spAutoFit/>
          </a:bodyPr>
          <a:lstStyle/>
          <a:p>
            <a:r>
              <a:rPr lang="fr-FR" sz="2400" b="1" dirty="0">
                <a:solidFill>
                  <a:srgbClr val="C00000"/>
                </a:solidFill>
              </a:rPr>
              <a:t>L</a:t>
            </a:r>
          </a:p>
        </p:txBody>
      </p:sp>
      <p:sp>
        <p:nvSpPr>
          <p:cNvPr id="75" name="ZoneTexte 74"/>
          <p:cNvSpPr txBox="1"/>
          <p:nvPr/>
        </p:nvSpPr>
        <p:spPr>
          <a:xfrm>
            <a:off x="3203848" y="1059582"/>
            <a:ext cx="288032" cy="461665"/>
          </a:xfrm>
          <a:prstGeom prst="rect">
            <a:avLst/>
          </a:prstGeom>
          <a:noFill/>
        </p:spPr>
        <p:txBody>
          <a:bodyPr wrap="square" rtlCol="0">
            <a:spAutoFit/>
          </a:bodyPr>
          <a:lstStyle/>
          <a:p>
            <a:r>
              <a:rPr lang="fr-FR" sz="2400" b="1" dirty="0">
                <a:solidFill>
                  <a:srgbClr val="C00000"/>
                </a:solidFill>
              </a:rPr>
              <a:t>Q</a:t>
            </a:r>
          </a:p>
        </p:txBody>
      </p:sp>
      <p:sp>
        <p:nvSpPr>
          <p:cNvPr id="76" name="ZoneTexte 75"/>
          <p:cNvSpPr txBox="1"/>
          <p:nvPr/>
        </p:nvSpPr>
        <p:spPr>
          <a:xfrm>
            <a:off x="3491880" y="1059582"/>
            <a:ext cx="288032" cy="461665"/>
          </a:xfrm>
          <a:prstGeom prst="rect">
            <a:avLst/>
          </a:prstGeom>
          <a:noFill/>
        </p:spPr>
        <p:txBody>
          <a:bodyPr wrap="square" rtlCol="0">
            <a:spAutoFit/>
          </a:bodyPr>
          <a:lstStyle/>
          <a:p>
            <a:r>
              <a:rPr lang="fr-FR" sz="2400" b="1" dirty="0">
                <a:solidFill>
                  <a:srgbClr val="C00000"/>
                </a:solidFill>
              </a:rPr>
              <a:t>U</a:t>
            </a:r>
          </a:p>
        </p:txBody>
      </p:sp>
      <p:sp>
        <p:nvSpPr>
          <p:cNvPr id="77" name="ZoneTexte 76"/>
          <p:cNvSpPr txBox="1"/>
          <p:nvPr/>
        </p:nvSpPr>
        <p:spPr>
          <a:xfrm>
            <a:off x="3779912" y="1059582"/>
            <a:ext cx="288032" cy="461665"/>
          </a:xfrm>
          <a:prstGeom prst="rect">
            <a:avLst/>
          </a:prstGeom>
          <a:noFill/>
        </p:spPr>
        <p:txBody>
          <a:bodyPr wrap="square" rtlCol="0">
            <a:spAutoFit/>
          </a:bodyPr>
          <a:lstStyle/>
          <a:p>
            <a:r>
              <a:rPr lang="fr-FR" sz="2400" b="1" dirty="0">
                <a:solidFill>
                  <a:srgbClr val="C00000"/>
                </a:solidFill>
              </a:rPr>
              <a:t>E</a:t>
            </a:r>
          </a:p>
        </p:txBody>
      </p:sp>
      <p:sp>
        <p:nvSpPr>
          <p:cNvPr id="78" name="ZoneTexte 77"/>
          <p:cNvSpPr txBox="1"/>
          <p:nvPr/>
        </p:nvSpPr>
        <p:spPr>
          <a:xfrm>
            <a:off x="4067944" y="1059582"/>
            <a:ext cx="288032" cy="461665"/>
          </a:xfrm>
          <a:prstGeom prst="rect">
            <a:avLst/>
          </a:prstGeom>
          <a:noFill/>
        </p:spPr>
        <p:txBody>
          <a:bodyPr wrap="square" rtlCol="0">
            <a:spAutoFit/>
          </a:bodyPr>
          <a:lstStyle/>
          <a:p>
            <a:r>
              <a:rPr lang="fr-FR" sz="2400" b="1" dirty="0">
                <a:solidFill>
                  <a:srgbClr val="C00000"/>
                </a:solidFill>
              </a:rPr>
              <a:t>R</a:t>
            </a:r>
          </a:p>
        </p:txBody>
      </p:sp>
      <p:cxnSp>
        <p:nvCxnSpPr>
          <p:cNvPr id="80" name="Connecteur droit 79"/>
          <p:cNvCxnSpPr/>
          <p:nvPr/>
        </p:nvCxnSpPr>
        <p:spPr>
          <a:xfrm flipH="1">
            <a:off x="2555776" y="1059582"/>
            <a:ext cx="1368152" cy="0"/>
          </a:xfrm>
          <a:prstGeom prst="line">
            <a:avLst/>
          </a:prstGeom>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94260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0"/>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 grpId="0" animBg="1"/>
      <p:bldP spid="56" grpId="0" animBg="1"/>
      <p:bldP spid="58" grpId="0" animBg="1"/>
      <p:bldP spid="60" grpId="0" animBg="1"/>
      <p:bldP spid="6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Rectangle 65"/>
          <p:cNvSpPr/>
          <p:nvPr/>
        </p:nvSpPr>
        <p:spPr>
          <a:xfrm>
            <a:off x="1187624" y="339502"/>
            <a:ext cx="6696744" cy="144016"/>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1043608" y="123478"/>
            <a:ext cx="5904656" cy="615553"/>
          </a:xfrm>
          <a:prstGeom prst="rect">
            <a:avLst/>
          </a:prstGeom>
          <a:noFill/>
        </p:spPr>
        <p:txBody>
          <a:bodyPr wrap="square" rtlCol="0">
            <a:spAutoFit/>
          </a:bodyPr>
          <a:lstStyle/>
          <a:p>
            <a:r>
              <a:rPr lang="fr-FR" dirty="0">
                <a:solidFill>
                  <a:schemeClr val="accent1">
                    <a:lumMod val="75000"/>
                  </a:schemeClr>
                </a:solidFill>
                <a:latin typeface="Arial Black" pitchFamily="34" charset="0"/>
              </a:rPr>
              <a:t>Scinder ou regrouper les contenus</a:t>
            </a:r>
          </a:p>
          <a:p>
            <a:r>
              <a:rPr lang="fr-FR" sz="1600" dirty="0">
                <a:latin typeface="Arial Black" pitchFamily="34" charset="0"/>
              </a:rPr>
              <a:t>Scinder</a:t>
            </a:r>
            <a:endParaRPr lang="fr-FR" sz="1200" dirty="0">
              <a:latin typeface="Arial Black" pitchFamily="34" charset="0"/>
            </a:endParaRPr>
          </a:p>
        </p:txBody>
      </p:sp>
      <p:sp>
        <p:nvSpPr>
          <p:cNvPr id="15" name="ZoneTexte 14"/>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4</a:t>
            </a:r>
            <a:r>
              <a:rPr lang="fr-FR" dirty="0">
                <a:solidFill>
                  <a:schemeClr val="accent1">
                    <a:lumMod val="60000"/>
                    <a:lumOff val="40000"/>
                  </a:schemeClr>
                </a:solidFill>
                <a:latin typeface="Arial Black" pitchFamily="34" charset="0"/>
              </a:rPr>
              <a:t>a</a:t>
            </a:r>
            <a:r>
              <a:rPr lang="fr-FR" dirty="0">
                <a:solidFill>
                  <a:schemeClr val="tx2"/>
                </a:solidFill>
                <a:latin typeface="Arial Black" pitchFamily="34" charset="0"/>
              </a:rPr>
              <a:t>4a</a:t>
            </a:r>
            <a:endParaRPr lang="fr-FR" sz="2800" dirty="0">
              <a:solidFill>
                <a:schemeClr val="tx2"/>
              </a:solidFill>
              <a:latin typeface="Arial Black" pitchFamily="34" charset="0"/>
            </a:endParaRPr>
          </a:p>
        </p:txBody>
      </p:sp>
      <p:cxnSp>
        <p:nvCxnSpPr>
          <p:cNvPr id="16" name="Connecteur droit 15"/>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4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23928" y="884054"/>
            <a:ext cx="960909" cy="11294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8670" y="1180423"/>
            <a:ext cx="2566020" cy="12994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2" name="Picture 3"/>
          <p:cNvPicPr>
            <a:picLocks noChangeAspect="1" noChangeArrowheads="1"/>
          </p:cNvPicPr>
          <p:nvPr/>
        </p:nvPicPr>
        <p:blipFill>
          <a:blip r:embed="rId4" cstate="print">
            <a:clrChange>
              <a:clrFrom>
                <a:srgbClr val="008000"/>
              </a:clrFrom>
              <a:clrTo>
                <a:srgbClr val="008000">
                  <a:alpha val="0"/>
                </a:srgbClr>
              </a:clrTo>
            </a:clrChange>
          </a:blip>
          <a:srcRect/>
          <a:stretch>
            <a:fillRect/>
          </a:stretch>
        </p:blipFill>
        <p:spPr bwMode="auto">
          <a:xfrm>
            <a:off x="1979712" y="1741165"/>
            <a:ext cx="2905125" cy="1190625"/>
          </a:xfrm>
          <a:prstGeom prst="rect">
            <a:avLst/>
          </a:prstGeom>
          <a:noFill/>
          <a:ln w="9525">
            <a:noFill/>
            <a:miter lim="800000"/>
            <a:headEnd/>
            <a:tailEnd/>
          </a:ln>
          <a:effectLst/>
        </p:spPr>
      </p:pic>
      <p:pic>
        <p:nvPicPr>
          <p:cNvPr id="53"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332975" y="1448799"/>
            <a:ext cx="2429442" cy="11370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4" name="ZoneTexte 53"/>
          <p:cNvSpPr txBox="1"/>
          <p:nvPr/>
        </p:nvSpPr>
        <p:spPr>
          <a:xfrm>
            <a:off x="5004048" y="884054"/>
            <a:ext cx="3888432" cy="463560"/>
          </a:xfrm>
          <a:prstGeom prst="rect">
            <a:avLst/>
          </a:prstGeom>
        </p:spPr>
        <p:txBody>
          <a:bodyPr vert="horz" wrap="square" lIns="91440" tIns="45720" rIns="91440" bIns="45720" rtlCol="0">
            <a:normAutofit/>
          </a:bodyPr>
          <a:lstStyle/>
          <a:p>
            <a:pPr marL="182563" marR="0" algn="just" defTabSz="914400" rtl="0" eaLnBrk="1" fontAlgn="auto" latinLnBrk="0" hangingPunct="1">
              <a:lnSpc>
                <a:spcPct val="100000"/>
              </a:lnSpc>
              <a:spcBef>
                <a:spcPts val="1200"/>
              </a:spcBef>
              <a:spcAft>
                <a:spcPts val="600"/>
              </a:spcAft>
              <a:buClr>
                <a:srgbClr val="17375E"/>
              </a:buClr>
              <a:buSzPct val="120000"/>
              <a:tabLst/>
            </a:pPr>
            <a:r>
              <a:rPr lang="fr-FR" sz="1200" dirty="0">
                <a:solidFill>
                  <a:prstClr val="black"/>
                </a:solidFill>
                <a:latin typeface="+mj-lt"/>
                <a:ea typeface="Verdana" pitchFamily="34" charset="0"/>
                <a:cs typeface="Verdana" pitchFamily="34" charset="0"/>
              </a:rPr>
              <a:t>… en indiquant quel caractère est séparateur (ou une longueur fixe de caractère)</a:t>
            </a:r>
          </a:p>
        </p:txBody>
      </p:sp>
      <p:sp>
        <p:nvSpPr>
          <p:cNvPr id="55" name="ZoneTexte 54"/>
          <p:cNvSpPr txBox="1"/>
          <p:nvPr/>
        </p:nvSpPr>
        <p:spPr>
          <a:xfrm>
            <a:off x="408670" y="878473"/>
            <a:ext cx="3888432" cy="463560"/>
          </a:xfrm>
          <a:prstGeom prst="rect">
            <a:avLst/>
          </a:prstGeom>
        </p:spPr>
        <p:txBody>
          <a:bodyPr vert="horz" wrap="square" lIns="91440" tIns="45720" rIns="91440" bIns="45720" rtlCol="0">
            <a:normAutofit/>
          </a:bodyPr>
          <a:lstStyle/>
          <a:p>
            <a:pPr marL="182563" marR="0" algn="just" defTabSz="914400" rtl="0" eaLnBrk="1" fontAlgn="auto" latinLnBrk="0" hangingPunct="1">
              <a:lnSpc>
                <a:spcPct val="100000"/>
              </a:lnSpc>
              <a:spcBef>
                <a:spcPts val="1200"/>
              </a:spcBef>
              <a:spcAft>
                <a:spcPts val="600"/>
              </a:spcAft>
              <a:buClr>
                <a:srgbClr val="17375E"/>
              </a:buClr>
              <a:buSzPct val="120000"/>
              <a:tabLst/>
            </a:pPr>
            <a:r>
              <a:rPr lang="fr-FR" sz="1200" dirty="0">
                <a:solidFill>
                  <a:prstClr val="black"/>
                </a:solidFill>
                <a:latin typeface="+mj-lt"/>
                <a:ea typeface="Verdana" pitchFamily="34" charset="0"/>
                <a:cs typeface="Verdana" pitchFamily="34" charset="0"/>
              </a:rPr>
              <a:t>Scinder les contenus…</a:t>
            </a:r>
          </a:p>
        </p:txBody>
      </p:sp>
      <p:pic>
        <p:nvPicPr>
          <p:cNvPr id="56" name="Image 55"/>
          <p:cNvPicPr/>
          <p:nvPr/>
        </p:nvPicPr>
        <p:blipFill>
          <a:blip r:embed="rId6" cstate="print">
            <a:clrChange>
              <a:clrFrom>
                <a:srgbClr val="FEF9FB"/>
              </a:clrFrom>
              <a:clrTo>
                <a:srgbClr val="FEF9FB">
                  <a:alpha val="0"/>
                </a:srgbClr>
              </a:clrTo>
            </a:clrChange>
          </a:blip>
          <a:srcRect/>
          <a:stretch>
            <a:fillRect/>
          </a:stretch>
        </p:blipFill>
        <p:spPr bwMode="auto">
          <a:xfrm>
            <a:off x="3563888" y="1563638"/>
            <a:ext cx="360040" cy="432048"/>
          </a:xfrm>
          <a:prstGeom prst="rect">
            <a:avLst/>
          </a:prstGeom>
          <a:noFill/>
          <a:ln w="9525">
            <a:noFill/>
            <a:miter lim="800000"/>
            <a:headEnd/>
            <a:tailEnd/>
          </a:ln>
        </p:spPr>
      </p:pic>
    </p:spTree>
    <p:extLst>
      <p:ext uri="{BB962C8B-B14F-4D97-AF65-F5344CB8AC3E}">
        <p14:creationId xmlns:p14="http://schemas.microsoft.com/office/powerpoint/2010/main" val="194260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P spid="5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ZoneTexte 14"/>
          <p:cNvSpPr txBox="1"/>
          <p:nvPr/>
        </p:nvSpPr>
        <p:spPr>
          <a:xfrm>
            <a:off x="107504" y="0"/>
            <a:ext cx="936104" cy="523220"/>
          </a:xfrm>
          <a:prstGeom prst="rect">
            <a:avLst/>
          </a:prstGeom>
          <a:solidFill>
            <a:schemeClr val="bg1"/>
          </a:solidFill>
          <a:ln>
            <a:solidFill>
              <a:srgbClr val="4F81BD"/>
            </a:solidFill>
          </a:ln>
        </p:spPr>
        <p:txBody>
          <a:bodyPr wrap="square" rtlCol="0">
            <a:spAutoFit/>
          </a:bodyPr>
          <a:lstStyle/>
          <a:p>
            <a:r>
              <a:rPr lang="fr-FR" sz="2800" dirty="0">
                <a:solidFill>
                  <a:schemeClr val="accent1">
                    <a:lumMod val="60000"/>
                    <a:lumOff val="40000"/>
                  </a:schemeClr>
                </a:solidFill>
                <a:latin typeface="Arial Black" pitchFamily="34" charset="0"/>
              </a:rPr>
              <a:t>4</a:t>
            </a:r>
            <a:r>
              <a:rPr lang="fr-FR" dirty="0">
                <a:solidFill>
                  <a:schemeClr val="accent1">
                    <a:lumMod val="60000"/>
                    <a:lumOff val="40000"/>
                  </a:schemeClr>
                </a:solidFill>
                <a:latin typeface="Arial Black" pitchFamily="34" charset="0"/>
              </a:rPr>
              <a:t>a</a:t>
            </a:r>
            <a:r>
              <a:rPr lang="fr-FR" dirty="0">
                <a:solidFill>
                  <a:schemeClr val="tx2"/>
                </a:solidFill>
                <a:latin typeface="Arial Black" pitchFamily="34" charset="0"/>
              </a:rPr>
              <a:t>4b</a:t>
            </a:r>
            <a:endParaRPr lang="fr-FR" sz="2800" dirty="0">
              <a:solidFill>
                <a:schemeClr val="tx2"/>
              </a:solidFill>
              <a:latin typeface="Arial Black" pitchFamily="34" charset="0"/>
            </a:endParaRPr>
          </a:p>
        </p:txBody>
      </p:sp>
      <p:cxnSp>
        <p:nvCxnSpPr>
          <p:cNvPr id="16" name="Connecteur droit 15"/>
          <p:cNvCxnSpPr/>
          <p:nvPr/>
        </p:nvCxnSpPr>
        <p:spPr>
          <a:xfrm flipH="1">
            <a:off x="626046" y="392346"/>
            <a:ext cx="288032" cy="0"/>
          </a:xfrm>
          <a:prstGeom prst="line">
            <a:avLst/>
          </a:prstGeom>
          <a:ln w="38100"/>
          <a:effectLst>
            <a:glow rad="101600">
              <a:schemeClr val="accent1">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1187624" y="339502"/>
            <a:ext cx="6696744" cy="144016"/>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p:cNvSpPr txBox="1"/>
          <p:nvPr/>
        </p:nvSpPr>
        <p:spPr>
          <a:xfrm>
            <a:off x="1043608" y="123478"/>
            <a:ext cx="5904656" cy="615553"/>
          </a:xfrm>
          <a:prstGeom prst="rect">
            <a:avLst/>
          </a:prstGeom>
          <a:noFill/>
        </p:spPr>
        <p:txBody>
          <a:bodyPr wrap="square" rtlCol="0">
            <a:spAutoFit/>
          </a:bodyPr>
          <a:lstStyle/>
          <a:p>
            <a:r>
              <a:rPr lang="fr-FR" dirty="0">
                <a:solidFill>
                  <a:schemeClr val="accent1">
                    <a:lumMod val="75000"/>
                  </a:schemeClr>
                </a:solidFill>
                <a:latin typeface="Arial Black" pitchFamily="34" charset="0"/>
              </a:rPr>
              <a:t>Scinder ou regrouper les contenus</a:t>
            </a:r>
          </a:p>
          <a:p>
            <a:r>
              <a:rPr lang="fr-FR" sz="1600" dirty="0">
                <a:latin typeface="Arial Black" pitchFamily="34" charset="0"/>
              </a:rPr>
              <a:t>Regrouper</a:t>
            </a:r>
            <a:endParaRPr lang="fr-FR" sz="1200" dirty="0">
              <a:latin typeface="Arial Black" pitchFamily="34" charset="0"/>
            </a:endParaRPr>
          </a:p>
        </p:txBody>
      </p:sp>
      <p:sp>
        <p:nvSpPr>
          <p:cNvPr id="17" name="ZoneTexte 16"/>
          <p:cNvSpPr txBox="1"/>
          <p:nvPr/>
        </p:nvSpPr>
        <p:spPr>
          <a:xfrm>
            <a:off x="1115616" y="1441108"/>
            <a:ext cx="1152128" cy="307777"/>
          </a:xfrm>
          <a:prstGeom prst="rect">
            <a:avLst/>
          </a:prstGeom>
          <a:noFill/>
          <a:ln>
            <a:solidFill>
              <a:schemeClr val="tx1"/>
            </a:solidFill>
          </a:ln>
        </p:spPr>
        <p:txBody>
          <a:bodyPr wrap="square" rtlCol="0">
            <a:spAutoFit/>
          </a:bodyPr>
          <a:lstStyle/>
          <a:p>
            <a:pPr algn="ctr"/>
            <a:r>
              <a:rPr lang="fr-FR" sz="1400" b="1" dirty="0"/>
              <a:t>Nom :</a:t>
            </a:r>
          </a:p>
        </p:txBody>
      </p:sp>
      <p:sp>
        <p:nvSpPr>
          <p:cNvPr id="18" name="ZoneTexte 17"/>
          <p:cNvSpPr txBox="1"/>
          <p:nvPr/>
        </p:nvSpPr>
        <p:spPr>
          <a:xfrm>
            <a:off x="2339752" y="2139702"/>
            <a:ext cx="1152128" cy="307777"/>
          </a:xfrm>
          <a:prstGeom prst="rect">
            <a:avLst/>
          </a:prstGeom>
          <a:noFill/>
          <a:ln>
            <a:solidFill>
              <a:schemeClr val="tx1"/>
            </a:solidFill>
          </a:ln>
        </p:spPr>
        <p:txBody>
          <a:bodyPr wrap="square" rtlCol="0">
            <a:spAutoFit/>
          </a:bodyPr>
          <a:lstStyle/>
          <a:p>
            <a:r>
              <a:rPr lang="fr-FR" sz="1400" b="1" dirty="0"/>
              <a:t>Agathe</a:t>
            </a:r>
          </a:p>
        </p:txBody>
      </p:sp>
      <p:sp>
        <p:nvSpPr>
          <p:cNvPr id="19" name="ZoneTexte 18"/>
          <p:cNvSpPr txBox="1"/>
          <p:nvPr/>
        </p:nvSpPr>
        <p:spPr>
          <a:xfrm>
            <a:off x="2339752" y="1779662"/>
            <a:ext cx="1152128" cy="307777"/>
          </a:xfrm>
          <a:prstGeom prst="rect">
            <a:avLst/>
          </a:prstGeom>
          <a:noFill/>
          <a:ln w="28575">
            <a:solidFill>
              <a:srgbClr val="008000"/>
            </a:solidFill>
          </a:ln>
        </p:spPr>
        <p:txBody>
          <a:bodyPr wrap="square" rtlCol="0">
            <a:spAutoFit/>
          </a:bodyPr>
          <a:lstStyle/>
          <a:p>
            <a:r>
              <a:rPr lang="fr-FR" sz="1400" b="1" dirty="0"/>
              <a:t>Angélique</a:t>
            </a:r>
          </a:p>
        </p:txBody>
      </p:sp>
      <p:sp>
        <p:nvSpPr>
          <p:cNvPr id="20" name="ZoneTexte 19"/>
          <p:cNvSpPr txBox="1"/>
          <p:nvPr/>
        </p:nvSpPr>
        <p:spPr>
          <a:xfrm>
            <a:off x="2339752" y="2499742"/>
            <a:ext cx="1152128" cy="307777"/>
          </a:xfrm>
          <a:prstGeom prst="rect">
            <a:avLst/>
          </a:prstGeom>
          <a:noFill/>
          <a:ln>
            <a:solidFill>
              <a:schemeClr val="tx1"/>
            </a:solidFill>
          </a:ln>
        </p:spPr>
        <p:txBody>
          <a:bodyPr wrap="square" rtlCol="0">
            <a:spAutoFit/>
          </a:bodyPr>
          <a:lstStyle/>
          <a:p>
            <a:r>
              <a:rPr lang="fr-FR" sz="1400" b="1" dirty="0"/>
              <a:t>Ludivine</a:t>
            </a:r>
          </a:p>
        </p:txBody>
      </p:sp>
      <p:sp>
        <p:nvSpPr>
          <p:cNvPr id="21" name="ZoneTexte 20"/>
          <p:cNvSpPr txBox="1"/>
          <p:nvPr/>
        </p:nvSpPr>
        <p:spPr>
          <a:xfrm>
            <a:off x="2339752" y="3219822"/>
            <a:ext cx="1152128" cy="307777"/>
          </a:xfrm>
          <a:prstGeom prst="rect">
            <a:avLst/>
          </a:prstGeom>
          <a:noFill/>
          <a:ln>
            <a:solidFill>
              <a:schemeClr val="tx1"/>
            </a:solidFill>
          </a:ln>
        </p:spPr>
        <p:txBody>
          <a:bodyPr wrap="square" rtlCol="0">
            <a:spAutoFit/>
          </a:bodyPr>
          <a:lstStyle/>
          <a:p>
            <a:r>
              <a:rPr lang="fr-FR" sz="1400" b="1" dirty="0"/>
              <a:t>Loéva</a:t>
            </a:r>
          </a:p>
        </p:txBody>
      </p:sp>
      <p:sp>
        <p:nvSpPr>
          <p:cNvPr id="22" name="ZoneTexte 21"/>
          <p:cNvSpPr txBox="1"/>
          <p:nvPr/>
        </p:nvSpPr>
        <p:spPr>
          <a:xfrm>
            <a:off x="2339752" y="2859782"/>
            <a:ext cx="1152128" cy="307777"/>
          </a:xfrm>
          <a:prstGeom prst="rect">
            <a:avLst/>
          </a:prstGeom>
          <a:noFill/>
          <a:ln>
            <a:solidFill>
              <a:schemeClr val="tx1"/>
            </a:solidFill>
          </a:ln>
        </p:spPr>
        <p:txBody>
          <a:bodyPr wrap="square" rtlCol="0">
            <a:spAutoFit/>
          </a:bodyPr>
          <a:lstStyle/>
          <a:p>
            <a:r>
              <a:rPr lang="fr-FR" sz="1400" b="1" dirty="0"/>
              <a:t>Raoul</a:t>
            </a:r>
          </a:p>
        </p:txBody>
      </p:sp>
      <p:cxnSp>
        <p:nvCxnSpPr>
          <p:cNvPr id="23" name="Connecteur droit 22"/>
          <p:cNvCxnSpPr/>
          <p:nvPr/>
        </p:nvCxnSpPr>
        <p:spPr>
          <a:xfrm>
            <a:off x="2339752" y="1439367"/>
            <a:ext cx="36512"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755576" y="1460853"/>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25" name="Rectangle 24"/>
          <p:cNvSpPr/>
          <p:nvPr/>
        </p:nvSpPr>
        <p:spPr>
          <a:xfrm>
            <a:off x="755576" y="1799407"/>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26" name="Rectangle 25"/>
          <p:cNvSpPr/>
          <p:nvPr/>
        </p:nvSpPr>
        <p:spPr>
          <a:xfrm>
            <a:off x="755576" y="2159447"/>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27" name="ZoneTexte 26"/>
          <p:cNvSpPr txBox="1"/>
          <p:nvPr/>
        </p:nvSpPr>
        <p:spPr>
          <a:xfrm>
            <a:off x="755576" y="1460853"/>
            <a:ext cx="288032" cy="338554"/>
          </a:xfrm>
          <a:prstGeom prst="rect">
            <a:avLst/>
          </a:prstGeom>
          <a:noFill/>
        </p:spPr>
        <p:txBody>
          <a:bodyPr wrap="square" rtlCol="0">
            <a:spAutoFit/>
          </a:bodyPr>
          <a:lstStyle/>
          <a:p>
            <a:r>
              <a:rPr lang="fr-FR" sz="1600" b="1" dirty="0"/>
              <a:t>1</a:t>
            </a:r>
          </a:p>
        </p:txBody>
      </p:sp>
      <p:sp>
        <p:nvSpPr>
          <p:cNvPr id="28" name="ZoneTexte 27"/>
          <p:cNvSpPr txBox="1"/>
          <p:nvPr/>
        </p:nvSpPr>
        <p:spPr>
          <a:xfrm>
            <a:off x="755576" y="1799407"/>
            <a:ext cx="288032" cy="338554"/>
          </a:xfrm>
          <a:prstGeom prst="rect">
            <a:avLst/>
          </a:prstGeom>
          <a:noFill/>
        </p:spPr>
        <p:txBody>
          <a:bodyPr wrap="square" rtlCol="0">
            <a:spAutoFit/>
          </a:bodyPr>
          <a:lstStyle/>
          <a:p>
            <a:r>
              <a:rPr lang="fr-FR" sz="1600" b="1" dirty="0"/>
              <a:t>2</a:t>
            </a:r>
          </a:p>
        </p:txBody>
      </p:sp>
      <p:sp>
        <p:nvSpPr>
          <p:cNvPr id="29" name="ZoneTexte 28"/>
          <p:cNvSpPr txBox="1"/>
          <p:nvPr/>
        </p:nvSpPr>
        <p:spPr>
          <a:xfrm>
            <a:off x="755576" y="2159447"/>
            <a:ext cx="288032" cy="338554"/>
          </a:xfrm>
          <a:prstGeom prst="rect">
            <a:avLst/>
          </a:prstGeom>
          <a:noFill/>
        </p:spPr>
        <p:txBody>
          <a:bodyPr wrap="square" rtlCol="0">
            <a:spAutoFit/>
          </a:bodyPr>
          <a:lstStyle/>
          <a:p>
            <a:r>
              <a:rPr lang="fr-FR" sz="1600" b="1" dirty="0"/>
              <a:t>3</a:t>
            </a:r>
          </a:p>
        </p:txBody>
      </p:sp>
      <p:sp>
        <p:nvSpPr>
          <p:cNvPr id="30" name="Rectangle 29"/>
          <p:cNvSpPr/>
          <p:nvPr/>
        </p:nvSpPr>
        <p:spPr>
          <a:xfrm>
            <a:off x="755576" y="2519487"/>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31" name="ZoneTexte 30"/>
          <p:cNvSpPr txBox="1"/>
          <p:nvPr/>
        </p:nvSpPr>
        <p:spPr>
          <a:xfrm>
            <a:off x="755576" y="2519487"/>
            <a:ext cx="288032" cy="338554"/>
          </a:xfrm>
          <a:prstGeom prst="rect">
            <a:avLst/>
          </a:prstGeom>
          <a:noFill/>
        </p:spPr>
        <p:txBody>
          <a:bodyPr wrap="square" rtlCol="0">
            <a:spAutoFit/>
          </a:bodyPr>
          <a:lstStyle/>
          <a:p>
            <a:r>
              <a:rPr lang="fr-FR" sz="1600" b="1" dirty="0"/>
              <a:t>4</a:t>
            </a:r>
          </a:p>
        </p:txBody>
      </p:sp>
      <p:sp>
        <p:nvSpPr>
          <p:cNvPr id="32" name="Rectangle 31"/>
          <p:cNvSpPr/>
          <p:nvPr/>
        </p:nvSpPr>
        <p:spPr>
          <a:xfrm>
            <a:off x="755576" y="2879527"/>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33" name="ZoneTexte 32"/>
          <p:cNvSpPr txBox="1"/>
          <p:nvPr/>
        </p:nvSpPr>
        <p:spPr>
          <a:xfrm>
            <a:off x="755576" y="2879527"/>
            <a:ext cx="288032" cy="338554"/>
          </a:xfrm>
          <a:prstGeom prst="rect">
            <a:avLst/>
          </a:prstGeom>
          <a:noFill/>
        </p:spPr>
        <p:txBody>
          <a:bodyPr wrap="square" rtlCol="0">
            <a:spAutoFit/>
          </a:bodyPr>
          <a:lstStyle/>
          <a:p>
            <a:r>
              <a:rPr lang="fr-FR" sz="1600" b="1" dirty="0"/>
              <a:t>5</a:t>
            </a:r>
          </a:p>
        </p:txBody>
      </p:sp>
      <p:sp>
        <p:nvSpPr>
          <p:cNvPr id="34" name="Rectangle 33"/>
          <p:cNvSpPr/>
          <p:nvPr/>
        </p:nvSpPr>
        <p:spPr>
          <a:xfrm>
            <a:off x="755576" y="3239567"/>
            <a:ext cx="360040" cy="288032"/>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35" name="ZoneTexte 34"/>
          <p:cNvSpPr txBox="1"/>
          <p:nvPr/>
        </p:nvSpPr>
        <p:spPr>
          <a:xfrm>
            <a:off x="755576" y="3239567"/>
            <a:ext cx="288032" cy="338554"/>
          </a:xfrm>
          <a:prstGeom prst="rect">
            <a:avLst/>
          </a:prstGeom>
          <a:noFill/>
        </p:spPr>
        <p:txBody>
          <a:bodyPr wrap="square" rtlCol="0">
            <a:spAutoFit/>
          </a:bodyPr>
          <a:lstStyle/>
          <a:p>
            <a:r>
              <a:rPr lang="fr-FR" sz="1600" b="1" dirty="0"/>
              <a:t>6</a:t>
            </a:r>
          </a:p>
        </p:txBody>
      </p:sp>
      <p:sp>
        <p:nvSpPr>
          <p:cNvPr id="36" name="Rectangle 35"/>
          <p:cNvSpPr/>
          <p:nvPr/>
        </p:nvSpPr>
        <p:spPr>
          <a:xfrm>
            <a:off x="1115616" y="1070035"/>
            <a:ext cx="115212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37" name="ZoneTexte 36"/>
          <p:cNvSpPr txBox="1"/>
          <p:nvPr/>
        </p:nvSpPr>
        <p:spPr>
          <a:xfrm>
            <a:off x="1547664" y="1070035"/>
            <a:ext cx="288032" cy="369332"/>
          </a:xfrm>
          <a:prstGeom prst="rect">
            <a:avLst/>
          </a:prstGeom>
          <a:noFill/>
        </p:spPr>
        <p:txBody>
          <a:bodyPr wrap="square" rtlCol="0">
            <a:spAutoFit/>
          </a:bodyPr>
          <a:lstStyle/>
          <a:p>
            <a:r>
              <a:rPr lang="fr-FR" b="1" dirty="0"/>
              <a:t>A</a:t>
            </a:r>
          </a:p>
        </p:txBody>
      </p:sp>
      <p:sp>
        <p:nvSpPr>
          <p:cNvPr id="38" name="ZoneTexte 37"/>
          <p:cNvSpPr txBox="1"/>
          <p:nvPr/>
        </p:nvSpPr>
        <p:spPr>
          <a:xfrm>
            <a:off x="2339752" y="1441108"/>
            <a:ext cx="1152128" cy="307777"/>
          </a:xfrm>
          <a:prstGeom prst="rect">
            <a:avLst/>
          </a:prstGeom>
          <a:noFill/>
          <a:ln>
            <a:solidFill>
              <a:schemeClr val="tx1"/>
            </a:solidFill>
          </a:ln>
        </p:spPr>
        <p:txBody>
          <a:bodyPr wrap="square" rtlCol="0">
            <a:spAutoFit/>
          </a:bodyPr>
          <a:lstStyle/>
          <a:p>
            <a:pPr algn="ctr"/>
            <a:r>
              <a:rPr lang="fr-FR" sz="1400" b="1" dirty="0"/>
              <a:t>Prénom :</a:t>
            </a:r>
          </a:p>
        </p:txBody>
      </p:sp>
      <p:sp>
        <p:nvSpPr>
          <p:cNvPr id="39" name="ZoneTexte 38"/>
          <p:cNvSpPr txBox="1"/>
          <p:nvPr/>
        </p:nvSpPr>
        <p:spPr>
          <a:xfrm>
            <a:off x="1115616" y="2139702"/>
            <a:ext cx="1152128" cy="307777"/>
          </a:xfrm>
          <a:prstGeom prst="rect">
            <a:avLst/>
          </a:prstGeom>
          <a:noFill/>
          <a:ln>
            <a:solidFill>
              <a:schemeClr val="tx1"/>
            </a:solidFill>
          </a:ln>
        </p:spPr>
        <p:txBody>
          <a:bodyPr wrap="square" rtlCol="0">
            <a:spAutoFit/>
          </a:bodyPr>
          <a:lstStyle/>
          <a:p>
            <a:r>
              <a:rPr lang="fr-FR" sz="1400" b="1" dirty="0"/>
              <a:t>ZEBLOUZE</a:t>
            </a:r>
          </a:p>
        </p:txBody>
      </p:sp>
      <p:sp>
        <p:nvSpPr>
          <p:cNvPr id="40" name="ZoneTexte 39"/>
          <p:cNvSpPr txBox="1"/>
          <p:nvPr/>
        </p:nvSpPr>
        <p:spPr>
          <a:xfrm>
            <a:off x="1115616" y="1779662"/>
            <a:ext cx="1152128" cy="307777"/>
          </a:xfrm>
          <a:prstGeom prst="rect">
            <a:avLst/>
          </a:prstGeom>
          <a:noFill/>
          <a:ln w="28575">
            <a:solidFill>
              <a:srgbClr val="4F81BD"/>
            </a:solidFill>
          </a:ln>
        </p:spPr>
        <p:txBody>
          <a:bodyPr wrap="square" rtlCol="0">
            <a:spAutoFit/>
          </a:bodyPr>
          <a:lstStyle/>
          <a:p>
            <a:r>
              <a:rPr lang="fr-FR" sz="1400" b="1" dirty="0"/>
              <a:t>KID</a:t>
            </a:r>
          </a:p>
        </p:txBody>
      </p:sp>
      <p:sp>
        <p:nvSpPr>
          <p:cNvPr id="41" name="ZoneTexte 40"/>
          <p:cNvSpPr txBox="1"/>
          <p:nvPr/>
        </p:nvSpPr>
        <p:spPr>
          <a:xfrm>
            <a:off x="1115616" y="2499742"/>
            <a:ext cx="1152128" cy="307777"/>
          </a:xfrm>
          <a:prstGeom prst="rect">
            <a:avLst/>
          </a:prstGeom>
          <a:noFill/>
          <a:ln>
            <a:solidFill>
              <a:schemeClr val="tx1"/>
            </a:solidFill>
          </a:ln>
        </p:spPr>
        <p:txBody>
          <a:bodyPr wrap="square" rtlCol="0">
            <a:spAutoFit/>
          </a:bodyPr>
          <a:lstStyle/>
          <a:p>
            <a:r>
              <a:rPr lang="fr-FR" sz="1400" b="1" dirty="0"/>
              <a:t>ENFANT</a:t>
            </a:r>
          </a:p>
        </p:txBody>
      </p:sp>
      <p:sp>
        <p:nvSpPr>
          <p:cNvPr id="42" name="ZoneTexte 41"/>
          <p:cNvSpPr txBox="1"/>
          <p:nvPr/>
        </p:nvSpPr>
        <p:spPr>
          <a:xfrm>
            <a:off x="1115616" y="3219822"/>
            <a:ext cx="1152128" cy="307777"/>
          </a:xfrm>
          <a:prstGeom prst="rect">
            <a:avLst/>
          </a:prstGeom>
          <a:noFill/>
          <a:ln>
            <a:solidFill>
              <a:schemeClr val="tx1"/>
            </a:solidFill>
          </a:ln>
        </p:spPr>
        <p:txBody>
          <a:bodyPr wrap="square" rtlCol="0">
            <a:spAutoFit/>
          </a:bodyPr>
          <a:lstStyle/>
          <a:p>
            <a:r>
              <a:rPr lang="fr-FR" sz="1400" b="1" dirty="0"/>
              <a:t>BOUILLIR</a:t>
            </a:r>
          </a:p>
        </p:txBody>
      </p:sp>
      <p:sp>
        <p:nvSpPr>
          <p:cNvPr id="43" name="ZoneTexte 42"/>
          <p:cNvSpPr txBox="1"/>
          <p:nvPr/>
        </p:nvSpPr>
        <p:spPr>
          <a:xfrm>
            <a:off x="1115616" y="2859782"/>
            <a:ext cx="1152128" cy="307777"/>
          </a:xfrm>
          <a:prstGeom prst="rect">
            <a:avLst/>
          </a:prstGeom>
          <a:noFill/>
          <a:ln>
            <a:solidFill>
              <a:schemeClr val="tx1"/>
            </a:solidFill>
          </a:ln>
        </p:spPr>
        <p:txBody>
          <a:bodyPr wrap="square" rtlCol="0">
            <a:spAutoFit/>
          </a:bodyPr>
          <a:lstStyle/>
          <a:p>
            <a:r>
              <a:rPr lang="fr-FR" sz="1400" b="1" dirty="0"/>
              <a:t>MAPOUL</a:t>
            </a:r>
          </a:p>
        </p:txBody>
      </p:sp>
      <p:cxnSp>
        <p:nvCxnSpPr>
          <p:cNvPr id="46" name="Connecteur droit 45"/>
          <p:cNvCxnSpPr/>
          <p:nvPr/>
        </p:nvCxnSpPr>
        <p:spPr>
          <a:xfrm>
            <a:off x="3563888" y="1439367"/>
            <a:ext cx="36512"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47" name="Rectangle 46"/>
          <p:cNvSpPr/>
          <p:nvPr/>
        </p:nvSpPr>
        <p:spPr>
          <a:xfrm>
            <a:off x="2339752" y="1070035"/>
            <a:ext cx="1152128"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48" name="ZoneTexte 47"/>
          <p:cNvSpPr txBox="1"/>
          <p:nvPr/>
        </p:nvSpPr>
        <p:spPr>
          <a:xfrm>
            <a:off x="2771800" y="1070035"/>
            <a:ext cx="288032" cy="369332"/>
          </a:xfrm>
          <a:prstGeom prst="rect">
            <a:avLst/>
          </a:prstGeom>
          <a:noFill/>
        </p:spPr>
        <p:txBody>
          <a:bodyPr wrap="square" rtlCol="0">
            <a:spAutoFit/>
          </a:bodyPr>
          <a:lstStyle/>
          <a:p>
            <a:r>
              <a:rPr lang="fr-FR" b="1" dirty="0"/>
              <a:t>B</a:t>
            </a:r>
          </a:p>
        </p:txBody>
      </p:sp>
      <p:sp>
        <p:nvSpPr>
          <p:cNvPr id="49" name="ZoneTexte 48"/>
          <p:cNvSpPr txBox="1"/>
          <p:nvPr/>
        </p:nvSpPr>
        <p:spPr>
          <a:xfrm>
            <a:off x="3563888" y="2150155"/>
            <a:ext cx="1944216" cy="307777"/>
          </a:xfrm>
          <a:prstGeom prst="rect">
            <a:avLst/>
          </a:prstGeom>
          <a:noFill/>
          <a:ln>
            <a:solidFill>
              <a:schemeClr val="tx1"/>
            </a:solidFill>
          </a:ln>
        </p:spPr>
        <p:txBody>
          <a:bodyPr wrap="square" rtlCol="0">
            <a:spAutoFit/>
          </a:bodyPr>
          <a:lstStyle/>
          <a:p>
            <a:r>
              <a:rPr lang="fr-FR" sz="1400" b="1" dirty="0"/>
              <a:t>Agathe ZEBLOUZE</a:t>
            </a:r>
          </a:p>
        </p:txBody>
      </p:sp>
      <p:sp>
        <p:nvSpPr>
          <p:cNvPr id="50" name="ZoneTexte 49"/>
          <p:cNvSpPr txBox="1"/>
          <p:nvPr/>
        </p:nvSpPr>
        <p:spPr>
          <a:xfrm>
            <a:off x="3563888" y="1790115"/>
            <a:ext cx="1944216" cy="307777"/>
          </a:xfrm>
          <a:prstGeom prst="rect">
            <a:avLst/>
          </a:prstGeom>
          <a:noFill/>
          <a:ln>
            <a:solidFill>
              <a:schemeClr val="tx1"/>
            </a:solidFill>
          </a:ln>
        </p:spPr>
        <p:txBody>
          <a:bodyPr wrap="square" rtlCol="0">
            <a:spAutoFit/>
          </a:bodyPr>
          <a:lstStyle/>
          <a:p>
            <a:r>
              <a:rPr lang="fr-FR" sz="1400" b="1" dirty="0"/>
              <a:t>=</a:t>
            </a:r>
            <a:r>
              <a:rPr lang="fr-FR" sz="1400" b="1" dirty="0">
                <a:solidFill>
                  <a:srgbClr val="008000"/>
                </a:solidFill>
              </a:rPr>
              <a:t>B2</a:t>
            </a:r>
            <a:r>
              <a:rPr lang="fr-FR" sz="1400" b="1" dirty="0"/>
              <a:t>&amp;’’ ‘’&amp;</a:t>
            </a:r>
            <a:r>
              <a:rPr lang="fr-FR" sz="1400" b="1" dirty="0">
                <a:solidFill>
                  <a:srgbClr val="3366CC"/>
                </a:solidFill>
              </a:rPr>
              <a:t>A2</a:t>
            </a:r>
          </a:p>
        </p:txBody>
      </p:sp>
      <p:sp>
        <p:nvSpPr>
          <p:cNvPr id="51" name="ZoneTexte 50"/>
          <p:cNvSpPr txBox="1"/>
          <p:nvPr/>
        </p:nvSpPr>
        <p:spPr>
          <a:xfrm>
            <a:off x="3563888" y="2510195"/>
            <a:ext cx="1944216" cy="307777"/>
          </a:xfrm>
          <a:prstGeom prst="rect">
            <a:avLst/>
          </a:prstGeom>
          <a:noFill/>
          <a:ln>
            <a:solidFill>
              <a:schemeClr val="tx1"/>
            </a:solidFill>
          </a:ln>
        </p:spPr>
        <p:txBody>
          <a:bodyPr wrap="square" rtlCol="0">
            <a:spAutoFit/>
          </a:bodyPr>
          <a:lstStyle/>
          <a:p>
            <a:r>
              <a:rPr lang="fr-FR" sz="1400" b="1" dirty="0"/>
              <a:t>Ludivine ENFANT</a:t>
            </a:r>
          </a:p>
        </p:txBody>
      </p:sp>
      <p:sp>
        <p:nvSpPr>
          <p:cNvPr id="56" name="ZoneTexte 55"/>
          <p:cNvSpPr txBox="1"/>
          <p:nvPr/>
        </p:nvSpPr>
        <p:spPr>
          <a:xfrm>
            <a:off x="3563888" y="3230275"/>
            <a:ext cx="1944216" cy="307777"/>
          </a:xfrm>
          <a:prstGeom prst="rect">
            <a:avLst/>
          </a:prstGeom>
          <a:noFill/>
          <a:ln>
            <a:solidFill>
              <a:schemeClr val="tx1"/>
            </a:solidFill>
          </a:ln>
        </p:spPr>
        <p:txBody>
          <a:bodyPr wrap="square" rtlCol="0">
            <a:spAutoFit/>
          </a:bodyPr>
          <a:lstStyle/>
          <a:p>
            <a:r>
              <a:rPr lang="fr-FR" sz="1400" b="1" dirty="0"/>
              <a:t>Loéva BOUILLIR</a:t>
            </a:r>
          </a:p>
        </p:txBody>
      </p:sp>
      <p:sp>
        <p:nvSpPr>
          <p:cNvPr id="57" name="ZoneTexte 56"/>
          <p:cNvSpPr txBox="1"/>
          <p:nvPr/>
        </p:nvSpPr>
        <p:spPr>
          <a:xfrm>
            <a:off x="3563888" y="2870235"/>
            <a:ext cx="1944216" cy="307777"/>
          </a:xfrm>
          <a:prstGeom prst="rect">
            <a:avLst/>
          </a:prstGeom>
          <a:noFill/>
          <a:ln>
            <a:solidFill>
              <a:schemeClr val="tx1"/>
            </a:solidFill>
          </a:ln>
        </p:spPr>
        <p:txBody>
          <a:bodyPr wrap="square" rtlCol="0">
            <a:spAutoFit/>
          </a:bodyPr>
          <a:lstStyle/>
          <a:p>
            <a:r>
              <a:rPr lang="fr-FR" sz="1400" b="1" dirty="0"/>
              <a:t>Raoul MAPOUL</a:t>
            </a:r>
          </a:p>
        </p:txBody>
      </p:sp>
      <p:cxnSp>
        <p:nvCxnSpPr>
          <p:cNvPr id="58" name="Connecteur droit 57"/>
          <p:cNvCxnSpPr/>
          <p:nvPr/>
        </p:nvCxnSpPr>
        <p:spPr>
          <a:xfrm>
            <a:off x="3563888" y="1449820"/>
            <a:ext cx="36512"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59" name="ZoneTexte 58"/>
          <p:cNvSpPr txBox="1"/>
          <p:nvPr/>
        </p:nvSpPr>
        <p:spPr>
          <a:xfrm>
            <a:off x="3563888" y="1451561"/>
            <a:ext cx="1944216" cy="307777"/>
          </a:xfrm>
          <a:prstGeom prst="rect">
            <a:avLst/>
          </a:prstGeom>
          <a:noFill/>
          <a:ln>
            <a:solidFill>
              <a:schemeClr val="tx1"/>
            </a:solidFill>
          </a:ln>
        </p:spPr>
        <p:txBody>
          <a:bodyPr wrap="square" rtlCol="0">
            <a:spAutoFit/>
          </a:bodyPr>
          <a:lstStyle/>
          <a:p>
            <a:pPr algn="ctr"/>
            <a:r>
              <a:rPr lang="fr-FR" sz="1400" b="1" dirty="0"/>
              <a:t>Prénom et Nom :</a:t>
            </a:r>
          </a:p>
        </p:txBody>
      </p:sp>
      <p:cxnSp>
        <p:nvCxnSpPr>
          <p:cNvPr id="60" name="Connecteur droit 59"/>
          <p:cNvCxnSpPr/>
          <p:nvPr/>
        </p:nvCxnSpPr>
        <p:spPr>
          <a:xfrm>
            <a:off x="4788024" y="1449820"/>
            <a:ext cx="36512"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61" name="Rectangle 60"/>
          <p:cNvSpPr/>
          <p:nvPr/>
        </p:nvSpPr>
        <p:spPr>
          <a:xfrm>
            <a:off x="3563888" y="1080488"/>
            <a:ext cx="1944216"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62" name="ZoneTexte 61"/>
          <p:cNvSpPr txBox="1"/>
          <p:nvPr/>
        </p:nvSpPr>
        <p:spPr>
          <a:xfrm>
            <a:off x="4355976" y="1070035"/>
            <a:ext cx="486054" cy="369332"/>
          </a:xfrm>
          <a:prstGeom prst="rect">
            <a:avLst/>
          </a:prstGeom>
          <a:noFill/>
        </p:spPr>
        <p:txBody>
          <a:bodyPr wrap="square" rtlCol="0">
            <a:spAutoFit/>
          </a:bodyPr>
          <a:lstStyle/>
          <a:p>
            <a:r>
              <a:rPr lang="fr-FR" b="1" dirty="0"/>
              <a:t>C</a:t>
            </a:r>
          </a:p>
        </p:txBody>
      </p:sp>
      <p:cxnSp>
        <p:nvCxnSpPr>
          <p:cNvPr id="67" name="Connecteur droit 66"/>
          <p:cNvCxnSpPr/>
          <p:nvPr/>
        </p:nvCxnSpPr>
        <p:spPr>
          <a:xfrm>
            <a:off x="5652120" y="1439367"/>
            <a:ext cx="36512"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68" name="ZoneTexte 67"/>
          <p:cNvSpPr txBox="1"/>
          <p:nvPr/>
        </p:nvSpPr>
        <p:spPr>
          <a:xfrm>
            <a:off x="5652120" y="2150155"/>
            <a:ext cx="2016224" cy="307777"/>
          </a:xfrm>
          <a:prstGeom prst="rect">
            <a:avLst/>
          </a:prstGeom>
          <a:noFill/>
          <a:ln>
            <a:solidFill>
              <a:schemeClr val="tx1"/>
            </a:solidFill>
          </a:ln>
        </p:spPr>
        <p:txBody>
          <a:bodyPr wrap="square" rtlCol="0">
            <a:spAutoFit/>
          </a:bodyPr>
          <a:lstStyle/>
          <a:p>
            <a:r>
              <a:rPr lang="fr-FR" sz="1400" b="1" dirty="0"/>
              <a:t>AZEBLOUZE</a:t>
            </a:r>
          </a:p>
        </p:txBody>
      </p:sp>
      <p:sp>
        <p:nvSpPr>
          <p:cNvPr id="69" name="ZoneTexte 68"/>
          <p:cNvSpPr txBox="1"/>
          <p:nvPr/>
        </p:nvSpPr>
        <p:spPr>
          <a:xfrm>
            <a:off x="5652120" y="1790115"/>
            <a:ext cx="2016224" cy="307777"/>
          </a:xfrm>
          <a:prstGeom prst="rect">
            <a:avLst/>
          </a:prstGeom>
          <a:noFill/>
          <a:ln>
            <a:solidFill>
              <a:schemeClr val="tx1"/>
            </a:solidFill>
          </a:ln>
        </p:spPr>
        <p:txBody>
          <a:bodyPr wrap="square" rtlCol="0">
            <a:spAutoFit/>
          </a:bodyPr>
          <a:lstStyle/>
          <a:p>
            <a:r>
              <a:rPr lang="fr-FR" sz="1400" b="1" dirty="0"/>
              <a:t>=GAUCHE(</a:t>
            </a:r>
            <a:r>
              <a:rPr lang="fr-FR" sz="1400" b="1" dirty="0">
                <a:solidFill>
                  <a:srgbClr val="008000"/>
                </a:solidFill>
              </a:rPr>
              <a:t>B2</a:t>
            </a:r>
            <a:r>
              <a:rPr lang="fr-FR" sz="1400" b="1" dirty="0"/>
              <a:t>;1)&amp;</a:t>
            </a:r>
            <a:r>
              <a:rPr lang="fr-FR" sz="1400" b="1" dirty="0">
                <a:solidFill>
                  <a:srgbClr val="3366CC"/>
                </a:solidFill>
              </a:rPr>
              <a:t>A2</a:t>
            </a:r>
          </a:p>
        </p:txBody>
      </p:sp>
      <p:sp>
        <p:nvSpPr>
          <p:cNvPr id="70" name="ZoneTexte 69"/>
          <p:cNvSpPr txBox="1"/>
          <p:nvPr/>
        </p:nvSpPr>
        <p:spPr>
          <a:xfrm>
            <a:off x="5652120" y="2510195"/>
            <a:ext cx="2016224" cy="307777"/>
          </a:xfrm>
          <a:prstGeom prst="rect">
            <a:avLst/>
          </a:prstGeom>
          <a:noFill/>
          <a:ln>
            <a:solidFill>
              <a:schemeClr val="tx1"/>
            </a:solidFill>
          </a:ln>
        </p:spPr>
        <p:txBody>
          <a:bodyPr wrap="square" rtlCol="0">
            <a:spAutoFit/>
          </a:bodyPr>
          <a:lstStyle/>
          <a:p>
            <a:r>
              <a:rPr lang="fr-FR" sz="1400" b="1" dirty="0"/>
              <a:t>LENFANT</a:t>
            </a:r>
          </a:p>
        </p:txBody>
      </p:sp>
      <p:sp>
        <p:nvSpPr>
          <p:cNvPr id="71" name="ZoneTexte 70"/>
          <p:cNvSpPr txBox="1"/>
          <p:nvPr/>
        </p:nvSpPr>
        <p:spPr>
          <a:xfrm>
            <a:off x="5652120" y="3230275"/>
            <a:ext cx="2016224" cy="307777"/>
          </a:xfrm>
          <a:prstGeom prst="rect">
            <a:avLst/>
          </a:prstGeom>
          <a:noFill/>
          <a:ln>
            <a:solidFill>
              <a:schemeClr val="tx1"/>
            </a:solidFill>
          </a:ln>
        </p:spPr>
        <p:txBody>
          <a:bodyPr wrap="square" rtlCol="0">
            <a:spAutoFit/>
          </a:bodyPr>
          <a:lstStyle/>
          <a:p>
            <a:r>
              <a:rPr lang="fr-FR" sz="1400" b="1" dirty="0"/>
              <a:t>LBOUILLIR</a:t>
            </a:r>
          </a:p>
        </p:txBody>
      </p:sp>
      <p:sp>
        <p:nvSpPr>
          <p:cNvPr id="72" name="ZoneTexte 71"/>
          <p:cNvSpPr txBox="1"/>
          <p:nvPr/>
        </p:nvSpPr>
        <p:spPr>
          <a:xfrm>
            <a:off x="5652120" y="2870235"/>
            <a:ext cx="2016224" cy="307777"/>
          </a:xfrm>
          <a:prstGeom prst="rect">
            <a:avLst/>
          </a:prstGeom>
          <a:noFill/>
          <a:ln>
            <a:solidFill>
              <a:schemeClr val="tx1"/>
            </a:solidFill>
          </a:ln>
        </p:spPr>
        <p:txBody>
          <a:bodyPr wrap="square" rtlCol="0">
            <a:spAutoFit/>
          </a:bodyPr>
          <a:lstStyle/>
          <a:p>
            <a:r>
              <a:rPr lang="fr-FR" sz="1400" b="1" dirty="0"/>
              <a:t>RMAPOUL</a:t>
            </a:r>
          </a:p>
        </p:txBody>
      </p:sp>
      <p:cxnSp>
        <p:nvCxnSpPr>
          <p:cNvPr id="73" name="Connecteur droit 72"/>
          <p:cNvCxnSpPr/>
          <p:nvPr/>
        </p:nvCxnSpPr>
        <p:spPr>
          <a:xfrm>
            <a:off x="5652120" y="1449820"/>
            <a:ext cx="36512"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74" name="ZoneTexte 73"/>
          <p:cNvSpPr txBox="1"/>
          <p:nvPr/>
        </p:nvSpPr>
        <p:spPr>
          <a:xfrm>
            <a:off x="5652120" y="1451561"/>
            <a:ext cx="2016224" cy="307777"/>
          </a:xfrm>
          <a:prstGeom prst="rect">
            <a:avLst/>
          </a:prstGeom>
          <a:noFill/>
          <a:ln>
            <a:solidFill>
              <a:schemeClr val="tx1"/>
            </a:solidFill>
          </a:ln>
        </p:spPr>
        <p:txBody>
          <a:bodyPr wrap="square" rtlCol="0">
            <a:spAutoFit/>
          </a:bodyPr>
          <a:lstStyle/>
          <a:p>
            <a:pPr algn="ctr"/>
            <a:r>
              <a:rPr lang="fr-FR" sz="1400" b="1" dirty="0"/>
              <a:t>Initiale Prénom et Nom :</a:t>
            </a:r>
          </a:p>
        </p:txBody>
      </p:sp>
      <p:cxnSp>
        <p:nvCxnSpPr>
          <p:cNvPr id="75" name="Connecteur droit 74"/>
          <p:cNvCxnSpPr/>
          <p:nvPr/>
        </p:nvCxnSpPr>
        <p:spPr>
          <a:xfrm>
            <a:off x="6876256" y="1449820"/>
            <a:ext cx="36512" cy="86409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76" name="Rectangle 75"/>
          <p:cNvSpPr/>
          <p:nvPr/>
        </p:nvSpPr>
        <p:spPr>
          <a:xfrm>
            <a:off x="5652120" y="1080488"/>
            <a:ext cx="2016224" cy="360040"/>
          </a:xfrm>
          <a:prstGeom prst="rect">
            <a:avLst/>
          </a:prstGeom>
          <a:solidFill>
            <a:schemeClr val="bg1">
              <a:lumMod val="75000"/>
            </a:schemeClr>
          </a:solidFill>
          <a:ln>
            <a:solidFill>
              <a:schemeClr val="bg1">
                <a:lumMod val="75000"/>
              </a:schemeClr>
            </a:solidFill>
          </a:ln>
          <a:effectLst/>
        </p:spPr>
        <p:style>
          <a:lnRef idx="0">
            <a:schemeClr val="accent3"/>
          </a:lnRef>
          <a:fillRef idx="3">
            <a:schemeClr val="accent3"/>
          </a:fillRef>
          <a:effectRef idx="3">
            <a:schemeClr val="accent3"/>
          </a:effectRef>
          <a:fontRef idx="minor">
            <a:schemeClr val="lt1"/>
          </a:fontRef>
        </p:style>
        <p:txBody>
          <a:bodyPr rtlCol="0" anchor="ctr"/>
          <a:lstStyle/>
          <a:p>
            <a:pPr algn="ctr"/>
            <a:endParaRPr lang="fr-FR"/>
          </a:p>
        </p:txBody>
      </p:sp>
      <p:sp>
        <p:nvSpPr>
          <p:cNvPr id="77" name="ZoneTexte 76"/>
          <p:cNvSpPr txBox="1"/>
          <p:nvPr/>
        </p:nvSpPr>
        <p:spPr>
          <a:xfrm>
            <a:off x="6516216" y="1070035"/>
            <a:ext cx="486054" cy="369332"/>
          </a:xfrm>
          <a:prstGeom prst="rect">
            <a:avLst/>
          </a:prstGeom>
          <a:noFill/>
        </p:spPr>
        <p:txBody>
          <a:bodyPr wrap="square" rtlCol="0">
            <a:spAutoFit/>
          </a:bodyPr>
          <a:lstStyle/>
          <a:p>
            <a:r>
              <a:rPr lang="fr-FR" b="1" dirty="0"/>
              <a:t>D</a:t>
            </a:r>
          </a:p>
        </p:txBody>
      </p:sp>
      <p:pic>
        <p:nvPicPr>
          <p:cNvPr id="79" name="Image 78"/>
          <p:cNvPicPr/>
          <p:nvPr/>
        </p:nvPicPr>
        <p:blipFill>
          <a:blip r:embed="rId2" cstate="print">
            <a:clrChange>
              <a:clrFrom>
                <a:srgbClr val="FEF9FB"/>
              </a:clrFrom>
              <a:clrTo>
                <a:srgbClr val="FEF9FB">
                  <a:alpha val="0"/>
                </a:srgbClr>
              </a:clrTo>
            </a:clrChange>
          </a:blip>
          <a:srcRect/>
          <a:stretch>
            <a:fillRect/>
          </a:stretch>
        </p:blipFill>
        <p:spPr bwMode="auto">
          <a:xfrm>
            <a:off x="827584" y="3895770"/>
            <a:ext cx="360040" cy="432048"/>
          </a:xfrm>
          <a:prstGeom prst="rect">
            <a:avLst/>
          </a:prstGeom>
          <a:noFill/>
          <a:ln w="9525">
            <a:noFill/>
            <a:miter lim="800000"/>
            <a:headEnd/>
            <a:tailEnd/>
          </a:ln>
        </p:spPr>
      </p:pic>
      <p:pic>
        <p:nvPicPr>
          <p:cNvPr id="80" name="Image 79"/>
          <p:cNvPicPr/>
          <p:nvPr/>
        </p:nvPicPr>
        <p:blipFill>
          <a:blip r:embed="rId3" cstate="print"/>
          <a:srcRect/>
          <a:stretch>
            <a:fillRect/>
          </a:stretch>
        </p:blipFill>
        <p:spPr bwMode="auto">
          <a:xfrm>
            <a:off x="467544" y="3934679"/>
            <a:ext cx="360040" cy="360040"/>
          </a:xfrm>
          <a:prstGeom prst="rect">
            <a:avLst/>
          </a:prstGeom>
          <a:noFill/>
          <a:ln w="9525">
            <a:noFill/>
            <a:miter lim="800000"/>
            <a:headEnd/>
            <a:tailEnd/>
          </a:ln>
        </p:spPr>
      </p:pic>
      <p:pic>
        <p:nvPicPr>
          <p:cNvPr id="81" name="Image 80"/>
          <p:cNvPicPr/>
          <p:nvPr/>
        </p:nvPicPr>
        <p:blipFill>
          <a:blip r:embed="rId4" cstate="print"/>
          <a:srcRect/>
          <a:stretch>
            <a:fillRect/>
          </a:stretch>
        </p:blipFill>
        <p:spPr bwMode="auto">
          <a:xfrm>
            <a:off x="827584" y="4399826"/>
            <a:ext cx="360040" cy="360040"/>
          </a:xfrm>
          <a:prstGeom prst="rect">
            <a:avLst/>
          </a:prstGeom>
          <a:noFill/>
          <a:ln w="9525">
            <a:noFill/>
            <a:miter lim="800000"/>
            <a:headEnd/>
            <a:tailEnd/>
          </a:ln>
        </p:spPr>
      </p:pic>
      <p:sp>
        <p:nvSpPr>
          <p:cNvPr id="82" name="ZoneTexte 81"/>
          <p:cNvSpPr txBox="1"/>
          <p:nvPr/>
        </p:nvSpPr>
        <p:spPr>
          <a:xfrm>
            <a:off x="1259632" y="3838277"/>
            <a:ext cx="3744416"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CONCATENER(</a:t>
            </a:r>
            <a:r>
              <a:rPr lang="fr-FR" b="1" dirty="0" err="1">
                <a:solidFill>
                  <a:srgbClr val="3366CC"/>
                </a:solidFill>
              </a:rPr>
              <a:t>chaineA</a:t>
            </a:r>
            <a:r>
              <a:rPr lang="fr-FR" b="1" dirty="0" err="1"/>
              <a:t>;</a:t>
            </a:r>
            <a:r>
              <a:rPr lang="fr-FR" b="1" dirty="0" err="1">
                <a:solidFill>
                  <a:srgbClr val="008000"/>
                </a:solidFill>
              </a:rPr>
              <a:t>chaineB</a:t>
            </a:r>
            <a:r>
              <a:rPr lang="fr-FR" b="1" dirty="0"/>
              <a:t>…)</a:t>
            </a:r>
          </a:p>
        </p:txBody>
      </p:sp>
      <p:sp>
        <p:nvSpPr>
          <p:cNvPr id="83" name="ZoneTexte 82"/>
          <p:cNvSpPr txBox="1"/>
          <p:nvPr/>
        </p:nvSpPr>
        <p:spPr>
          <a:xfrm>
            <a:off x="467544" y="3529340"/>
            <a:ext cx="4752528" cy="338554"/>
          </a:xfrm>
          <a:prstGeom prst="rect">
            <a:avLst/>
          </a:prstGeom>
          <a:noFill/>
        </p:spPr>
        <p:txBody>
          <a:bodyPr wrap="square" rtlCol="0">
            <a:spAutoFit/>
          </a:bodyPr>
          <a:lstStyle/>
          <a:p>
            <a:r>
              <a:rPr lang="fr-FR" sz="1600" i="1" dirty="0"/>
              <a:t>Il existe aussi une fonction (pour les allergiques à &amp;) …</a:t>
            </a:r>
          </a:p>
        </p:txBody>
      </p:sp>
      <p:sp>
        <p:nvSpPr>
          <p:cNvPr id="85" name="Rectangle 84"/>
          <p:cNvSpPr/>
          <p:nvPr/>
        </p:nvSpPr>
        <p:spPr>
          <a:xfrm>
            <a:off x="5076056" y="3795886"/>
            <a:ext cx="2696123" cy="461665"/>
          </a:xfrm>
          <a:prstGeom prst="rect">
            <a:avLst/>
          </a:prstGeom>
        </p:spPr>
        <p:txBody>
          <a:bodyPr wrap="none">
            <a:spAutoFit/>
          </a:bodyPr>
          <a:lstStyle/>
          <a:p>
            <a:r>
              <a:rPr lang="fr-FR" sz="2400" b="1" dirty="0"/>
              <a:t>=</a:t>
            </a:r>
            <a:r>
              <a:rPr lang="fr-FR" b="1" dirty="0"/>
              <a:t>CONCATENER(</a:t>
            </a:r>
            <a:r>
              <a:rPr lang="fr-FR" b="1" dirty="0">
                <a:solidFill>
                  <a:srgbClr val="3366CC"/>
                </a:solidFill>
              </a:rPr>
              <a:t>B2</a:t>
            </a:r>
            <a:r>
              <a:rPr lang="fr-FR" b="1" dirty="0"/>
              <a:t>;</a:t>
            </a:r>
            <a:r>
              <a:rPr lang="fr-FR" b="1" dirty="0">
                <a:solidFill>
                  <a:srgbClr val="008000"/>
                </a:solidFill>
              </a:rPr>
              <a:t>’’ ‘’</a:t>
            </a:r>
            <a:r>
              <a:rPr lang="fr-FR" b="1" dirty="0"/>
              <a:t>;</a:t>
            </a:r>
            <a:r>
              <a:rPr lang="fr-FR" b="1" dirty="0">
                <a:solidFill>
                  <a:srgbClr val="008000"/>
                </a:solidFill>
              </a:rPr>
              <a:t>A2</a:t>
            </a:r>
            <a:r>
              <a:rPr lang="fr-FR" b="1" dirty="0"/>
              <a:t>)</a:t>
            </a:r>
          </a:p>
        </p:txBody>
      </p:sp>
      <p:sp>
        <p:nvSpPr>
          <p:cNvPr id="86" name="ZoneTexte 85"/>
          <p:cNvSpPr txBox="1"/>
          <p:nvPr/>
        </p:nvSpPr>
        <p:spPr>
          <a:xfrm>
            <a:off x="1259632" y="4371950"/>
            <a:ext cx="3744416" cy="461665"/>
          </a:xfrm>
          <a:prstGeom prst="rect">
            <a:avLst/>
          </a:prstGeom>
          <a:solidFill>
            <a:schemeClr val="bg1">
              <a:lumMod val="85000"/>
            </a:schemeClr>
          </a:solidFill>
          <a:ln>
            <a:solidFill>
              <a:srgbClr val="4F81BD"/>
            </a:solidFill>
          </a:ln>
          <a:effectLst>
            <a:outerShdw blurRad="50800" dist="38100" dir="2700000" algn="tl" rotWithShape="0">
              <a:prstClr val="black">
                <a:alpha val="40000"/>
              </a:prstClr>
            </a:outerShdw>
          </a:effectLst>
        </p:spPr>
        <p:txBody>
          <a:bodyPr wrap="square" rtlCol="0">
            <a:spAutoFit/>
          </a:bodyPr>
          <a:lstStyle/>
          <a:p>
            <a:r>
              <a:rPr lang="fr-FR" sz="2400" b="1" dirty="0"/>
              <a:t>=</a:t>
            </a:r>
            <a:r>
              <a:rPr lang="fr-FR" b="1" dirty="0"/>
              <a:t>CONCATENATE (</a:t>
            </a:r>
            <a:r>
              <a:rPr lang="fr-FR" b="1" dirty="0" err="1">
                <a:solidFill>
                  <a:srgbClr val="3366CC"/>
                </a:solidFill>
              </a:rPr>
              <a:t>chaineA</a:t>
            </a:r>
            <a:r>
              <a:rPr lang="fr-FR" b="1" dirty="0" err="1"/>
              <a:t>;</a:t>
            </a:r>
            <a:r>
              <a:rPr lang="fr-FR" b="1" dirty="0" err="1">
                <a:solidFill>
                  <a:srgbClr val="008000"/>
                </a:solidFill>
              </a:rPr>
              <a:t>chaineB</a:t>
            </a:r>
            <a:r>
              <a:rPr lang="fr-FR" b="1" dirty="0"/>
              <a:t>…)</a:t>
            </a:r>
          </a:p>
        </p:txBody>
      </p:sp>
      <p:sp>
        <p:nvSpPr>
          <p:cNvPr id="87" name="Rectangle 86"/>
          <p:cNvSpPr/>
          <p:nvPr/>
        </p:nvSpPr>
        <p:spPr>
          <a:xfrm>
            <a:off x="5004048" y="4371950"/>
            <a:ext cx="2801536" cy="461665"/>
          </a:xfrm>
          <a:prstGeom prst="rect">
            <a:avLst/>
          </a:prstGeom>
        </p:spPr>
        <p:txBody>
          <a:bodyPr wrap="none">
            <a:spAutoFit/>
          </a:bodyPr>
          <a:lstStyle/>
          <a:p>
            <a:r>
              <a:rPr lang="fr-FR" sz="2400" b="1" dirty="0"/>
              <a:t>=</a:t>
            </a:r>
            <a:r>
              <a:rPr lang="fr-FR" b="1" dirty="0"/>
              <a:t>CONCATENATE(</a:t>
            </a:r>
            <a:r>
              <a:rPr lang="fr-FR" b="1" dirty="0">
                <a:solidFill>
                  <a:srgbClr val="3366CC"/>
                </a:solidFill>
              </a:rPr>
              <a:t>B2</a:t>
            </a:r>
            <a:r>
              <a:rPr lang="fr-FR" b="1" dirty="0"/>
              <a:t>;</a:t>
            </a:r>
            <a:r>
              <a:rPr lang="fr-FR" b="1" dirty="0">
                <a:solidFill>
                  <a:srgbClr val="008000"/>
                </a:solidFill>
              </a:rPr>
              <a:t>’’ ‘’</a:t>
            </a:r>
            <a:r>
              <a:rPr lang="fr-FR" b="1" dirty="0"/>
              <a:t>;</a:t>
            </a:r>
            <a:r>
              <a:rPr lang="fr-FR" b="1" dirty="0">
                <a:solidFill>
                  <a:srgbClr val="008000"/>
                </a:solidFill>
              </a:rPr>
              <a:t>A2</a:t>
            </a:r>
            <a:r>
              <a:rPr lang="fr-FR" b="1" dirty="0"/>
              <a:t>)</a:t>
            </a:r>
          </a:p>
        </p:txBody>
      </p:sp>
    </p:spTree>
    <p:extLst>
      <p:ext uri="{BB962C8B-B14F-4D97-AF65-F5344CB8AC3E}">
        <p14:creationId xmlns:p14="http://schemas.microsoft.com/office/powerpoint/2010/main" val="194260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7"/>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8"/>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58"/>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6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61"/>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62"/>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67"/>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73"/>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75"/>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76"/>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77"/>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79"/>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80"/>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81"/>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82"/>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26" grpId="0" animBg="1"/>
      <p:bldP spid="27" grpId="0"/>
      <p:bldP spid="28" grpId="0"/>
      <p:bldP spid="29" grpId="0"/>
      <p:bldP spid="30" grpId="0" animBg="1"/>
      <p:bldP spid="31" grpId="0"/>
      <p:bldP spid="32" grpId="0" animBg="1"/>
      <p:bldP spid="33" grpId="0"/>
      <p:bldP spid="34" grpId="0" animBg="1"/>
      <p:bldP spid="35" grpId="0"/>
      <p:bldP spid="36" grpId="0" animBg="1"/>
      <p:bldP spid="37" grpId="0"/>
      <p:bldP spid="47" grpId="0" animBg="1"/>
      <p:bldP spid="48" grpId="0"/>
      <p:bldP spid="61" grpId="0" animBg="1"/>
      <p:bldP spid="62" grpId="0"/>
      <p:bldP spid="76" grpId="0" animBg="1"/>
      <p:bldP spid="77" grpId="0"/>
      <p:bldP spid="82" grpId="0" animBg="1"/>
      <p:bldP spid="86"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17857</TotalTime>
  <Words>1972</Words>
  <Application>Microsoft Office PowerPoint</Application>
  <PresentationFormat>Affichage à l'écran (16:9)</PresentationFormat>
  <Paragraphs>670</Paragraphs>
  <Slides>22</Slides>
  <Notes>4</Notes>
  <HiddenSlides>0</HiddenSlides>
  <MMClips>0</MMClips>
  <ScaleCrop>false</ScaleCrop>
  <HeadingPairs>
    <vt:vector size="8" baseType="variant">
      <vt:variant>
        <vt:lpstr>Polices utilisées</vt:lpstr>
      </vt:variant>
      <vt:variant>
        <vt:i4>3</vt:i4>
      </vt:variant>
      <vt:variant>
        <vt:lpstr>Thème</vt:lpstr>
      </vt:variant>
      <vt:variant>
        <vt:i4>1</vt:i4>
      </vt:variant>
      <vt:variant>
        <vt:lpstr>Serveurs OLE incorporés</vt:lpstr>
      </vt:variant>
      <vt:variant>
        <vt:i4>1</vt:i4>
      </vt:variant>
      <vt:variant>
        <vt:lpstr>Titres des diapositives</vt:lpstr>
      </vt:variant>
      <vt:variant>
        <vt:i4>22</vt:i4>
      </vt:variant>
    </vt:vector>
  </HeadingPairs>
  <TitlesOfParts>
    <vt:vector size="27" baseType="lpstr">
      <vt:lpstr>Arial</vt:lpstr>
      <vt:lpstr>Arial Black</vt:lpstr>
      <vt:lpstr>Calibri</vt:lpstr>
      <vt:lpstr>Thème Office</vt:lpstr>
      <vt:lpstr>Feuille de calcul</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srolland</dc:creator>
  <cp:lastModifiedBy>Stéphane  ROLLAND</cp:lastModifiedBy>
  <cp:revision>1646</cp:revision>
  <dcterms:created xsi:type="dcterms:W3CDTF">2014-09-02T13:06:46Z</dcterms:created>
  <dcterms:modified xsi:type="dcterms:W3CDTF">2022-11-17T17:58:37Z</dcterms:modified>
</cp:coreProperties>
</file>